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9" r:id="rId3"/>
    <p:sldId id="257" r:id="rId4"/>
    <p:sldId id="260" r:id="rId5"/>
    <p:sldId id="261" r:id="rId6"/>
    <p:sldId id="262" r:id="rId7"/>
    <p:sldId id="284" r:id="rId8"/>
    <p:sldId id="280" r:id="rId9"/>
    <p:sldId id="263" r:id="rId10"/>
    <p:sldId id="264" r:id="rId11"/>
    <p:sldId id="282" r:id="rId12"/>
    <p:sldId id="281" r:id="rId13"/>
    <p:sldId id="265" r:id="rId14"/>
    <p:sldId id="271" r:id="rId15"/>
    <p:sldId id="266" r:id="rId16"/>
    <p:sldId id="272" r:id="rId17"/>
    <p:sldId id="267" r:id="rId18"/>
    <p:sldId id="278" r:id="rId19"/>
    <p:sldId id="268" r:id="rId20"/>
    <p:sldId id="269" r:id="rId21"/>
    <p:sldId id="273" r:id="rId22"/>
    <p:sldId id="274" r:id="rId23"/>
    <p:sldId id="275" r:id="rId24"/>
    <p:sldId id="276" r:id="rId25"/>
    <p:sldId id="277" r:id="rId26"/>
    <p:sldId id="283" r:id="rId27"/>
    <p:sldId id="270" r:id="rId28"/>
    <p:sldId id="279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00"/>
    <a:srgbClr val="FFFF00"/>
    <a:srgbClr val="FB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3" autoAdjust="0"/>
  </p:normalViewPr>
  <p:slideViewPr>
    <p:cSldViewPr>
      <p:cViewPr varScale="1">
        <p:scale>
          <a:sx n="64" d="100"/>
          <a:sy n="64" d="100"/>
        </p:scale>
        <p:origin x="85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ECFA1-ECB4-4DA5-B998-787B2D2A5F55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9336-D2E7-42A9-8B5C-21D00D44B2A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87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678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598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Scheinost</a:t>
            </a:r>
            <a:r>
              <a:rPr lang="cs-CZ" dirty="0"/>
              <a:t>, Miroslav a kol.: Kriminalita očima kriminologů.</a:t>
            </a:r>
            <a:r>
              <a:rPr lang="cs-CZ" baseline="0" dirty="0"/>
              <a:t> Praha: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Institut pro kriminologii a sociální prevenci, 2010. 239s. ISBN 978-80-7338-096-0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76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www.kriminologie.</a:t>
            </a:r>
            <a:r>
              <a:rPr lang="cs-CZ" dirty="0" err="1"/>
              <a:t>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9336-D2E7-42A9-8B5C-21D00D44B2A3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56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85FF7C-3DA8-4633-B4BD-FEC3E2128CF4}" type="datetimeFigureOut">
              <a:rPr lang="cs-CZ" smtClean="0"/>
              <a:pPr/>
              <a:t>25.03.2022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F16EC7-321E-4C65-AC3F-BFA021EA06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kriminologie.cz/" TargetMode="External"/><Relationship Id="rId2" Type="http://schemas.openxmlformats.org/officeDocument/2006/relationships/hyperlink" Target="http://www.czkrim.cz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BC200"/>
                </a:solidFill>
              </a:rPr>
              <a:t>Histo</a:t>
            </a:r>
            <a:r>
              <a:rPr lang="cs-CZ" dirty="0"/>
              <a:t>rie a vývoj kriminologie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Pozitivismus – biologické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5229199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FFEC00"/>
                </a:solidFill>
              </a:rPr>
              <a:t>Kriminalita jedinců je způsobená vrozenými biologickými vlastnostmi, příp. získanými </a:t>
            </a:r>
            <a:r>
              <a:rPr lang="cs-CZ" sz="2800" dirty="0" err="1">
                <a:solidFill>
                  <a:srgbClr val="FFEC00"/>
                </a:solidFill>
              </a:rPr>
              <a:t>biol.pochody</a:t>
            </a:r>
            <a:endParaRPr lang="cs-CZ" sz="2800" dirty="0">
              <a:solidFill>
                <a:srgbClr val="FFEC00"/>
              </a:solidFill>
            </a:endParaRPr>
          </a:p>
          <a:p>
            <a:r>
              <a:rPr lang="cs-CZ" sz="2800" dirty="0" err="1">
                <a:solidFill>
                  <a:srgbClr val="FFEC00"/>
                </a:solidFill>
              </a:rPr>
              <a:t>Cesare</a:t>
            </a:r>
            <a:r>
              <a:rPr lang="cs-CZ" sz="2800" dirty="0">
                <a:solidFill>
                  <a:srgbClr val="FFEC00"/>
                </a:solidFill>
              </a:rPr>
              <a:t> </a:t>
            </a:r>
            <a:r>
              <a:rPr lang="cs-CZ" sz="2800" dirty="0" err="1">
                <a:solidFill>
                  <a:srgbClr val="FFEC00"/>
                </a:solidFill>
              </a:rPr>
              <a:t>Lombroso</a:t>
            </a:r>
            <a:endParaRPr lang="cs-CZ" sz="2800" dirty="0">
              <a:solidFill>
                <a:srgbClr val="FFEC00"/>
              </a:solidFill>
            </a:endParaRPr>
          </a:p>
          <a:p>
            <a:pPr lvl="1"/>
            <a:r>
              <a:rPr lang="cs-CZ" dirty="0" err="1">
                <a:solidFill>
                  <a:srgbClr val="FFEC00"/>
                </a:solidFill>
              </a:rPr>
              <a:t>It</a:t>
            </a:r>
            <a:r>
              <a:rPr lang="cs-CZ" dirty="0">
                <a:solidFill>
                  <a:srgbClr val="FFEC00"/>
                </a:solidFill>
              </a:rPr>
              <a:t>. vězeňský lékař – obraz </a:t>
            </a:r>
            <a:r>
              <a:rPr lang="cs-CZ" dirty="0" err="1">
                <a:solidFill>
                  <a:srgbClr val="FFEC00"/>
                </a:solidFill>
              </a:rPr>
              <a:t>tzv</a:t>
            </a:r>
            <a:r>
              <a:rPr lang="cs-CZ" dirty="0">
                <a:solidFill>
                  <a:srgbClr val="FFEC00"/>
                </a:solidFill>
              </a:rPr>
              <a:t> „rozeného zločince“, stigmata degenerace, dědičná, nemožnost převýchovy, postupně sám uznal i jiné příčiny kriminality</a:t>
            </a:r>
          </a:p>
          <a:p>
            <a:pPr lvl="1"/>
            <a:r>
              <a:rPr lang="cs-CZ" dirty="0" err="1">
                <a:solidFill>
                  <a:srgbClr val="FFEC00"/>
                </a:solidFill>
              </a:rPr>
              <a:t>Enrico</a:t>
            </a:r>
            <a:r>
              <a:rPr lang="cs-CZ" dirty="0">
                <a:solidFill>
                  <a:srgbClr val="FFEC00"/>
                </a:solidFill>
              </a:rPr>
              <a:t> </a:t>
            </a:r>
            <a:r>
              <a:rPr lang="cs-CZ" dirty="0" err="1">
                <a:solidFill>
                  <a:srgbClr val="FFEC00"/>
                </a:solidFill>
              </a:rPr>
              <a:t>Ferri</a:t>
            </a:r>
            <a:r>
              <a:rPr lang="cs-CZ" dirty="0">
                <a:solidFill>
                  <a:srgbClr val="FFEC00"/>
                </a:solidFill>
              </a:rPr>
              <a:t> – </a:t>
            </a:r>
            <a:r>
              <a:rPr lang="cs-CZ" dirty="0" err="1">
                <a:solidFill>
                  <a:srgbClr val="FFEC00"/>
                </a:solidFill>
              </a:rPr>
              <a:t>vícefaktorový</a:t>
            </a:r>
            <a:r>
              <a:rPr lang="cs-CZ" dirty="0">
                <a:solidFill>
                  <a:srgbClr val="FFEC00"/>
                </a:solidFill>
              </a:rPr>
              <a:t> přístup, první typologie pachatele</a:t>
            </a:r>
          </a:p>
          <a:p>
            <a:r>
              <a:rPr lang="cs-CZ" sz="2800" dirty="0">
                <a:solidFill>
                  <a:srgbClr val="FFEC00"/>
                </a:solidFill>
              </a:rPr>
              <a:t>Od </a:t>
            </a:r>
            <a:r>
              <a:rPr lang="cs-CZ" sz="2800" dirty="0" err="1">
                <a:solidFill>
                  <a:srgbClr val="FFEC00"/>
                </a:solidFill>
              </a:rPr>
              <a:t>poč</a:t>
            </a:r>
            <a:r>
              <a:rPr lang="cs-CZ" sz="2800" dirty="0">
                <a:solidFill>
                  <a:srgbClr val="FFEC00"/>
                </a:solidFill>
              </a:rPr>
              <a:t>. 20.st. studium dědičných vloh: první genealogické studie (</a:t>
            </a:r>
            <a:r>
              <a:rPr lang="cs-CZ" sz="2800" dirty="0" err="1">
                <a:solidFill>
                  <a:srgbClr val="FFEC00"/>
                </a:solidFill>
              </a:rPr>
              <a:t>Goddard</a:t>
            </a:r>
            <a:r>
              <a:rPr lang="cs-CZ" sz="2800" dirty="0">
                <a:solidFill>
                  <a:srgbClr val="FFEC00"/>
                </a:solidFill>
              </a:rPr>
              <a:t>: </a:t>
            </a:r>
            <a:r>
              <a:rPr lang="cs-CZ" sz="2800" dirty="0" err="1">
                <a:solidFill>
                  <a:srgbClr val="FFEC00"/>
                </a:solidFill>
              </a:rPr>
              <a:t>Kallikakův</a:t>
            </a:r>
            <a:r>
              <a:rPr lang="cs-CZ" sz="2800" dirty="0">
                <a:solidFill>
                  <a:srgbClr val="FFEC00"/>
                </a:solidFill>
              </a:rPr>
              <a:t> rod)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kallika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30051"/>
            <a:ext cx="4680520" cy="6827949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Pozitivismus – biologické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507288" cy="4941167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FFEC00"/>
                </a:solidFill>
              </a:rPr>
              <a:t>Ernest </a:t>
            </a:r>
            <a:r>
              <a:rPr lang="cs-CZ" sz="2800" dirty="0" err="1">
                <a:solidFill>
                  <a:srgbClr val="FFEC00"/>
                </a:solidFill>
              </a:rPr>
              <a:t>Kretschmer</a:t>
            </a:r>
            <a:r>
              <a:rPr lang="cs-CZ" sz="2800" dirty="0">
                <a:solidFill>
                  <a:srgbClr val="FFEC00"/>
                </a:solidFill>
              </a:rPr>
              <a:t> – něm. psychiatr, konstituční typologie, jen delikventní populace</a:t>
            </a:r>
          </a:p>
          <a:p>
            <a:r>
              <a:rPr lang="cs-CZ" sz="2800" dirty="0">
                <a:solidFill>
                  <a:srgbClr val="FFEC00"/>
                </a:solidFill>
              </a:rPr>
              <a:t>William H. </a:t>
            </a:r>
            <a:r>
              <a:rPr lang="cs-CZ" sz="2800" dirty="0" err="1">
                <a:solidFill>
                  <a:srgbClr val="FFEC00"/>
                </a:solidFill>
              </a:rPr>
              <a:t>Sheldon</a:t>
            </a:r>
            <a:r>
              <a:rPr lang="cs-CZ" sz="2800" dirty="0">
                <a:solidFill>
                  <a:srgbClr val="FFEC00"/>
                </a:solidFill>
              </a:rPr>
              <a:t> – </a:t>
            </a:r>
            <a:r>
              <a:rPr lang="cs-CZ" sz="2800" dirty="0" err="1">
                <a:solidFill>
                  <a:srgbClr val="FFEC00"/>
                </a:solidFill>
              </a:rPr>
              <a:t>ekto</a:t>
            </a:r>
            <a:r>
              <a:rPr lang="cs-CZ" sz="2800" dirty="0">
                <a:solidFill>
                  <a:srgbClr val="FFEC00"/>
                </a:solidFill>
              </a:rPr>
              <a:t>-, </a:t>
            </a:r>
            <a:r>
              <a:rPr lang="cs-CZ" sz="2800" dirty="0" err="1">
                <a:solidFill>
                  <a:srgbClr val="FFEC00"/>
                </a:solidFill>
              </a:rPr>
              <a:t>endo</a:t>
            </a:r>
            <a:r>
              <a:rPr lang="cs-CZ" sz="2800" dirty="0">
                <a:solidFill>
                  <a:srgbClr val="FFEC00"/>
                </a:solidFill>
              </a:rPr>
              <a:t>-, </a:t>
            </a:r>
            <a:r>
              <a:rPr lang="cs-CZ" sz="2800" dirty="0" err="1">
                <a:solidFill>
                  <a:srgbClr val="FFEC00"/>
                </a:solidFill>
              </a:rPr>
              <a:t>mezomorf</a:t>
            </a:r>
            <a:endParaRPr lang="cs-CZ" sz="2800" dirty="0">
              <a:solidFill>
                <a:srgbClr val="FFEC00"/>
              </a:solidFill>
            </a:endParaRPr>
          </a:p>
          <a:p>
            <a:r>
              <a:rPr lang="cs-CZ" sz="2800" dirty="0">
                <a:solidFill>
                  <a:srgbClr val="FFEC00"/>
                </a:solidFill>
              </a:rPr>
              <a:t>47-XYY syndrom</a:t>
            </a:r>
          </a:p>
          <a:p>
            <a:r>
              <a:rPr lang="cs-CZ" sz="2800" dirty="0">
                <a:solidFill>
                  <a:srgbClr val="FFEC00"/>
                </a:solidFill>
              </a:rPr>
              <a:t>Výzkum frekvence kriminality adoptovaných dětí</a:t>
            </a:r>
          </a:p>
          <a:p>
            <a:r>
              <a:rPr lang="cs-CZ" sz="2800" dirty="0">
                <a:solidFill>
                  <a:srgbClr val="FFEC00"/>
                </a:solidFill>
              </a:rPr>
              <a:t>Endokrinologická teorie, studium dvojčat, psychopatie</a:t>
            </a:r>
          </a:p>
          <a:p>
            <a:r>
              <a:rPr lang="cs-CZ" sz="2800" dirty="0" err="1">
                <a:solidFill>
                  <a:srgbClr val="FFEC00"/>
                </a:solidFill>
              </a:rPr>
              <a:t>H.G.Canady</a:t>
            </a:r>
            <a:r>
              <a:rPr lang="cs-CZ" sz="2800" dirty="0">
                <a:solidFill>
                  <a:srgbClr val="FFEC00"/>
                </a:solidFill>
              </a:rPr>
              <a:t> – neexistuje skutečné vědecké zdůvodnění pro diskriminaci ras</a:t>
            </a:r>
          </a:p>
          <a:p>
            <a:pPr>
              <a:buNone/>
            </a:pPr>
            <a:endParaRPr lang="cs-CZ" sz="26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Pozitivismus – psychologické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640960" cy="5301208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rgbClr val="FFEC00"/>
                </a:solidFill>
              </a:rPr>
              <a:t>3./4 19. st.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rgbClr val="FFEC00"/>
                </a:solidFill>
              </a:rPr>
              <a:t>Osobnost pachatele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rgbClr val="FFEC00"/>
                </a:solidFill>
              </a:rPr>
              <a:t>Binetův</a:t>
            </a:r>
            <a:r>
              <a:rPr lang="cs-CZ" dirty="0">
                <a:solidFill>
                  <a:srgbClr val="FFEC00"/>
                </a:solidFill>
              </a:rPr>
              <a:t> a Simonů test, (IQ) – delikvent = </a:t>
            </a:r>
            <a:r>
              <a:rPr lang="cs-CZ" dirty="0" err="1">
                <a:solidFill>
                  <a:srgbClr val="FFEC00"/>
                </a:solidFill>
              </a:rPr>
              <a:t>oligofren</a:t>
            </a:r>
            <a:r>
              <a:rPr lang="cs-CZ" dirty="0">
                <a:solidFill>
                  <a:srgbClr val="FFEC00"/>
                </a:solidFill>
              </a:rPr>
              <a:t> (</a:t>
            </a:r>
            <a:r>
              <a:rPr lang="cs-CZ" dirty="0" err="1">
                <a:solidFill>
                  <a:srgbClr val="FFEC00"/>
                </a:solidFill>
              </a:rPr>
              <a:t>Goddard</a:t>
            </a:r>
            <a:r>
              <a:rPr lang="cs-CZ" dirty="0">
                <a:solidFill>
                  <a:srgbClr val="FFEC00"/>
                </a:solidFill>
              </a:rPr>
              <a:t>, mladiství)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rgbClr val="FFEC00"/>
                </a:solidFill>
              </a:rPr>
              <a:t>Sigmund </a:t>
            </a:r>
            <a:r>
              <a:rPr lang="cs-CZ" dirty="0" err="1">
                <a:solidFill>
                  <a:srgbClr val="FFEC00"/>
                </a:solidFill>
              </a:rPr>
              <a:t>Freud</a:t>
            </a:r>
            <a:r>
              <a:rPr lang="cs-CZ" dirty="0">
                <a:solidFill>
                  <a:srgbClr val="FFEC00"/>
                </a:solidFill>
              </a:rPr>
              <a:t> – podvědomá motivace chování (velký význam vývoj a zkušenosti jedince z období raného dětství)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rgbClr val="FFEC00"/>
                </a:solidFill>
              </a:rPr>
              <a:t>Teorie obětního beránka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rgbClr val="FFEC00"/>
                </a:solidFill>
              </a:rPr>
              <a:t>Oidipův a Elektřin komplex -  potřeba trestu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rgbClr val="FFEC00"/>
                </a:solidFill>
              </a:rPr>
              <a:t>V 60.a 70. letech ZE </a:t>
            </a:r>
            <a:r>
              <a:rPr lang="cs-CZ" dirty="0" err="1">
                <a:solidFill>
                  <a:srgbClr val="FFEC00"/>
                </a:solidFill>
              </a:rPr>
              <a:t>abolitionismus</a:t>
            </a:r>
            <a:r>
              <a:rPr lang="cs-CZ" dirty="0">
                <a:solidFill>
                  <a:srgbClr val="FFEC00"/>
                </a:solidFill>
              </a:rPr>
              <a:t> – odstranění trestů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Pozitivismus – psychologické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rgbClr val="FFEC00"/>
                </a:solidFill>
              </a:rPr>
              <a:t>Sociálně psych. teorie  (</a:t>
            </a:r>
            <a:r>
              <a:rPr lang="cs-CZ" dirty="0" err="1">
                <a:solidFill>
                  <a:srgbClr val="FFEC00"/>
                </a:solidFill>
              </a:rPr>
              <a:t>Jeffry</a:t>
            </a:r>
            <a:r>
              <a:rPr lang="cs-CZ" dirty="0">
                <a:solidFill>
                  <a:srgbClr val="FFEC00"/>
                </a:solidFill>
              </a:rPr>
              <a:t>, </a:t>
            </a:r>
            <a:r>
              <a:rPr lang="cs-CZ" dirty="0" err="1">
                <a:solidFill>
                  <a:srgbClr val="FFEC00"/>
                </a:solidFill>
              </a:rPr>
              <a:t>Akers</a:t>
            </a:r>
            <a:r>
              <a:rPr lang="cs-CZ" dirty="0">
                <a:solidFill>
                  <a:srgbClr val="FFEC00"/>
                </a:solidFill>
              </a:rPr>
              <a:t>)- sociální učení  nápodobou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rgbClr val="FFEC00"/>
                </a:solidFill>
              </a:rPr>
              <a:t>H.J.Eysenk</a:t>
            </a:r>
            <a:r>
              <a:rPr lang="cs-CZ" dirty="0">
                <a:solidFill>
                  <a:srgbClr val="FFEC00"/>
                </a:solidFill>
              </a:rPr>
              <a:t> teorie rozdílného podmiňování (strach z potrestání)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rgbClr val="FFEC00"/>
                </a:solidFill>
              </a:rPr>
              <a:t>Snaha o prevenci – neúspěšné studie (hlavně mládež)</a:t>
            </a:r>
          </a:p>
          <a:p>
            <a:r>
              <a:rPr lang="cs-CZ" dirty="0" err="1">
                <a:solidFill>
                  <a:srgbClr val="FFEC00"/>
                </a:solidFill>
              </a:rPr>
              <a:t>Kohlbergova</a:t>
            </a:r>
            <a:r>
              <a:rPr lang="cs-CZ" dirty="0">
                <a:solidFill>
                  <a:srgbClr val="FFEC00"/>
                </a:solidFill>
              </a:rPr>
              <a:t> teorie morálního vývoje</a:t>
            </a:r>
          </a:p>
          <a:p>
            <a:r>
              <a:rPr lang="cs-CZ" dirty="0">
                <a:solidFill>
                  <a:srgbClr val="FFEC00"/>
                </a:solidFill>
              </a:rPr>
              <a:t>80. </a:t>
            </a:r>
            <a:r>
              <a:rPr lang="cs-CZ" dirty="0" err="1">
                <a:solidFill>
                  <a:srgbClr val="FFEC00"/>
                </a:solidFill>
              </a:rPr>
              <a:t>leta</a:t>
            </a:r>
            <a:r>
              <a:rPr lang="cs-CZ" dirty="0">
                <a:solidFill>
                  <a:srgbClr val="FFEC00"/>
                </a:solidFill>
              </a:rPr>
              <a:t>, USA „rozený zločinec“ sklon ke kriminalitě součástí struktury osobnosti, snaha o přesnou a včasnou </a:t>
            </a:r>
            <a:r>
              <a:rPr lang="cs-CZ" dirty="0" err="1">
                <a:solidFill>
                  <a:srgbClr val="FFEC00"/>
                </a:solidFill>
              </a:rPr>
              <a:t>diagnozu</a:t>
            </a:r>
            <a:endParaRPr lang="cs-CZ" dirty="0">
              <a:solidFill>
                <a:srgbClr val="FFEC00"/>
              </a:solidFill>
            </a:endParaRPr>
          </a:p>
          <a:p>
            <a:pPr lvl="1"/>
            <a:r>
              <a:rPr lang="cs-CZ" dirty="0">
                <a:solidFill>
                  <a:srgbClr val="FFEC00"/>
                </a:solidFill>
              </a:rPr>
              <a:t>Klasifikace WHO: ICD-10 (Evropa)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Klasifikace Americké psychiatrické asociace: DSM-IV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cs-CZ" dirty="0"/>
              <a:t>Pozitivismus – sociologické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530120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3000" dirty="0">
                <a:solidFill>
                  <a:srgbClr val="FFEC00"/>
                </a:solidFill>
              </a:rPr>
              <a:t>Kriminalita jako produkt struktury společnosti – kriminalita je do určité míry normální jev (</a:t>
            </a:r>
            <a:r>
              <a:rPr lang="cs-CZ" sz="3000" dirty="0" err="1">
                <a:solidFill>
                  <a:srgbClr val="FFEC00"/>
                </a:solidFill>
              </a:rPr>
              <a:t>Durkheim</a:t>
            </a:r>
            <a:r>
              <a:rPr lang="cs-CZ" sz="3000" dirty="0">
                <a:solidFill>
                  <a:srgbClr val="FFEC00"/>
                </a:solidFill>
              </a:rPr>
              <a:t>, teorie anomie – kriminalita je normální)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rgbClr val="FFEC00"/>
                </a:solidFill>
              </a:rPr>
              <a:t>-&gt; </a:t>
            </a:r>
            <a:r>
              <a:rPr lang="cs-CZ" dirty="0" err="1">
                <a:solidFill>
                  <a:srgbClr val="FFEC00"/>
                </a:solidFill>
              </a:rPr>
              <a:t>Merton</a:t>
            </a:r>
            <a:r>
              <a:rPr lang="cs-CZ" dirty="0">
                <a:solidFill>
                  <a:srgbClr val="FFEC00"/>
                </a:solidFill>
              </a:rPr>
              <a:t>, USA, teorie odchylného chování</a:t>
            </a:r>
          </a:p>
          <a:p>
            <a:pPr>
              <a:spcAft>
                <a:spcPts val="600"/>
              </a:spcAft>
            </a:pPr>
            <a:r>
              <a:rPr lang="cs-CZ" sz="3000" dirty="0" err="1">
                <a:solidFill>
                  <a:srgbClr val="FFEC00"/>
                </a:solidFill>
              </a:rPr>
              <a:t>Willem</a:t>
            </a:r>
            <a:r>
              <a:rPr lang="cs-CZ" sz="3000" dirty="0">
                <a:solidFill>
                  <a:srgbClr val="FFEC00"/>
                </a:solidFill>
              </a:rPr>
              <a:t> Adrian </a:t>
            </a:r>
            <a:r>
              <a:rPr lang="cs-CZ" sz="3000" dirty="0" err="1">
                <a:solidFill>
                  <a:srgbClr val="FFEC00"/>
                </a:solidFill>
              </a:rPr>
              <a:t>Bonger</a:t>
            </a:r>
            <a:r>
              <a:rPr lang="cs-CZ" sz="3000" dirty="0">
                <a:solidFill>
                  <a:srgbClr val="FFEC00"/>
                </a:solidFill>
              </a:rPr>
              <a:t> – kritika ekonomických podmínek kapitalismu</a:t>
            </a:r>
          </a:p>
          <a:p>
            <a:pPr>
              <a:spcAft>
                <a:spcPts val="600"/>
              </a:spcAft>
            </a:pPr>
            <a:r>
              <a:rPr lang="cs-CZ" sz="3000" dirty="0">
                <a:solidFill>
                  <a:srgbClr val="FFEC00"/>
                </a:solidFill>
              </a:rPr>
              <a:t>Chicagská kriminologická škola</a:t>
            </a:r>
          </a:p>
          <a:p>
            <a:pPr lvl="1">
              <a:spcAft>
                <a:spcPts val="600"/>
              </a:spcAft>
            </a:pPr>
            <a:r>
              <a:rPr lang="cs-CZ" sz="2600" dirty="0">
                <a:solidFill>
                  <a:srgbClr val="FFEC00"/>
                </a:solidFill>
              </a:rPr>
              <a:t>Důsledky 1.sv.války, vlivy překotné urbanizace, industrializace a imigrace z Evropy, dopady prohibice a zvyšující se nezaměstnanosti, geografická mapa kriminality, teze o kulturním konfliktu</a:t>
            </a:r>
          </a:p>
          <a:p>
            <a:pPr lvl="1">
              <a:spcAft>
                <a:spcPts val="600"/>
              </a:spcAft>
            </a:pPr>
            <a:r>
              <a:rPr lang="cs-CZ" sz="2600" dirty="0">
                <a:solidFill>
                  <a:srgbClr val="FFEC00"/>
                </a:solidFill>
              </a:rPr>
              <a:t>-&gt;</a:t>
            </a:r>
            <a:r>
              <a:rPr lang="cs-CZ" sz="2600" dirty="0" err="1">
                <a:solidFill>
                  <a:srgbClr val="FFEC00"/>
                </a:solidFill>
              </a:rPr>
              <a:t>Sellin</a:t>
            </a:r>
            <a:r>
              <a:rPr lang="cs-CZ" sz="2600" dirty="0">
                <a:solidFill>
                  <a:srgbClr val="FFEC00"/>
                </a:solidFill>
              </a:rPr>
              <a:t>: primární a sekundární konflikt kultur</a:t>
            </a:r>
          </a:p>
          <a:p>
            <a:pPr>
              <a:spcAft>
                <a:spcPts val="600"/>
              </a:spcAft>
            </a:pPr>
            <a:endParaRPr lang="cs-CZ" sz="30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Pozitivismus – sociologické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err="1">
                <a:solidFill>
                  <a:srgbClr val="FFFF00"/>
                </a:solidFill>
              </a:rPr>
              <a:t>Edwin</a:t>
            </a:r>
            <a:r>
              <a:rPr lang="cs-CZ" sz="2800" dirty="0">
                <a:solidFill>
                  <a:srgbClr val="FFFF00"/>
                </a:solidFill>
              </a:rPr>
              <a:t> </a:t>
            </a:r>
            <a:r>
              <a:rPr lang="cs-CZ" sz="2800" dirty="0" err="1">
                <a:solidFill>
                  <a:srgbClr val="FFFF00"/>
                </a:solidFill>
              </a:rPr>
              <a:t>H.Sutherland</a:t>
            </a:r>
            <a:r>
              <a:rPr lang="cs-CZ" sz="2800" dirty="0">
                <a:solidFill>
                  <a:srgbClr val="FFFF00"/>
                </a:solidFill>
              </a:rPr>
              <a:t>: </a:t>
            </a:r>
            <a:r>
              <a:rPr lang="cs-CZ" sz="3000" dirty="0">
                <a:solidFill>
                  <a:srgbClr val="FFFF00"/>
                </a:solidFill>
              </a:rPr>
              <a:t>teorie </a:t>
            </a:r>
            <a:r>
              <a:rPr lang="cs-CZ" sz="3000" dirty="0">
                <a:solidFill>
                  <a:srgbClr val="FFEC00"/>
                </a:solidFill>
              </a:rPr>
              <a:t>diferencovaného styku – delikvence je naučené chování nápodobou a vzory (kriminality bílých límečků)</a:t>
            </a:r>
          </a:p>
          <a:p>
            <a:pPr lvl="1">
              <a:spcAft>
                <a:spcPts val="600"/>
              </a:spcAft>
            </a:pPr>
            <a:r>
              <a:rPr lang="cs-CZ" sz="2600" dirty="0">
                <a:solidFill>
                  <a:srgbClr val="FFEC00"/>
                </a:solidFill>
              </a:rPr>
              <a:t>-&gt; </a:t>
            </a:r>
            <a:r>
              <a:rPr lang="cs-CZ" sz="2600" dirty="0" err="1">
                <a:solidFill>
                  <a:srgbClr val="FFEC00"/>
                </a:solidFill>
              </a:rPr>
              <a:t>Glaser</a:t>
            </a:r>
            <a:r>
              <a:rPr lang="cs-CZ" sz="2600" dirty="0">
                <a:solidFill>
                  <a:srgbClr val="FFEC00"/>
                </a:solidFill>
              </a:rPr>
              <a:t>: teorie diferencované identifikace, úlohu při přijmutí vzorů má osobnost jedince</a:t>
            </a:r>
          </a:p>
          <a:p>
            <a:pPr>
              <a:spcAft>
                <a:spcPts val="600"/>
              </a:spcAft>
            </a:pPr>
            <a:r>
              <a:rPr lang="cs-CZ" sz="3000" dirty="0">
                <a:solidFill>
                  <a:srgbClr val="FFEC00"/>
                </a:solidFill>
              </a:rPr>
              <a:t>Teorie kriminální subkultury (</a:t>
            </a:r>
            <a:r>
              <a:rPr lang="cs-CZ" sz="3000" dirty="0" err="1">
                <a:solidFill>
                  <a:srgbClr val="FFEC00"/>
                </a:solidFill>
              </a:rPr>
              <a:t>Cohen</a:t>
            </a:r>
            <a:r>
              <a:rPr lang="cs-CZ" sz="3000" dirty="0">
                <a:solidFill>
                  <a:srgbClr val="FFEC00"/>
                </a:solidFill>
              </a:rPr>
              <a:t>, </a:t>
            </a:r>
            <a:r>
              <a:rPr lang="cs-CZ" sz="3000" dirty="0" err="1">
                <a:solidFill>
                  <a:srgbClr val="FFEC00"/>
                </a:solidFill>
              </a:rPr>
              <a:t>Cloward</a:t>
            </a:r>
            <a:r>
              <a:rPr lang="cs-CZ" sz="3000" dirty="0">
                <a:solidFill>
                  <a:srgbClr val="FFEC00"/>
                </a:solidFill>
              </a:rPr>
              <a:t>  a </a:t>
            </a:r>
            <a:r>
              <a:rPr lang="cs-CZ" sz="3000" dirty="0" err="1">
                <a:solidFill>
                  <a:srgbClr val="FFEC00"/>
                </a:solidFill>
              </a:rPr>
              <a:t>Ohlin</a:t>
            </a:r>
            <a:r>
              <a:rPr lang="cs-CZ" sz="3000" dirty="0">
                <a:solidFill>
                  <a:srgbClr val="FFEC00"/>
                </a:solidFill>
              </a:rPr>
              <a:t>, Miller…) – městské mládežnické gangy, nerovné příležitosti k úspěchu, pasivita zločinců</a:t>
            </a:r>
          </a:p>
          <a:p>
            <a:pPr>
              <a:spcAft>
                <a:spcPts val="600"/>
              </a:spcAft>
            </a:pPr>
            <a:r>
              <a:rPr lang="cs-CZ" sz="3000" dirty="0">
                <a:solidFill>
                  <a:srgbClr val="FFEC00"/>
                </a:solidFill>
              </a:rPr>
              <a:t>Teorie sociální kontroly, teorie zábran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cs-CZ" dirty="0"/>
              <a:t>Pozitivismus – </a:t>
            </a:r>
            <a:r>
              <a:rPr lang="cs-CZ" dirty="0" err="1"/>
              <a:t>multifaktorové</a:t>
            </a:r>
            <a:r>
              <a:rPr lang="cs-CZ" dirty="0"/>
              <a:t>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EC00"/>
                </a:solidFill>
              </a:rPr>
              <a:t>Eleanor</a:t>
            </a:r>
            <a:r>
              <a:rPr lang="cs-CZ" dirty="0">
                <a:solidFill>
                  <a:srgbClr val="FFEC00"/>
                </a:solidFill>
              </a:rPr>
              <a:t> a </a:t>
            </a:r>
            <a:r>
              <a:rPr lang="cs-CZ" dirty="0" err="1">
                <a:solidFill>
                  <a:srgbClr val="FFEC00"/>
                </a:solidFill>
              </a:rPr>
              <a:t>Sheldon</a:t>
            </a:r>
            <a:r>
              <a:rPr lang="cs-CZ" dirty="0">
                <a:solidFill>
                  <a:srgbClr val="FFEC00"/>
                </a:solidFill>
              </a:rPr>
              <a:t> </a:t>
            </a:r>
            <a:r>
              <a:rPr lang="cs-CZ" dirty="0" err="1">
                <a:solidFill>
                  <a:srgbClr val="FFEC00"/>
                </a:solidFill>
              </a:rPr>
              <a:t>Glueckovi</a:t>
            </a:r>
            <a:r>
              <a:rPr lang="cs-CZ" dirty="0">
                <a:solidFill>
                  <a:srgbClr val="FFEC00"/>
                </a:solidFill>
              </a:rPr>
              <a:t>, USA, 30.léta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Více působících činitelů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Snaha o vytvoření predikačního nástroje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5 nejdůležitějších faktorů (rodina a vztahy)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Delikventní mládež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Opožděné zrání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BC200"/>
                </a:solidFill>
              </a:rPr>
              <a:t>Postmoderní 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1"/>
            <a:ext cx="8712968" cy="5229200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EC00"/>
                </a:solidFill>
              </a:rPr>
              <a:t>Formální sociální kontrola (</a:t>
            </a:r>
            <a:r>
              <a:rPr lang="cs-CZ" dirty="0" err="1">
                <a:solidFill>
                  <a:srgbClr val="FFEC00"/>
                </a:solidFill>
              </a:rPr>
              <a:t>labeling</a:t>
            </a:r>
            <a:r>
              <a:rPr lang="cs-CZ" dirty="0">
                <a:solidFill>
                  <a:srgbClr val="FFEC00"/>
                </a:solidFill>
              </a:rPr>
              <a:t> </a:t>
            </a:r>
            <a:r>
              <a:rPr lang="cs-CZ" dirty="0" err="1">
                <a:solidFill>
                  <a:srgbClr val="FFEC00"/>
                </a:solidFill>
              </a:rPr>
              <a:t>approach</a:t>
            </a:r>
            <a:r>
              <a:rPr lang="cs-CZ" dirty="0">
                <a:solidFill>
                  <a:srgbClr val="FFEC00"/>
                </a:solidFill>
              </a:rPr>
              <a:t>)</a:t>
            </a:r>
          </a:p>
          <a:p>
            <a:r>
              <a:rPr lang="cs-CZ" dirty="0">
                <a:solidFill>
                  <a:srgbClr val="FFEC00"/>
                </a:solidFill>
              </a:rPr>
              <a:t>Oběť a její viktimizace, vztah pachatel-oběť-komunita a jejich spoluzodpovědnost z a trestný čin (</a:t>
            </a:r>
            <a:r>
              <a:rPr lang="cs-CZ" dirty="0" err="1">
                <a:solidFill>
                  <a:srgbClr val="FFEC00"/>
                </a:solidFill>
              </a:rPr>
              <a:t>viktimologie</a:t>
            </a:r>
            <a:r>
              <a:rPr lang="cs-CZ" dirty="0">
                <a:solidFill>
                  <a:srgbClr val="FFEC00"/>
                </a:solidFill>
              </a:rPr>
              <a:t>, </a:t>
            </a:r>
            <a:r>
              <a:rPr lang="cs-CZ" dirty="0" err="1">
                <a:solidFill>
                  <a:srgbClr val="FFEC00"/>
                </a:solidFill>
              </a:rPr>
              <a:t>restorativní</a:t>
            </a:r>
            <a:r>
              <a:rPr lang="cs-CZ" dirty="0">
                <a:solidFill>
                  <a:srgbClr val="FFEC00"/>
                </a:solidFill>
              </a:rPr>
              <a:t> justice)</a:t>
            </a:r>
          </a:p>
          <a:p>
            <a:r>
              <a:rPr lang="cs-CZ" dirty="0">
                <a:solidFill>
                  <a:srgbClr val="FFEC00"/>
                </a:solidFill>
              </a:rPr>
              <a:t>Neformální </a:t>
            </a:r>
            <a:r>
              <a:rPr lang="cs-CZ" dirty="0" err="1">
                <a:solidFill>
                  <a:srgbClr val="FFEC00"/>
                </a:solidFill>
              </a:rPr>
              <a:t>soc.kontrola</a:t>
            </a:r>
            <a:r>
              <a:rPr lang="cs-CZ" dirty="0">
                <a:solidFill>
                  <a:srgbClr val="FFEC00"/>
                </a:solidFill>
              </a:rPr>
              <a:t> kriminality a zapojování komunit pachatele i oběti – prevence kriminality (preventivní a </a:t>
            </a:r>
            <a:r>
              <a:rPr lang="cs-CZ" dirty="0" err="1">
                <a:solidFill>
                  <a:srgbClr val="FFEC00"/>
                </a:solidFill>
              </a:rPr>
              <a:t>restorativní</a:t>
            </a:r>
            <a:r>
              <a:rPr lang="cs-CZ" dirty="0">
                <a:solidFill>
                  <a:srgbClr val="FFEC00"/>
                </a:solidFill>
              </a:rPr>
              <a:t> přístupy)</a:t>
            </a:r>
          </a:p>
          <a:p>
            <a:r>
              <a:rPr lang="cs-CZ" dirty="0">
                <a:solidFill>
                  <a:srgbClr val="FFEC00"/>
                </a:solidFill>
              </a:rPr>
              <a:t>Výzkumy veřejného mínění o kriminalitě a její kontrole</a:t>
            </a:r>
          </a:p>
          <a:p>
            <a:r>
              <a:rPr lang="cs-CZ" dirty="0">
                <a:solidFill>
                  <a:srgbClr val="FFEC00"/>
                </a:solidFill>
              </a:rPr>
              <a:t>Výzkumy účinnosti aplikované sankční politiky</a:t>
            </a:r>
          </a:p>
          <a:p>
            <a:r>
              <a:rPr lang="cs-CZ" dirty="0">
                <a:solidFill>
                  <a:srgbClr val="FFEC00"/>
                </a:solidFill>
              </a:rPr>
              <a:t>Výzkumy latentní kriminality (anonymní dotazníková šetření)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BC200"/>
                </a:solidFill>
              </a:rPr>
              <a:t>Postmoderní 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373216"/>
          </a:xfrm>
        </p:spPr>
        <p:txBody>
          <a:bodyPr>
            <a:noAutofit/>
          </a:bodyPr>
          <a:lstStyle/>
          <a:p>
            <a:pPr marL="438912" lvl="1" indent="-32004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sz="2400" dirty="0">
                <a:solidFill>
                  <a:srgbClr val="FFEC00"/>
                </a:solidFill>
              </a:rPr>
              <a:t>Kritická (radikální) kriminologie, </a:t>
            </a:r>
            <a:r>
              <a:rPr lang="cs-CZ" sz="2400" dirty="0" err="1">
                <a:solidFill>
                  <a:srgbClr val="FFEC00"/>
                </a:solidFill>
              </a:rPr>
              <a:t>etiketizační</a:t>
            </a:r>
            <a:r>
              <a:rPr lang="cs-CZ" sz="2400" dirty="0">
                <a:solidFill>
                  <a:srgbClr val="FFEC00"/>
                </a:solidFill>
              </a:rPr>
              <a:t> teorie (</a:t>
            </a:r>
            <a:r>
              <a:rPr lang="cs-CZ" sz="2400" dirty="0" err="1">
                <a:solidFill>
                  <a:srgbClr val="FFEC00"/>
                </a:solidFill>
              </a:rPr>
              <a:t>E.Lemert</a:t>
            </a:r>
            <a:r>
              <a:rPr lang="cs-CZ" sz="2400" dirty="0">
                <a:solidFill>
                  <a:srgbClr val="FFEC00"/>
                </a:solidFill>
              </a:rPr>
              <a:t>, H. </a:t>
            </a:r>
            <a:r>
              <a:rPr lang="cs-CZ" sz="2400" dirty="0" err="1">
                <a:solidFill>
                  <a:srgbClr val="FFEC00"/>
                </a:solidFill>
              </a:rPr>
              <a:t>Becker</a:t>
            </a:r>
            <a:r>
              <a:rPr lang="cs-CZ" sz="2400" dirty="0">
                <a:solidFill>
                  <a:srgbClr val="FFEC00"/>
                </a:solidFill>
              </a:rPr>
              <a:t>), teorie konfliktu  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dirty="0">
                <a:solidFill>
                  <a:srgbClr val="FFEC00"/>
                </a:solidFill>
              </a:rPr>
              <a:t> </a:t>
            </a:r>
            <a:r>
              <a:rPr lang="cs-CZ" sz="2200" dirty="0">
                <a:solidFill>
                  <a:srgbClr val="FFEC00"/>
                </a:solidFill>
              </a:rPr>
              <a:t>řeší se delikty nižších vrstev a delikty bílých límečků často s horšími následky jsou opomíjené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>
                <a:solidFill>
                  <a:srgbClr val="FFEC00"/>
                </a:solidFill>
              </a:rPr>
              <a:t>Jsou společenská pravidla opravdu v zájmu všech?</a:t>
            </a:r>
          </a:p>
          <a:p>
            <a:pPr marL="704088" lvl="2" indent="-320040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cs-CZ" sz="2200" dirty="0">
                <a:solidFill>
                  <a:srgbClr val="FFEC00"/>
                </a:solidFill>
              </a:rPr>
              <a:t>Ten, kdo určí, co je trestným činem, určí také, kdo bude označen za delikventa</a:t>
            </a:r>
          </a:p>
          <a:p>
            <a:pPr>
              <a:spcAft>
                <a:spcPts val="600"/>
              </a:spcAft>
            </a:pPr>
            <a:r>
              <a:rPr lang="cs-CZ" sz="2400" dirty="0">
                <a:solidFill>
                  <a:srgbClr val="FFEC00"/>
                </a:solidFill>
              </a:rPr>
              <a:t>Marxismus, socialistická kriminologie (W. </a:t>
            </a:r>
            <a:r>
              <a:rPr lang="cs-CZ" sz="2400" dirty="0" err="1">
                <a:solidFill>
                  <a:srgbClr val="FFEC00"/>
                </a:solidFill>
              </a:rPr>
              <a:t>Bonger</a:t>
            </a:r>
            <a:r>
              <a:rPr lang="cs-CZ" sz="2400" dirty="0">
                <a:solidFill>
                  <a:srgbClr val="FFEC00"/>
                </a:solidFill>
              </a:rPr>
              <a:t>, R. </a:t>
            </a:r>
            <a:r>
              <a:rPr lang="cs-CZ" sz="2400" dirty="0" err="1">
                <a:solidFill>
                  <a:srgbClr val="FFEC00"/>
                </a:solidFill>
              </a:rPr>
              <a:t>Quinney</a:t>
            </a:r>
            <a:r>
              <a:rPr lang="cs-CZ" sz="2400" dirty="0">
                <a:solidFill>
                  <a:srgbClr val="FFEC00"/>
                </a:solidFill>
              </a:rPr>
              <a:t>, W. </a:t>
            </a:r>
            <a:r>
              <a:rPr lang="cs-CZ" sz="2400" dirty="0" err="1">
                <a:solidFill>
                  <a:srgbClr val="FFEC00"/>
                </a:solidFill>
              </a:rPr>
              <a:t>Chamblis</a:t>
            </a:r>
            <a:r>
              <a:rPr lang="cs-CZ" sz="2400" dirty="0">
                <a:solidFill>
                  <a:srgbClr val="FFEC00"/>
                </a:solidFill>
              </a:rPr>
              <a:t>) </a:t>
            </a:r>
          </a:p>
          <a:p>
            <a:pPr lvl="1">
              <a:spcAft>
                <a:spcPts val="600"/>
              </a:spcAft>
            </a:pPr>
            <a:r>
              <a:rPr lang="cs-CZ" sz="2200" dirty="0">
                <a:solidFill>
                  <a:srgbClr val="FFEC00"/>
                </a:solidFill>
              </a:rPr>
              <a:t>kapitalismus – touha po konzumu, jehož výhody nejsou pro všechny – konflikt proletariátu a buržoazie, která si chce udržet postavení a vytváří zákony</a:t>
            </a:r>
          </a:p>
          <a:p>
            <a:pPr lvl="1">
              <a:spcAft>
                <a:spcPts val="600"/>
              </a:spcAft>
            </a:pPr>
            <a:r>
              <a:rPr lang="cs-CZ" sz="2200" dirty="0">
                <a:solidFill>
                  <a:srgbClr val="FFEC00"/>
                </a:solidFill>
              </a:rPr>
              <a:t>Po převratech  hl. majetková trestná činnost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188640"/>
            <a:ext cx="8568952" cy="666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FFEC00"/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FFEC00"/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FFEC00"/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FFEC00"/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 err="1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Význam </a:t>
            </a:r>
            <a:r>
              <a:rPr lang="cs-CZ" sz="2200" dirty="0" err="1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200" dirty="0" err="1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viktimnosti</a:t>
            </a:r>
            <a:endParaRPr lang="cs-CZ" sz="2200" dirty="0">
              <a:solidFill>
                <a:schemeClr val="accent1">
                  <a:lumMod val="60000"/>
                  <a:lumOff val="4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200" dirty="0">
                <a:solidFill>
                  <a:schemeClr val="accent1">
                    <a:lumMod val="60000"/>
                    <a:lumOff val="4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448"/>
            <a:ext cx="8424936" cy="1252728"/>
          </a:xfrm>
        </p:spPr>
        <p:txBody>
          <a:bodyPr>
            <a:normAutofit/>
          </a:bodyPr>
          <a:lstStyle/>
          <a:p>
            <a:r>
              <a:rPr lang="cs-CZ" dirty="0"/>
              <a:t>Postmoderní 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3"/>
            <a:ext cx="8712968" cy="5301208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>
                <a:solidFill>
                  <a:srgbClr val="FFEC00"/>
                </a:solidFill>
              </a:rPr>
              <a:t>D. </a:t>
            </a:r>
            <a:r>
              <a:rPr lang="cs-CZ" sz="3800" dirty="0" err="1">
                <a:solidFill>
                  <a:srgbClr val="FFEC00"/>
                </a:solidFill>
              </a:rPr>
              <a:t>Matza</a:t>
            </a:r>
            <a:r>
              <a:rPr lang="cs-CZ" sz="3800" dirty="0">
                <a:solidFill>
                  <a:srgbClr val="FFEC00"/>
                </a:solidFill>
              </a:rPr>
              <a:t> 70.léta – poprvé myšlenka zločinu jako zábavy, + G. </a:t>
            </a:r>
            <a:r>
              <a:rPr lang="cs-CZ" sz="3800" dirty="0" err="1">
                <a:solidFill>
                  <a:srgbClr val="FFEC00"/>
                </a:solidFill>
              </a:rPr>
              <a:t>Sykes</a:t>
            </a:r>
            <a:r>
              <a:rPr lang="cs-CZ" sz="3800" dirty="0">
                <a:solidFill>
                  <a:srgbClr val="FFEC00"/>
                </a:solidFill>
              </a:rPr>
              <a:t>: techniky neutralizace vlastního svědomí (popření oběti, odpovědnosti, odsuzujících, bezpráví)</a:t>
            </a:r>
            <a:endParaRPr lang="cs-CZ" sz="3800" dirty="0"/>
          </a:p>
          <a:p>
            <a:pPr>
              <a:spcAft>
                <a:spcPts val="600"/>
              </a:spcAft>
            </a:pPr>
            <a:r>
              <a:rPr lang="cs-CZ" sz="3800" dirty="0">
                <a:solidFill>
                  <a:srgbClr val="FFEC00"/>
                </a:solidFill>
              </a:rPr>
              <a:t>Sociologie agrese – výklad agresivních skupinových trestních činů, skupinové myšlení, omlouvání agresivity</a:t>
            </a:r>
          </a:p>
          <a:p>
            <a:pPr>
              <a:spcAft>
                <a:spcPts val="600"/>
              </a:spcAft>
            </a:pPr>
            <a:r>
              <a:rPr lang="cs-CZ" sz="3800" dirty="0">
                <a:solidFill>
                  <a:srgbClr val="FFEC00"/>
                </a:solidFill>
              </a:rPr>
              <a:t>Feminizační teorie</a:t>
            </a:r>
          </a:p>
          <a:p>
            <a:pPr lvl="1">
              <a:spcAft>
                <a:spcPts val="600"/>
              </a:spcAft>
            </a:pPr>
            <a:r>
              <a:rPr lang="cs-CZ" sz="3500" dirty="0">
                <a:solidFill>
                  <a:srgbClr val="FFEC00"/>
                </a:solidFill>
              </a:rPr>
              <a:t>Rovnoprávné postavení v rodině, domácí násilí, zneužívání dětí</a:t>
            </a:r>
          </a:p>
          <a:p>
            <a:r>
              <a:rPr lang="cs-CZ" sz="3800" dirty="0">
                <a:solidFill>
                  <a:srgbClr val="FFEC00"/>
                </a:solidFill>
              </a:rPr>
              <a:t>Vysvětlení podstaty a souvislostí zločinu a cesty k jeho omezování</a:t>
            </a:r>
          </a:p>
          <a:p>
            <a:r>
              <a:rPr lang="cs-CZ" sz="3800" dirty="0">
                <a:solidFill>
                  <a:srgbClr val="FFEC00"/>
                </a:solidFill>
              </a:rPr>
              <a:t>Neoklasické teorie : svobodné rozhodnutí chovat se kriminálně</a:t>
            </a:r>
          </a:p>
          <a:p>
            <a:pPr lvl="1"/>
            <a:r>
              <a:rPr lang="cs-CZ" sz="3500" dirty="0">
                <a:solidFill>
                  <a:srgbClr val="FFEC00"/>
                </a:solidFill>
              </a:rPr>
              <a:t>GB a USA, navazují na C. </a:t>
            </a:r>
            <a:r>
              <a:rPr lang="cs-CZ" sz="3500" dirty="0" err="1">
                <a:solidFill>
                  <a:srgbClr val="FFEC00"/>
                </a:solidFill>
              </a:rPr>
              <a:t>Beccarii</a:t>
            </a:r>
            <a:endParaRPr lang="cs-CZ" sz="3500" dirty="0">
              <a:solidFill>
                <a:srgbClr val="FFEC00"/>
              </a:solidFill>
            </a:endParaRPr>
          </a:p>
          <a:p>
            <a:pPr lvl="1"/>
            <a:r>
              <a:rPr lang="cs-CZ" sz="3500" dirty="0">
                <a:solidFill>
                  <a:srgbClr val="FFEC00"/>
                </a:solidFill>
              </a:rPr>
              <a:t>Geneze trestného činu je výsledkem svobodné vůle, „náklady“ na zločin musí být vyšší než „výnos“</a:t>
            </a:r>
          </a:p>
          <a:p>
            <a:pPr lvl="1"/>
            <a:r>
              <a:rPr lang="cs-CZ" sz="3500" dirty="0">
                <a:solidFill>
                  <a:srgbClr val="FFEC00"/>
                </a:solidFill>
              </a:rPr>
              <a:t>Teorie racionální volby (</a:t>
            </a:r>
            <a:r>
              <a:rPr lang="cs-CZ" sz="3500" dirty="0" err="1">
                <a:solidFill>
                  <a:srgbClr val="FFEC00"/>
                </a:solidFill>
              </a:rPr>
              <a:t>Ronald</a:t>
            </a:r>
            <a:r>
              <a:rPr lang="cs-CZ" sz="3500" dirty="0">
                <a:solidFill>
                  <a:srgbClr val="FFEC00"/>
                </a:solidFill>
              </a:rPr>
              <a:t> </a:t>
            </a:r>
            <a:r>
              <a:rPr lang="cs-CZ" sz="3500" dirty="0" err="1">
                <a:solidFill>
                  <a:srgbClr val="FFEC00"/>
                </a:solidFill>
              </a:rPr>
              <a:t>Clark</a:t>
            </a:r>
            <a:r>
              <a:rPr lang="cs-CZ" sz="3500" dirty="0">
                <a:solidFill>
                  <a:srgbClr val="FFEC00"/>
                </a:solidFill>
              </a:rPr>
              <a:t> a </a:t>
            </a:r>
            <a:r>
              <a:rPr lang="cs-CZ" sz="3500" dirty="0" err="1">
                <a:solidFill>
                  <a:srgbClr val="FFEC00"/>
                </a:solidFill>
              </a:rPr>
              <a:t>Derek</a:t>
            </a:r>
            <a:r>
              <a:rPr lang="cs-CZ" sz="3500" dirty="0">
                <a:solidFill>
                  <a:srgbClr val="FFEC00"/>
                </a:solidFill>
              </a:rPr>
              <a:t> </a:t>
            </a:r>
            <a:r>
              <a:rPr lang="cs-CZ" sz="3500" dirty="0" err="1">
                <a:solidFill>
                  <a:srgbClr val="FFEC00"/>
                </a:solidFill>
              </a:rPr>
              <a:t>Cornish</a:t>
            </a:r>
            <a:r>
              <a:rPr lang="cs-CZ" sz="3500" dirty="0">
                <a:solidFill>
                  <a:srgbClr val="FFEC00"/>
                </a:solidFill>
              </a:rPr>
              <a:t>), Ekonomická teorie zločinu (</a:t>
            </a:r>
            <a:r>
              <a:rPr lang="cs-CZ" sz="3500" dirty="0" err="1">
                <a:solidFill>
                  <a:srgbClr val="FFEC00"/>
                </a:solidFill>
              </a:rPr>
              <a:t>Gary</a:t>
            </a:r>
            <a:r>
              <a:rPr lang="cs-CZ" sz="3500" dirty="0">
                <a:solidFill>
                  <a:srgbClr val="FFEC00"/>
                </a:solidFill>
              </a:rPr>
              <a:t> S. </a:t>
            </a:r>
            <a:r>
              <a:rPr lang="cs-CZ" sz="3500" dirty="0" err="1">
                <a:solidFill>
                  <a:srgbClr val="FFEC00"/>
                </a:solidFill>
              </a:rPr>
              <a:t>Becker</a:t>
            </a:r>
            <a:r>
              <a:rPr lang="cs-CZ" sz="3500" dirty="0">
                <a:solidFill>
                  <a:srgbClr val="FFEC00"/>
                </a:solidFill>
              </a:rPr>
              <a:t>), Teorie běžných činností (</a:t>
            </a:r>
            <a:r>
              <a:rPr lang="cs-CZ" sz="3500" dirty="0" err="1">
                <a:solidFill>
                  <a:srgbClr val="FFEC00"/>
                </a:solidFill>
              </a:rPr>
              <a:t>L</a:t>
            </a:r>
            <a:r>
              <a:rPr lang="cs-CZ" sz="3500" dirty="0">
                <a:solidFill>
                  <a:srgbClr val="FFEC00"/>
                </a:solidFill>
              </a:rPr>
              <a:t>.</a:t>
            </a:r>
            <a:r>
              <a:rPr lang="cs-CZ" sz="3500" dirty="0" err="1">
                <a:solidFill>
                  <a:srgbClr val="FFEC00"/>
                </a:solidFill>
              </a:rPr>
              <a:t>E.Cohen</a:t>
            </a:r>
            <a:r>
              <a:rPr lang="cs-CZ" sz="3500" dirty="0">
                <a:solidFill>
                  <a:srgbClr val="FFEC00"/>
                </a:solidFill>
              </a:rPr>
              <a:t> a </a:t>
            </a:r>
            <a:r>
              <a:rPr lang="cs-CZ" sz="3500" dirty="0" err="1">
                <a:solidFill>
                  <a:srgbClr val="FFEC00"/>
                </a:solidFill>
              </a:rPr>
              <a:t>Marcus</a:t>
            </a:r>
            <a:r>
              <a:rPr lang="cs-CZ" sz="3500" dirty="0">
                <a:solidFill>
                  <a:srgbClr val="FFEC00"/>
                </a:solidFill>
              </a:rPr>
              <a:t> </a:t>
            </a:r>
            <a:r>
              <a:rPr lang="cs-CZ" sz="3500" dirty="0" err="1">
                <a:solidFill>
                  <a:srgbClr val="FFEC00"/>
                </a:solidFill>
              </a:rPr>
              <a:t>Felson</a:t>
            </a:r>
            <a:r>
              <a:rPr lang="cs-CZ" sz="3500" dirty="0">
                <a:solidFill>
                  <a:srgbClr val="FFEC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rgbClr val="FFC000"/>
                </a:solidFill>
              </a:rPr>
              <a:t>Porovnání</a:t>
            </a:r>
            <a:r>
              <a:rPr lang="cs-CZ" sz="3600" dirty="0"/>
              <a:t> základních směrů kriminologického uvažování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-1" y="1556792"/>
          <a:ext cx="9144000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0817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Klasická a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neoklasická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Pozitivistická kriminologie</a:t>
                      </a:r>
                      <a:endParaRPr lang="cs-CZ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745">
                <a:tc>
                  <a:txBody>
                    <a:bodyPr/>
                    <a:lstStyle/>
                    <a:p>
                      <a:r>
                        <a:rPr lang="cs-CZ" sz="2400" dirty="0"/>
                        <a:t>Hlavní předmět</a:t>
                      </a:r>
                      <a:r>
                        <a:rPr lang="cs-CZ" sz="2400" baseline="0" dirty="0"/>
                        <a:t> zájmu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Trestný čin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Pachatel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5281">
                <a:tc>
                  <a:txBody>
                    <a:bodyPr/>
                    <a:lstStyle/>
                    <a:p>
                      <a:r>
                        <a:rPr lang="cs-CZ" sz="2400" dirty="0"/>
                        <a:t>Pojetí pachatele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Svobodná vůle</a:t>
                      </a:r>
                    </a:p>
                    <a:p>
                      <a:r>
                        <a:rPr lang="cs-CZ" sz="2400" dirty="0"/>
                        <a:t>Racionální,</a:t>
                      </a:r>
                      <a:r>
                        <a:rPr lang="cs-CZ" sz="2400" baseline="0" dirty="0"/>
                        <a:t> kalkulující</a:t>
                      </a:r>
                    </a:p>
                    <a:p>
                      <a:r>
                        <a:rPr lang="cs-CZ" sz="2400" baseline="0" dirty="0"/>
                        <a:t>Normální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Předurčený ke zločinu</a:t>
                      </a:r>
                    </a:p>
                    <a:p>
                      <a:r>
                        <a:rPr lang="cs-CZ" sz="2400" dirty="0"/>
                        <a:t>Hnán biologickými, psychologickými a jinými vlivy</a:t>
                      </a:r>
                    </a:p>
                    <a:p>
                      <a:r>
                        <a:rPr lang="cs-CZ" sz="2400" dirty="0"/>
                        <a:t>Patologický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1365">
                <a:tc>
                  <a:txBody>
                    <a:bodyPr/>
                    <a:lstStyle/>
                    <a:p>
                      <a:r>
                        <a:rPr lang="cs-CZ" sz="2400" dirty="0"/>
                        <a:t>Reakce na zločin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Tresty přiměřené skutku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Léčení a převýchova, které stavějí na individuálních</a:t>
                      </a:r>
                      <a:r>
                        <a:rPr lang="cs-CZ" sz="2400" baseline="0" dirty="0"/>
                        <a:t> charakteristikách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>
              <a:solidFill>
                <a:srgbClr val="FBC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5373216"/>
          </a:xfrm>
        </p:spPr>
        <p:txBody>
          <a:bodyPr/>
          <a:lstStyle/>
          <a:p>
            <a:r>
              <a:rPr lang="cs-CZ" dirty="0">
                <a:solidFill>
                  <a:srgbClr val="FFEC00"/>
                </a:solidFill>
              </a:rPr>
              <a:t>Počátky přelom 18./19. stol.</a:t>
            </a:r>
          </a:p>
          <a:p>
            <a:r>
              <a:rPr lang="cs-CZ" dirty="0">
                <a:solidFill>
                  <a:srgbClr val="FFEC00"/>
                </a:solidFill>
              </a:rPr>
              <a:t>Právní věda a sociologická reflexe sociálních problémů</a:t>
            </a:r>
          </a:p>
          <a:p>
            <a:r>
              <a:rPr lang="cs-CZ" dirty="0">
                <a:solidFill>
                  <a:srgbClr val="FFEC00"/>
                </a:solidFill>
              </a:rPr>
              <a:t>1890 Josef </a:t>
            </a:r>
            <a:r>
              <a:rPr lang="cs-CZ" dirty="0" err="1">
                <a:solidFill>
                  <a:srgbClr val="FFEC00"/>
                </a:solidFill>
              </a:rPr>
              <a:t>Prušák</a:t>
            </a:r>
            <a:r>
              <a:rPr lang="cs-CZ" dirty="0">
                <a:solidFill>
                  <a:srgbClr val="FFEC00"/>
                </a:solidFill>
              </a:rPr>
              <a:t> – „kriminální věda“ – studuje zločin jako sociální jev způsobený individuálními, sociálními i přírodními faktory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 kriminální antropologie – osobnost pachatele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 kriminální sociologie – sociální kořeny zločinnosti</a:t>
            </a:r>
            <a:endParaRPr lang="cs-CZ" dirty="0">
              <a:solidFill>
                <a:srgbClr val="FFEC00"/>
              </a:solidFill>
              <a:latin typeface="+mn-lt"/>
              <a:ea typeface="+mn-ea"/>
              <a:cs typeface="+mn-cs"/>
            </a:endParaRPr>
          </a:p>
          <a:p>
            <a:r>
              <a:rPr lang="cs-CZ" dirty="0">
                <a:solidFill>
                  <a:srgbClr val="FFEC00"/>
                </a:solidFill>
              </a:rPr>
              <a:t>Ve 20. letech 20. st. kriminologie jako věda o zločinnosti (stále dva přístupy)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112568"/>
          </a:xfrm>
        </p:spPr>
        <p:txBody>
          <a:bodyPr>
            <a:normAutofit lnSpcReduction="10000"/>
          </a:bodyPr>
          <a:lstStyle/>
          <a:p>
            <a:r>
              <a:rPr lang="cs-CZ" sz="3000" dirty="0">
                <a:solidFill>
                  <a:srgbClr val="FFEC00"/>
                </a:solidFill>
              </a:rPr>
              <a:t>Nacistická okupace – kriminologie jen na VŠ –uzavření VŠ</a:t>
            </a:r>
          </a:p>
          <a:p>
            <a:r>
              <a:rPr lang="cs-CZ" sz="3000" dirty="0">
                <a:solidFill>
                  <a:srgbClr val="FFEC00"/>
                </a:solidFill>
              </a:rPr>
              <a:t>1948 – 1960 období, kdy se kriminologie nemohla uplatňovat</a:t>
            </a:r>
          </a:p>
          <a:p>
            <a:r>
              <a:rPr lang="cs-CZ" sz="3000" dirty="0">
                <a:solidFill>
                  <a:srgbClr val="FFEC00"/>
                </a:solidFill>
              </a:rPr>
              <a:t>1960 Vědeckovýzkumný ústav kriminalistiky – poznatky ze zemí, kde vývoj kriminologie nebyl přerušen</a:t>
            </a:r>
          </a:p>
          <a:p>
            <a:r>
              <a:rPr lang="cs-CZ" sz="3000" dirty="0">
                <a:solidFill>
                  <a:srgbClr val="FFEC00"/>
                </a:solidFill>
              </a:rPr>
              <a:t>Normalizace po 1970 někteří výzkumníci pro nemarxistické úchylky nuceni odejít</a:t>
            </a:r>
          </a:p>
          <a:p>
            <a:r>
              <a:rPr lang="cs-CZ" sz="3000" dirty="0">
                <a:solidFill>
                  <a:srgbClr val="FFEC00"/>
                </a:solidFill>
              </a:rPr>
              <a:t>Výzkumný ústav penologický 1980 pro nepotřebnost zrušen</a:t>
            </a:r>
          </a:p>
          <a:p>
            <a:endParaRPr lang="cs-CZ" dirty="0">
              <a:solidFill>
                <a:srgbClr val="FFFF9F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52728"/>
          </a:xfrm>
        </p:spPr>
        <p:txBody>
          <a:bodyPr/>
          <a:lstStyle/>
          <a:p>
            <a:r>
              <a:rPr lang="cs-CZ" dirty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1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EC00"/>
                </a:solidFill>
              </a:rPr>
              <a:t>Po 1989 rozvoj kriminologie, kontakty se zahraničím</a:t>
            </a:r>
          </a:p>
          <a:p>
            <a:r>
              <a:rPr lang="cs-CZ" dirty="0" err="1">
                <a:solidFill>
                  <a:srgbClr val="FFEC00"/>
                </a:solidFill>
              </a:rPr>
              <a:t>Poč</a:t>
            </a:r>
            <a:r>
              <a:rPr lang="cs-CZ" dirty="0">
                <a:solidFill>
                  <a:srgbClr val="FFEC00"/>
                </a:solidFill>
              </a:rPr>
              <a:t>. 90 let (1993) velký nárůst kriminality, zkušenosti obyvatel s korupcí, viktimizace, brutalizace násilné kriminality, nárůst drogové kriminality</a:t>
            </a:r>
          </a:p>
          <a:p>
            <a:r>
              <a:rPr lang="cs-CZ" dirty="0">
                <a:solidFill>
                  <a:srgbClr val="FFEC00"/>
                </a:solidFill>
              </a:rPr>
              <a:t>Nelze studovat jako samostatný obor, pouze v rámci forenzních věd na právních fakultách, nebo jako výběrový či volitelný předmět.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kriminologové se rekrutují z řad právníků, sociologů, psychologů, případně i jiných vědních oborů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dirty="0">
                <a:solidFill>
                  <a:srgbClr val="FBC200"/>
                </a:solidFill>
                <a:cs typeface="Calibri" pitchFamily="34" charset="0"/>
              </a:rPr>
              <a:t>Kriminologie v ČR</a:t>
            </a:r>
            <a:endParaRPr lang="cs-CZ" dirty="0">
              <a:solidFill>
                <a:srgbClr val="FFFF00"/>
              </a:solidFill>
              <a:cs typeface="Calibri" pitchFamily="34" charset="0"/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395536" y="1673696"/>
            <a:ext cx="8229600" cy="5184304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EC00"/>
                </a:solidFill>
              </a:rPr>
              <a:t>Institut pro kriminologii a sociální prevenci (IKSP)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1960 Vědeckovýzkumný ústav kriminalistiky (Generální prokuratura, MS, MV)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1966 Výzkumný ústav kriminologický - výlučná orientace na kriminologii, správa GP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1990 IKSP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1994 řízen Ministerstvem spravedlnosti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Kriminalita mládeže, oběti trestné činnosti, prevence, alternativní tresty, organizovaný zločin, drogová kriminalita 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www.kriminologie.cz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Kriminologie v ČR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5112567"/>
          </a:xfrm>
        </p:spPr>
        <p:txBody>
          <a:bodyPr>
            <a:noAutofit/>
          </a:bodyPr>
          <a:lstStyle/>
          <a:p>
            <a:r>
              <a:rPr lang="cs-CZ" sz="2100" dirty="0">
                <a:solidFill>
                  <a:srgbClr val="FFFF00"/>
                </a:solidFill>
              </a:rPr>
              <a:t>Česká kriminologická společnost</a:t>
            </a:r>
          </a:p>
          <a:p>
            <a:pPr lvl="1"/>
            <a:r>
              <a:rPr lang="cs-CZ" sz="2100" dirty="0">
                <a:solidFill>
                  <a:srgbClr val="FFFF00"/>
                </a:solidFill>
              </a:rPr>
              <a:t>Spolek, od 2012 , </a:t>
            </a:r>
            <a:r>
              <a:rPr lang="cs-CZ" sz="2100" dirty="0">
                <a:solidFill>
                  <a:srgbClr val="FFFF00"/>
                </a:solidFill>
                <a:hlinkClick r:id="rId2"/>
              </a:rPr>
              <a:t>www.czkrim.cz</a:t>
            </a:r>
            <a:r>
              <a:rPr lang="cs-CZ" sz="2100" dirty="0">
                <a:solidFill>
                  <a:srgbClr val="FFFF00"/>
                </a:solidFill>
              </a:rPr>
              <a:t> </a:t>
            </a:r>
          </a:p>
          <a:p>
            <a:pPr lvl="1"/>
            <a:r>
              <a:rPr lang="en-US" sz="2100" dirty="0" err="1">
                <a:solidFill>
                  <a:srgbClr val="FFFF00"/>
                </a:solidFill>
              </a:rPr>
              <a:t>cílem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podporovat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rozvoj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kriminologie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cs-CZ" sz="2100" dirty="0">
                <a:solidFill>
                  <a:srgbClr val="FFFF00"/>
                </a:solidFill>
              </a:rPr>
              <a:t>v ČR </a:t>
            </a:r>
            <a:r>
              <a:rPr lang="en-US" sz="2100" dirty="0">
                <a:solidFill>
                  <a:srgbClr val="FFFF00"/>
                </a:solidFill>
              </a:rPr>
              <a:t>a </a:t>
            </a:r>
            <a:r>
              <a:rPr lang="en-US" sz="2100" dirty="0" err="1">
                <a:solidFill>
                  <a:srgbClr val="FFFF00"/>
                </a:solidFill>
              </a:rPr>
              <a:t>umožnit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intenzivní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spolupráci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mezi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odborníky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>
                <a:solidFill>
                  <a:srgbClr val="FFFF00"/>
                </a:solidFill>
              </a:rPr>
              <a:t>kteří</a:t>
            </a:r>
            <a:r>
              <a:rPr lang="en-US" sz="2100" dirty="0">
                <a:solidFill>
                  <a:srgbClr val="FFFF00"/>
                </a:solidFill>
              </a:rPr>
              <a:t> se </a:t>
            </a:r>
            <a:r>
              <a:rPr lang="en-US" sz="2100" dirty="0" err="1">
                <a:solidFill>
                  <a:srgbClr val="FFFF00"/>
                </a:solidFill>
              </a:rPr>
              <a:t>zabývají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kriminalitou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dalšími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sociálně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patologickými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jevy</a:t>
            </a:r>
            <a:r>
              <a:rPr lang="en-US" sz="2100" dirty="0">
                <a:solidFill>
                  <a:srgbClr val="FFFF00"/>
                </a:solidFill>
              </a:rPr>
              <a:t>. </a:t>
            </a:r>
            <a:endParaRPr lang="cs-CZ" sz="2100" dirty="0">
              <a:solidFill>
                <a:srgbClr val="FFFF00"/>
              </a:solidFill>
            </a:endParaRPr>
          </a:p>
          <a:p>
            <a:pPr lvl="1"/>
            <a:r>
              <a:rPr lang="en-US" sz="2100" dirty="0">
                <a:solidFill>
                  <a:srgbClr val="FFFF00"/>
                </a:solidFill>
              </a:rPr>
              <a:t>ČKS </a:t>
            </a:r>
            <a:r>
              <a:rPr lang="en-US" sz="2100" dirty="0" err="1">
                <a:solidFill>
                  <a:srgbClr val="FFFF00"/>
                </a:solidFill>
              </a:rPr>
              <a:t>organizuje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národní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i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mezinárodní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konference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>
                <a:solidFill>
                  <a:srgbClr val="FFFF00"/>
                </a:solidFill>
              </a:rPr>
              <a:t>semináře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>
                <a:solidFill>
                  <a:srgbClr val="FFFF00"/>
                </a:solidFill>
              </a:rPr>
              <a:t>přednášky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kurzy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>
                <a:solidFill>
                  <a:srgbClr val="FFFF00"/>
                </a:solidFill>
              </a:rPr>
              <a:t>spolupracuje</a:t>
            </a:r>
            <a:r>
              <a:rPr lang="en-US" sz="2100" dirty="0">
                <a:solidFill>
                  <a:srgbClr val="FFFF00"/>
                </a:solidFill>
              </a:rPr>
              <a:t> s </a:t>
            </a:r>
            <a:r>
              <a:rPr lang="en-US" sz="2100" dirty="0" err="1">
                <a:solidFill>
                  <a:srgbClr val="FFFF00"/>
                </a:solidFill>
              </a:rPr>
              <a:t>odbornými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společnostmi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>
                <a:solidFill>
                  <a:srgbClr val="FFFF00"/>
                </a:solidFill>
              </a:rPr>
              <a:t>institucemi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organizacemi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obdobného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zaměření</a:t>
            </a:r>
            <a:r>
              <a:rPr lang="en-US" sz="2100" dirty="0">
                <a:solidFill>
                  <a:srgbClr val="FFFF00"/>
                </a:solidFill>
              </a:rPr>
              <a:t> v </a:t>
            </a:r>
            <a:r>
              <a:rPr lang="en-US" sz="2100" dirty="0" err="1">
                <a:solidFill>
                  <a:srgbClr val="FFFF00"/>
                </a:solidFill>
              </a:rPr>
              <a:t>České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republice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i</a:t>
            </a:r>
            <a:r>
              <a:rPr lang="en-US" sz="2100" dirty="0">
                <a:solidFill>
                  <a:srgbClr val="FFFF00"/>
                </a:solidFill>
              </a:rPr>
              <a:t> v </a:t>
            </a:r>
            <a:r>
              <a:rPr lang="en-US" sz="2100" dirty="0" err="1">
                <a:solidFill>
                  <a:srgbClr val="FFFF00"/>
                </a:solidFill>
              </a:rPr>
              <a:t>zahraničí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>
                <a:solidFill>
                  <a:srgbClr val="FFFF00"/>
                </a:solidFill>
              </a:rPr>
              <a:t>podporuje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kriminologický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výzkum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šíření</a:t>
            </a:r>
            <a:r>
              <a:rPr lang="en-US" sz="2100" dirty="0">
                <a:solidFill>
                  <a:srgbClr val="FFFF00"/>
                </a:solidFill>
              </a:rPr>
              <a:t>, </a:t>
            </a:r>
            <a:r>
              <a:rPr lang="en-US" sz="2100" dirty="0" err="1">
                <a:solidFill>
                  <a:srgbClr val="FFFF00"/>
                </a:solidFill>
              </a:rPr>
              <a:t>publikování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popularizaci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kriminologicky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relevantních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informací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poznatků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podporuje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výuku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kriminologie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na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středních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policejních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příbuzných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školách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na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vyšších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odborných</a:t>
            </a:r>
            <a:r>
              <a:rPr lang="en-US" sz="2100" dirty="0">
                <a:solidFill>
                  <a:srgbClr val="FFFF00"/>
                </a:solidFill>
              </a:rPr>
              <a:t> a </a:t>
            </a:r>
            <a:r>
              <a:rPr lang="en-US" sz="2100" dirty="0" err="1">
                <a:solidFill>
                  <a:srgbClr val="FFFF00"/>
                </a:solidFill>
              </a:rPr>
              <a:t>vysokých</a:t>
            </a:r>
            <a:r>
              <a:rPr lang="en-US" sz="2100" dirty="0">
                <a:solidFill>
                  <a:srgbClr val="FFFF00"/>
                </a:solidFill>
              </a:rPr>
              <a:t> </a:t>
            </a:r>
            <a:r>
              <a:rPr lang="en-US" sz="2100" dirty="0" err="1">
                <a:solidFill>
                  <a:srgbClr val="FFFF00"/>
                </a:solidFill>
              </a:rPr>
              <a:t>školách</a:t>
            </a:r>
            <a:endParaRPr lang="cs-CZ" sz="2100" dirty="0">
              <a:solidFill>
                <a:srgbClr val="FFFF00"/>
              </a:solidFill>
            </a:endParaRPr>
          </a:p>
          <a:p>
            <a:pPr lvl="1"/>
            <a:r>
              <a:rPr lang="cs-CZ" sz="2100" dirty="0" err="1">
                <a:solidFill>
                  <a:srgbClr val="FFFF00"/>
                </a:solidFill>
              </a:rPr>
              <a:t>Časpopis</a:t>
            </a:r>
            <a:r>
              <a:rPr lang="cs-CZ" sz="2100" dirty="0">
                <a:solidFill>
                  <a:srgbClr val="FFFF00"/>
                </a:solidFill>
              </a:rPr>
              <a:t> Česká kriminologie (</a:t>
            </a:r>
            <a:r>
              <a:rPr lang="cs-CZ" sz="2100" dirty="0">
                <a:solidFill>
                  <a:srgbClr val="FFFF00"/>
                </a:solidFill>
                <a:hlinkClick r:id="rId3"/>
              </a:rPr>
              <a:t>www.ceskakriminologie.cz</a:t>
            </a:r>
            <a:r>
              <a:rPr lang="cs-CZ" sz="2100" dirty="0">
                <a:solidFill>
                  <a:srgbClr val="FFFF00"/>
                </a:solidFill>
              </a:rPr>
              <a:t>) 2krát ročně, recenzováno</a:t>
            </a:r>
            <a:endParaRPr lang="en-US" sz="21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754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FBC200"/>
                </a:solidFill>
                <a:cs typeface="Calibri" pitchFamily="34" charset="0"/>
              </a:rPr>
              <a:t>Kriminologie v ČR – mezinárodní zastoupení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EC00"/>
                </a:solidFill>
              </a:rPr>
              <a:t>Mezinárodní kriminologická společnost</a:t>
            </a:r>
          </a:p>
          <a:p>
            <a:r>
              <a:rPr lang="cs-CZ" dirty="0">
                <a:solidFill>
                  <a:srgbClr val="FFEC00"/>
                </a:solidFill>
              </a:rPr>
              <a:t>Mezinárodní společnost pro trestní právo</a:t>
            </a:r>
          </a:p>
          <a:p>
            <a:r>
              <a:rPr lang="cs-CZ" dirty="0">
                <a:solidFill>
                  <a:srgbClr val="FFEC00"/>
                </a:solidFill>
              </a:rPr>
              <a:t>Evropská kriminologická společnost</a:t>
            </a:r>
          </a:p>
          <a:p>
            <a:r>
              <a:rPr lang="cs-CZ" dirty="0">
                <a:solidFill>
                  <a:srgbClr val="FFEC00"/>
                </a:solidFill>
              </a:rPr>
              <a:t>Mezinárodní vědecký odborný poradní výbor OSN</a:t>
            </a:r>
          </a:p>
          <a:p>
            <a:r>
              <a:rPr lang="cs-CZ" dirty="0">
                <a:solidFill>
                  <a:srgbClr val="FFEC00"/>
                </a:solidFill>
              </a:rPr>
              <a:t>Mezinárodní </a:t>
            </a:r>
            <a:r>
              <a:rPr lang="cs-CZ" dirty="0" err="1">
                <a:solidFill>
                  <a:srgbClr val="FFEC00"/>
                </a:solidFill>
              </a:rPr>
              <a:t>viktimologická</a:t>
            </a:r>
            <a:r>
              <a:rPr lang="cs-CZ" dirty="0">
                <a:solidFill>
                  <a:srgbClr val="FFEC00"/>
                </a:solidFill>
              </a:rPr>
              <a:t> společnost</a:t>
            </a:r>
          </a:p>
          <a:p>
            <a:r>
              <a:rPr lang="cs-CZ" dirty="0">
                <a:solidFill>
                  <a:srgbClr val="FFEC00"/>
                </a:solidFill>
              </a:rPr>
              <a:t> Evropská síť prevence kriminality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Zjistěte, kdy se ČR stala členem jednotlivých mezinárodních institucí</a:t>
            </a:r>
          </a:p>
          <a:p>
            <a:endParaRPr lang="cs-CZ" dirty="0">
              <a:solidFill>
                <a:srgbClr val="FFFF00"/>
              </a:solidFill>
            </a:endParaRPr>
          </a:p>
          <a:p>
            <a:pPr marL="118872" indent="0">
              <a:buNone/>
            </a:pPr>
            <a:r>
              <a:rPr lang="cs-CZ" dirty="0">
                <a:solidFill>
                  <a:srgbClr val="FFFF00"/>
                </a:solidFill>
              </a:rPr>
              <a:t>Další informační zdroj:</a:t>
            </a:r>
          </a:p>
          <a:p>
            <a:pPr marL="118872" indent="0">
              <a:buNone/>
            </a:pPr>
            <a:r>
              <a:rPr lang="cs-CZ" dirty="0">
                <a:solidFill>
                  <a:srgbClr val="FFFF00"/>
                </a:solidFill>
              </a:rPr>
              <a:t>www.lidskaprava.cz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36104"/>
          </a:xfrm>
        </p:spPr>
        <p:txBody>
          <a:bodyPr/>
          <a:lstStyle/>
          <a:p>
            <a:r>
              <a:rPr lang="cs-CZ" dirty="0"/>
              <a:t>Historie kriminologie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7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FBC200"/>
              </a:buClr>
            </a:pPr>
            <a:r>
              <a:rPr lang="cs-CZ" sz="2800" dirty="0">
                <a:solidFill>
                  <a:srgbClr val="FFEC00"/>
                </a:solidFill>
              </a:rPr>
              <a:t>První civilizace (Babylon, Egypt)</a:t>
            </a: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centrem vzdělanosti i moci chrám</a:t>
            </a: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Smrt, zmrzačení, vyhnanství</a:t>
            </a: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Všichni jako svéprávní a plně zodpovědní</a:t>
            </a:r>
          </a:p>
          <a:p>
            <a:pPr>
              <a:buClr>
                <a:srgbClr val="FBC200"/>
              </a:buClr>
            </a:pPr>
            <a:r>
              <a:rPr lang="cs-CZ" sz="2800" dirty="0">
                <a:solidFill>
                  <a:srgbClr val="FFEC00"/>
                </a:solidFill>
              </a:rPr>
              <a:t>Antická společnost </a:t>
            </a: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i odnětí svobody</a:t>
            </a: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Asi 4.st.př.n.l. – první věznice – </a:t>
            </a:r>
            <a:r>
              <a:rPr lang="cs-CZ" sz="2400" dirty="0" err="1">
                <a:solidFill>
                  <a:srgbClr val="FFEC00"/>
                </a:solidFill>
              </a:rPr>
              <a:t>robury</a:t>
            </a:r>
            <a:endParaRPr lang="cs-CZ" sz="2400" dirty="0">
              <a:solidFill>
                <a:srgbClr val="FFEC00"/>
              </a:solidFill>
            </a:endParaRP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První zmínky o peněžitých trestech</a:t>
            </a:r>
          </a:p>
          <a:p>
            <a:pPr>
              <a:buClr>
                <a:srgbClr val="FBC200"/>
              </a:buClr>
            </a:pPr>
            <a:r>
              <a:rPr lang="cs-CZ" sz="2800" dirty="0">
                <a:solidFill>
                  <a:srgbClr val="FFEC00"/>
                </a:solidFill>
              </a:rPr>
              <a:t>Středověk</a:t>
            </a: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Centrem moci stále církev</a:t>
            </a:r>
          </a:p>
          <a:p>
            <a:pPr lvl="1">
              <a:buClr>
                <a:srgbClr val="00B0F0"/>
              </a:buClr>
            </a:pPr>
            <a:r>
              <a:rPr lang="cs-CZ" sz="2400" dirty="0" err="1">
                <a:solidFill>
                  <a:srgbClr val="FFEC00"/>
                </a:solidFill>
              </a:rPr>
              <a:t>Duš.choroby</a:t>
            </a:r>
            <a:r>
              <a:rPr lang="cs-CZ" sz="2400" dirty="0">
                <a:solidFill>
                  <a:srgbClr val="FFEC00"/>
                </a:solidFill>
              </a:rPr>
              <a:t> i trestná činnost vykládána démonologicky – drastická mučení až smrt k „osvobození duše pro Boha“, </a:t>
            </a:r>
            <a:r>
              <a:rPr lang="cs-CZ" sz="2400" dirty="0" err="1">
                <a:solidFill>
                  <a:srgbClr val="FFEC00"/>
                </a:solidFill>
              </a:rPr>
              <a:t>chaoz</a:t>
            </a:r>
            <a:r>
              <a:rPr lang="cs-CZ" sz="2400" dirty="0">
                <a:solidFill>
                  <a:srgbClr val="FFEC00"/>
                </a:solidFill>
              </a:rPr>
              <a:t> v justici</a:t>
            </a: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Diferenciace moci a výkonu spravedlnosti: vězení církevní, hradní a vojenské</a:t>
            </a: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Vývoj spol. a obchodu – trest pracovní internace (galeje)</a:t>
            </a:r>
          </a:p>
          <a:p>
            <a:pPr lvl="1">
              <a:buClr>
                <a:srgbClr val="00B0F0"/>
              </a:buClr>
            </a:pPr>
            <a:r>
              <a:rPr lang="cs-CZ" sz="2400" dirty="0">
                <a:solidFill>
                  <a:srgbClr val="FFEC00"/>
                </a:solidFill>
              </a:rPr>
              <a:t>14.-15.st změny postojů k </a:t>
            </a:r>
            <a:r>
              <a:rPr lang="cs-CZ" sz="2400" dirty="0" err="1">
                <a:solidFill>
                  <a:srgbClr val="FFEC00"/>
                </a:solidFill>
              </a:rPr>
              <a:t>duš.chorým</a:t>
            </a:r>
            <a:r>
              <a:rPr lang="cs-CZ" sz="2400" dirty="0">
                <a:solidFill>
                  <a:srgbClr val="FFEC00"/>
                </a:solidFill>
              </a:rPr>
              <a:t>, často pouze vyobcování </a:t>
            </a:r>
          </a:p>
          <a:p>
            <a:pPr lvl="1">
              <a:buClr>
                <a:srgbClr val="FBC200"/>
              </a:buClr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kriminologie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solidFill>
                  <a:srgbClr val="FFEC00"/>
                </a:solidFill>
              </a:rPr>
              <a:t>Osvícenství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V 17.st. rozvoj výroby – lidi z venkova do měst – rozšíření odnětí svobody (levná </a:t>
            </a:r>
            <a:r>
              <a:rPr lang="cs-CZ" dirty="0" err="1">
                <a:solidFill>
                  <a:srgbClr val="FFEC00"/>
                </a:solidFill>
              </a:rPr>
              <a:t>prac.síla</a:t>
            </a:r>
            <a:r>
              <a:rPr lang="cs-CZ" dirty="0">
                <a:solidFill>
                  <a:srgbClr val="FFEC00"/>
                </a:solidFill>
              </a:rPr>
              <a:t>), i duševně choří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Správcové věznic neomezenou možnost trestat (pranýře, kůly, odnětí stravy, tělesné tresty)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Proporcionalita mezi trestem a trestným činem, </a:t>
            </a:r>
            <a:r>
              <a:rPr lang="cs-CZ" dirty="0" err="1">
                <a:solidFill>
                  <a:srgbClr val="FFEC00"/>
                </a:solidFill>
              </a:rPr>
              <a:t>Beccaria</a:t>
            </a:r>
            <a:r>
              <a:rPr lang="cs-CZ" dirty="0">
                <a:solidFill>
                  <a:srgbClr val="FFEC00"/>
                </a:solidFill>
              </a:rPr>
              <a:t> – účel trestu: ochrana </a:t>
            </a:r>
            <a:r>
              <a:rPr lang="cs-CZ" dirty="0" err="1">
                <a:solidFill>
                  <a:srgbClr val="FFEC00"/>
                </a:solidFill>
              </a:rPr>
              <a:t>sp</a:t>
            </a:r>
            <a:r>
              <a:rPr lang="cs-CZ" dirty="0">
                <a:solidFill>
                  <a:srgbClr val="FFEC00"/>
                </a:solidFill>
              </a:rPr>
              <a:t>., odnětí svobody – převýchova, 18. stol. na ni přechází – vznik penologie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Od 2.pol.18.st. – snaha zabývat se kriminalitou </a:t>
            </a:r>
            <a:r>
              <a:rPr lang="cs-CZ" dirty="0" err="1">
                <a:solidFill>
                  <a:srgbClr val="FFEC00"/>
                </a:solidFill>
              </a:rPr>
              <a:t>šířeji</a:t>
            </a:r>
            <a:endParaRPr lang="cs-CZ" dirty="0">
              <a:solidFill>
                <a:srgbClr val="FFEC00"/>
              </a:solidFill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Kriminologické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EC00"/>
                </a:solidFill>
              </a:rPr>
              <a:t>Klasická škola trestního práva 18.st.</a:t>
            </a:r>
          </a:p>
          <a:p>
            <a:r>
              <a:rPr lang="cs-CZ" dirty="0">
                <a:solidFill>
                  <a:srgbClr val="FFEC00"/>
                </a:solidFill>
              </a:rPr>
              <a:t>Pozitivistická škola konce 19.a poč.20.st.</a:t>
            </a:r>
          </a:p>
          <a:p>
            <a:pPr lvl="1"/>
            <a:r>
              <a:rPr lang="cs-CZ" dirty="0">
                <a:solidFill>
                  <a:srgbClr val="FFEC00"/>
                </a:solidFill>
              </a:rPr>
              <a:t>Převážně biologické teorie </a:t>
            </a:r>
            <a:r>
              <a:rPr lang="cs-CZ" dirty="0" err="1">
                <a:solidFill>
                  <a:srgbClr val="FFEC00"/>
                </a:solidFill>
              </a:rPr>
              <a:t>kriminogeneze</a:t>
            </a:r>
            <a:endParaRPr lang="cs-CZ" dirty="0">
              <a:solidFill>
                <a:srgbClr val="FFEC00"/>
              </a:solidFill>
            </a:endParaRPr>
          </a:p>
          <a:p>
            <a:pPr lvl="1"/>
            <a:r>
              <a:rPr lang="cs-CZ" dirty="0">
                <a:solidFill>
                  <a:srgbClr val="FFEC00"/>
                </a:solidFill>
              </a:rPr>
              <a:t>Převážně psychologické teorie </a:t>
            </a:r>
            <a:r>
              <a:rPr lang="cs-CZ" dirty="0" err="1">
                <a:solidFill>
                  <a:srgbClr val="FFEC00"/>
                </a:solidFill>
              </a:rPr>
              <a:t>kriminogeneze</a:t>
            </a:r>
            <a:endParaRPr lang="cs-CZ" dirty="0">
              <a:solidFill>
                <a:srgbClr val="FFEC00"/>
              </a:solidFill>
            </a:endParaRPr>
          </a:p>
          <a:p>
            <a:pPr lvl="1"/>
            <a:r>
              <a:rPr lang="cs-CZ" dirty="0">
                <a:solidFill>
                  <a:srgbClr val="FFEC00"/>
                </a:solidFill>
              </a:rPr>
              <a:t>Převážně sociologické teorie </a:t>
            </a:r>
            <a:r>
              <a:rPr lang="cs-CZ" dirty="0" err="1">
                <a:solidFill>
                  <a:srgbClr val="FFEC00"/>
                </a:solidFill>
              </a:rPr>
              <a:t>kriminogeneze</a:t>
            </a:r>
            <a:endParaRPr lang="cs-CZ" dirty="0">
              <a:solidFill>
                <a:srgbClr val="FFEC00"/>
              </a:solidFill>
            </a:endParaRPr>
          </a:p>
          <a:p>
            <a:pPr lvl="1"/>
            <a:r>
              <a:rPr lang="cs-CZ" dirty="0" err="1">
                <a:solidFill>
                  <a:srgbClr val="FFEC00"/>
                </a:solidFill>
              </a:rPr>
              <a:t>Multifaktorové</a:t>
            </a:r>
            <a:r>
              <a:rPr lang="cs-CZ" dirty="0">
                <a:solidFill>
                  <a:srgbClr val="FFEC00"/>
                </a:solidFill>
              </a:rPr>
              <a:t> teorie </a:t>
            </a:r>
            <a:r>
              <a:rPr lang="cs-CZ" dirty="0" err="1">
                <a:solidFill>
                  <a:srgbClr val="FFEC00"/>
                </a:solidFill>
              </a:rPr>
              <a:t>kriminogeneze</a:t>
            </a:r>
            <a:endParaRPr lang="cs-CZ" dirty="0">
              <a:solidFill>
                <a:srgbClr val="FFEC00"/>
              </a:solidFill>
            </a:endParaRPr>
          </a:p>
          <a:p>
            <a:r>
              <a:rPr lang="cs-CZ" dirty="0">
                <a:solidFill>
                  <a:srgbClr val="FFEC00"/>
                </a:solidFill>
              </a:rPr>
              <a:t>Novodobá (postmoderní) kriminologie 2.pol.20.st.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3400" dirty="0">
                <a:solidFill>
                  <a:srgbClr val="FFEC00"/>
                </a:solidFill>
              </a:rPr>
              <a:t>Pozornost na kriminalitu, základy kriminologie jako vědecké disciplíny</a:t>
            </a:r>
          </a:p>
          <a:p>
            <a:pPr>
              <a:spcAft>
                <a:spcPts val="600"/>
              </a:spcAft>
            </a:pPr>
            <a:r>
              <a:rPr lang="cs-CZ" sz="3400" dirty="0">
                <a:solidFill>
                  <a:srgbClr val="FFEC00"/>
                </a:solidFill>
              </a:rPr>
              <a:t>Vychází z osvícenství: stabilita společnosti = </a:t>
            </a:r>
            <a:r>
              <a:rPr lang="cs-CZ" sz="3400" dirty="0" err="1">
                <a:solidFill>
                  <a:srgbClr val="FFEC00"/>
                </a:solidFill>
              </a:rPr>
              <a:t>spol.smlouva</a:t>
            </a:r>
            <a:r>
              <a:rPr lang="cs-CZ" sz="3400" dirty="0">
                <a:solidFill>
                  <a:srgbClr val="FFEC00"/>
                </a:solidFill>
              </a:rPr>
              <a:t>, svobodná vůle </a:t>
            </a:r>
          </a:p>
          <a:p>
            <a:pPr>
              <a:spcAft>
                <a:spcPts val="600"/>
              </a:spcAft>
            </a:pPr>
            <a:r>
              <a:rPr lang="cs-CZ" sz="3400" dirty="0" err="1">
                <a:solidFill>
                  <a:srgbClr val="FFEC00"/>
                </a:solidFill>
              </a:rPr>
              <a:t>Cesare</a:t>
            </a:r>
            <a:r>
              <a:rPr lang="cs-CZ" sz="3400" dirty="0">
                <a:solidFill>
                  <a:srgbClr val="FFEC00"/>
                </a:solidFill>
              </a:rPr>
              <a:t> </a:t>
            </a:r>
            <a:r>
              <a:rPr lang="cs-CZ" sz="3400" dirty="0" err="1">
                <a:solidFill>
                  <a:srgbClr val="FFEC00"/>
                </a:solidFill>
              </a:rPr>
              <a:t>Beccaria</a:t>
            </a:r>
            <a:r>
              <a:rPr lang="cs-CZ" sz="3400" dirty="0">
                <a:solidFill>
                  <a:srgbClr val="FFEC00"/>
                </a:solidFill>
              </a:rPr>
              <a:t> „O zločinech a trestech“ (1764)</a:t>
            </a:r>
          </a:p>
          <a:p>
            <a:pPr lvl="1">
              <a:spcAft>
                <a:spcPts val="600"/>
              </a:spcAft>
            </a:pPr>
            <a:r>
              <a:rPr lang="cs-CZ" sz="3000" dirty="0">
                <a:solidFill>
                  <a:srgbClr val="FFEC00"/>
                </a:solidFill>
              </a:rPr>
              <a:t>1776 zrušila Marie Terezie mučení, 1787 Josef II trest smrti</a:t>
            </a:r>
          </a:p>
          <a:p>
            <a:pPr lvl="1">
              <a:spcAft>
                <a:spcPts val="600"/>
              </a:spcAft>
            </a:pPr>
            <a:r>
              <a:rPr lang="cs-CZ" sz="3200" dirty="0">
                <a:solidFill>
                  <a:srgbClr val="FFEC00"/>
                </a:solidFill>
              </a:rPr>
              <a:t>Omezení mučení, omezení trestu smrti, presumpce neviny, veřejnost trestního procesu, vstup odborníků do trestního procesu (posudky expertů)</a:t>
            </a:r>
          </a:p>
          <a:p>
            <a:pPr lvl="1">
              <a:spcAft>
                <a:spcPts val="600"/>
              </a:spcAft>
            </a:pPr>
            <a:endParaRPr lang="cs-CZ" sz="30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err="1"/>
              <a:t>Beccariovy</a:t>
            </a:r>
            <a:r>
              <a:rPr lang="cs-CZ" sz="4800" dirty="0"/>
              <a:t> postuláty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5301208"/>
          </a:xfrm>
          <a:noFill/>
        </p:spPr>
        <p:txBody>
          <a:bodyPr>
            <a:normAutofit fontScale="92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zákaz svévole policie,</a:t>
            </a:r>
            <a:endParaRPr lang="en-US" sz="2800" dirty="0">
              <a:solidFill>
                <a:srgbClr val="FFEC00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striktní dodržování zákonů soudy, </a:t>
            </a:r>
            <a:endParaRPr lang="en-US" sz="2800" dirty="0">
              <a:solidFill>
                <a:srgbClr val="FFEC00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rychlost trestního řízení (čím dříve po spáchání trestného činu  následuje trest, tím je spravedlivější a užitečnější),</a:t>
            </a:r>
            <a:endParaRPr lang="en-US" sz="2800" dirty="0">
              <a:solidFill>
                <a:srgbClr val="FFEC00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zajištění dostatečné doby pro obhajobu,</a:t>
            </a:r>
            <a:endParaRPr lang="en-US" sz="2800" dirty="0">
              <a:solidFill>
                <a:srgbClr val="FFEC00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veřejnost soudního přelíčení (zrušení tajných žalob),</a:t>
            </a:r>
            <a:endParaRPr lang="en-US" sz="2800" dirty="0">
              <a:solidFill>
                <a:srgbClr val="FFEC00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presumpce neviny u neusvědčeného pachatele,</a:t>
            </a:r>
            <a:endParaRPr lang="en-US" sz="2800" dirty="0">
              <a:solidFill>
                <a:srgbClr val="FFEC00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Nahrazení dosavadního smyslu trestu jako odplaty a zastrašení veřejnosti (generální prevence) novým účelem zaměřeným na odstrašení a nápravu pachatele (speciální prevence,</a:t>
            </a:r>
            <a:endParaRPr lang="en-US" sz="2800" dirty="0">
              <a:solidFill>
                <a:srgbClr val="FFEC00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Zrušení útrpných trestů (úlohou trestu není týrat bytost obdařenou vnímáním),</a:t>
            </a:r>
            <a:endParaRPr lang="en-US" sz="2800" dirty="0">
              <a:solidFill>
                <a:srgbClr val="FFEC00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nahradit trest smrti doživotním vězením,</a:t>
            </a:r>
            <a:endParaRPr lang="en-US" sz="2800" dirty="0">
              <a:solidFill>
                <a:srgbClr val="FFEC00"/>
              </a:solidFill>
            </a:endParaRPr>
          </a:p>
          <a:p>
            <a:pPr marL="633222" indent="-514350">
              <a:buFont typeface="+mj-lt"/>
              <a:buAutoNum type="arabicPeriod"/>
            </a:pPr>
            <a:r>
              <a:rPr lang="cs-CZ" sz="2800" dirty="0">
                <a:solidFill>
                  <a:srgbClr val="FFEC00"/>
                </a:solidFill>
              </a:rPr>
              <a:t>upřednostnění prevence kriminality (je lepší zločinu předcházet než jej trestat)</a:t>
            </a:r>
            <a:endParaRPr lang="cs-CZ" sz="3000" dirty="0">
              <a:solidFill>
                <a:srgbClr val="FFE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508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sz="3400" dirty="0" err="1">
                <a:solidFill>
                  <a:srgbClr val="FFEC00"/>
                </a:solidFill>
              </a:rPr>
              <a:t>Jeremy</a:t>
            </a:r>
            <a:r>
              <a:rPr lang="cs-CZ" sz="3400" dirty="0">
                <a:solidFill>
                  <a:srgbClr val="FFEC00"/>
                </a:solidFill>
              </a:rPr>
              <a:t> </a:t>
            </a:r>
            <a:r>
              <a:rPr lang="cs-CZ" sz="3400" dirty="0" err="1">
                <a:solidFill>
                  <a:srgbClr val="FFEC00"/>
                </a:solidFill>
              </a:rPr>
              <a:t>Bentham</a:t>
            </a:r>
            <a:r>
              <a:rPr lang="cs-CZ" sz="3400" dirty="0">
                <a:solidFill>
                  <a:srgbClr val="FFEC00"/>
                </a:solidFill>
              </a:rPr>
              <a:t> „Uvedení do zásad morálky a zákonodárství“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 err="1">
                <a:solidFill>
                  <a:srgbClr val="FFEC00"/>
                </a:solidFill>
              </a:rPr>
              <a:t>angl</a:t>
            </a:r>
            <a:r>
              <a:rPr lang="cs-CZ" sz="3000" dirty="0">
                <a:solidFill>
                  <a:srgbClr val="FFEC00"/>
                </a:solidFill>
              </a:rPr>
              <a:t>. právník, </a:t>
            </a:r>
            <a:r>
              <a:rPr lang="cs-CZ" sz="3200" dirty="0">
                <a:solidFill>
                  <a:srgbClr val="FFEC00"/>
                </a:solidFill>
              </a:rPr>
              <a:t>Zločin se nesmí vyplácet, racionální rozhodnutí – kalkul štěstí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>
                <a:solidFill>
                  <a:srgbClr val="FFEC00"/>
                </a:solidFill>
              </a:rPr>
              <a:t>význam prevence (generální – odměny, a speciální)</a:t>
            </a:r>
          </a:p>
          <a:p>
            <a:pPr>
              <a:spcAft>
                <a:spcPts val="600"/>
              </a:spcAft>
            </a:pPr>
            <a:r>
              <a:rPr lang="cs-CZ" sz="3400" dirty="0">
                <a:solidFill>
                  <a:srgbClr val="FFEC00"/>
                </a:solidFill>
              </a:rPr>
              <a:t>Julien de La </a:t>
            </a:r>
            <a:r>
              <a:rPr lang="cs-CZ" sz="3400" dirty="0" err="1">
                <a:solidFill>
                  <a:srgbClr val="FFEC00"/>
                </a:solidFill>
              </a:rPr>
              <a:t>Mettrie</a:t>
            </a:r>
            <a:r>
              <a:rPr lang="cs-CZ" sz="3400" dirty="0">
                <a:solidFill>
                  <a:srgbClr val="FFEC00"/>
                </a:solidFill>
              </a:rPr>
              <a:t> (1. pol. 18.st)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>
                <a:solidFill>
                  <a:srgbClr val="FFEC00"/>
                </a:solidFill>
              </a:rPr>
              <a:t>Lidské chování je potřeba ovlivňovat výchovou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3000" dirty="0">
                <a:solidFill>
                  <a:srgbClr val="FFEC00"/>
                </a:solidFill>
              </a:rPr>
              <a:t>Některé zločinné jednání může být způsobeno chorobou</a:t>
            </a:r>
            <a:endParaRPr lang="cs-CZ" sz="3400" dirty="0">
              <a:solidFill>
                <a:srgbClr val="FFEC00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3400" dirty="0">
                <a:solidFill>
                  <a:srgbClr val="FFEC00"/>
                </a:solidFill>
              </a:rPr>
              <a:t>John </a:t>
            </a:r>
            <a:r>
              <a:rPr lang="cs-CZ" sz="3400" dirty="0" err="1">
                <a:solidFill>
                  <a:srgbClr val="FFEC00"/>
                </a:solidFill>
              </a:rPr>
              <a:t>Howard</a:t>
            </a:r>
            <a:r>
              <a:rPr lang="cs-CZ" sz="3400" dirty="0">
                <a:solidFill>
                  <a:srgbClr val="FFEC00"/>
                </a:solidFill>
              </a:rPr>
              <a:t>: „</a:t>
            </a:r>
            <a:r>
              <a:rPr lang="cs-CZ" sz="3400" i="1" dirty="0" err="1">
                <a:solidFill>
                  <a:srgbClr val="FFEC00"/>
                </a:solidFill>
              </a:rPr>
              <a:t>State</a:t>
            </a:r>
            <a:r>
              <a:rPr lang="cs-CZ" sz="3400" i="1" dirty="0">
                <a:solidFill>
                  <a:srgbClr val="FFEC00"/>
                </a:solidFill>
              </a:rPr>
              <a:t> </a:t>
            </a:r>
            <a:r>
              <a:rPr lang="cs-CZ" sz="3400" i="1" dirty="0" err="1">
                <a:solidFill>
                  <a:srgbClr val="FFEC00"/>
                </a:solidFill>
              </a:rPr>
              <a:t>of</a:t>
            </a:r>
            <a:r>
              <a:rPr lang="cs-CZ" sz="3400" i="1" dirty="0">
                <a:solidFill>
                  <a:srgbClr val="FFEC00"/>
                </a:solidFill>
              </a:rPr>
              <a:t> </a:t>
            </a:r>
            <a:r>
              <a:rPr lang="cs-CZ" sz="3400" i="1" dirty="0" err="1">
                <a:solidFill>
                  <a:srgbClr val="FFEC00"/>
                </a:solidFill>
              </a:rPr>
              <a:t>prisons</a:t>
            </a:r>
            <a:r>
              <a:rPr lang="cs-CZ" sz="3400" i="1" dirty="0">
                <a:solidFill>
                  <a:srgbClr val="FFEC00"/>
                </a:solidFill>
              </a:rPr>
              <a:t> in </a:t>
            </a:r>
            <a:r>
              <a:rPr lang="cs-CZ" sz="3400" i="1" dirty="0" err="1">
                <a:solidFill>
                  <a:srgbClr val="FFEC00"/>
                </a:solidFill>
              </a:rPr>
              <a:t>England</a:t>
            </a:r>
            <a:r>
              <a:rPr lang="cs-CZ" sz="3400" i="1" dirty="0">
                <a:solidFill>
                  <a:srgbClr val="FFEC00"/>
                </a:solidFill>
              </a:rPr>
              <a:t> </a:t>
            </a:r>
            <a:r>
              <a:rPr lang="cs-CZ" sz="3400" i="1" dirty="0" err="1">
                <a:solidFill>
                  <a:srgbClr val="FFEC00"/>
                </a:solidFill>
              </a:rPr>
              <a:t>and</a:t>
            </a:r>
            <a:r>
              <a:rPr lang="cs-CZ" sz="3400" i="1" dirty="0">
                <a:solidFill>
                  <a:srgbClr val="FFEC00"/>
                </a:solidFill>
              </a:rPr>
              <a:t> Wales“, počátky penologických výzkumů</a:t>
            </a:r>
          </a:p>
          <a:p>
            <a:pPr>
              <a:spcAft>
                <a:spcPts val="600"/>
              </a:spcAft>
            </a:pPr>
            <a:r>
              <a:rPr lang="cs-CZ" sz="3400" dirty="0" err="1">
                <a:solidFill>
                  <a:srgbClr val="FFEC00"/>
                </a:solidFill>
              </a:rPr>
              <a:t>Franz</a:t>
            </a:r>
            <a:r>
              <a:rPr lang="cs-CZ" sz="3400" dirty="0">
                <a:solidFill>
                  <a:srgbClr val="FFEC00"/>
                </a:solidFill>
              </a:rPr>
              <a:t> Josef </a:t>
            </a:r>
            <a:r>
              <a:rPr lang="cs-CZ" sz="3400" dirty="0" err="1">
                <a:solidFill>
                  <a:srgbClr val="FFEC00"/>
                </a:solidFill>
              </a:rPr>
              <a:t>Gall</a:t>
            </a:r>
            <a:r>
              <a:rPr lang="cs-CZ" sz="3400" dirty="0">
                <a:solidFill>
                  <a:srgbClr val="FFEC00"/>
                </a:solidFill>
              </a:rPr>
              <a:t> – </a:t>
            </a:r>
            <a:r>
              <a:rPr lang="cs-CZ" sz="3400" dirty="0" err="1">
                <a:solidFill>
                  <a:srgbClr val="FFEC00"/>
                </a:solidFill>
              </a:rPr>
              <a:t>zakl</a:t>
            </a:r>
            <a:r>
              <a:rPr lang="cs-CZ" sz="3400" dirty="0">
                <a:solidFill>
                  <a:srgbClr val="FFEC00"/>
                </a:solidFill>
              </a:rPr>
              <a:t>. frenologie, atlas mozku</a:t>
            </a:r>
            <a:endParaRPr lang="cs-CZ" sz="3000" dirty="0">
              <a:solidFill>
                <a:srgbClr val="FFEC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EC00"/>
                </a:solidFill>
              </a:rPr>
              <a:t>Osoba pachatele a jeho nebezpečnost v budoucnu, změnit nebezpečné chování, nekontrolovatelné fyzické, psychické a sociální faktory podmiňují chování jedince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3748</TotalTime>
  <Words>1970</Words>
  <Application>Microsoft Office PowerPoint</Application>
  <PresentationFormat>Předvádění na obrazovce (4:3)</PresentationFormat>
  <Paragraphs>216</Paragraphs>
  <Slides>28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Historie a vývoj kriminologie</vt:lpstr>
      <vt:lpstr>Prezentace aplikace PowerPoint</vt:lpstr>
      <vt:lpstr>Historie kriminologie</vt:lpstr>
      <vt:lpstr>Historie kriminologie</vt:lpstr>
      <vt:lpstr>Kriminologické školy</vt:lpstr>
      <vt:lpstr>Klasická škola</vt:lpstr>
      <vt:lpstr>Beccariovy postuláty</vt:lpstr>
      <vt:lpstr>Klasická škola</vt:lpstr>
      <vt:lpstr>Pozitivismus</vt:lpstr>
      <vt:lpstr>Pozitivismus – biologické teorie</vt:lpstr>
      <vt:lpstr>Prezentace aplikace PowerPoint</vt:lpstr>
      <vt:lpstr>Pozitivismus – biologické teorie</vt:lpstr>
      <vt:lpstr>Pozitivismus – psychologické teorie</vt:lpstr>
      <vt:lpstr>Pozitivismus – psychologické teorie</vt:lpstr>
      <vt:lpstr>Pozitivismus – sociologické teorie</vt:lpstr>
      <vt:lpstr>Pozitivismus – sociologické teorie</vt:lpstr>
      <vt:lpstr>Pozitivismus – multifaktorové teorie</vt:lpstr>
      <vt:lpstr>Postmoderní  teorie</vt:lpstr>
      <vt:lpstr>Postmoderní  teorie</vt:lpstr>
      <vt:lpstr>Postmoderní  teorie</vt:lpstr>
      <vt:lpstr>Porovnání základních směrů kriminologického uvažování</vt:lpstr>
      <vt:lpstr>Kriminologie v ČR</vt:lpstr>
      <vt:lpstr>Kriminologie v ČR</vt:lpstr>
      <vt:lpstr>Kriminologie v ČR</vt:lpstr>
      <vt:lpstr>Kriminologie v ČR</vt:lpstr>
      <vt:lpstr>Kriminologie v ČR</vt:lpstr>
      <vt:lpstr>Kriminologie v ČR – mezinárodní zastoupení</vt:lpstr>
      <vt:lpstr>úkol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a vývoj kriminologie</dc:title>
  <dc:creator>Čihounková</dc:creator>
  <cp:lastModifiedBy>Jitka Čihounková</cp:lastModifiedBy>
  <cp:revision>178</cp:revision>
  <dcterms:created xsi:type="dcterms:W3CDTF">2011-01-27T11:10:06Z</dcterms:created>
  <dcterms:modified xsi:type="dcterms:W3CDTF">2022-03-25T12:49:22Z</dcterms:modified>
</cp:coreProperties>
</file>