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8"/>
  </p:notesMasterIdLst>
  <p:sldIdLst>
    <p:sldId id="256" r:id="rId3"/>
    <p:sldId id="260" r:id="rId4"/>
    <p:sldId id="275" r:id="rId5"/>
    <p:sldId id="276" r:id="rId6"/>
    <p:sldId id="277" r:id="rId7"/>
    <p:sldId id="278" r:id="rId8"/>
    <p:sldId id="279" r:id="rId9"/>
    <p:sldId id="257" r:id="rId10"/>
    <p:sldId id="281" r:id="rId11"/>
    <p:sldId id="282" r:id="rId12"/>
    <p:sldId id="269" r:id="rId13"/>
    <p:sldId id="270" r:id="rId14"/>
    <p:sldId id="290" r:id="rId15"/>
    <p:sldId id="284" r:id="rId16"/>
    <p:sldId id="271" r:id="rId17"/>
    <p:sldId id="283" r:id="rId18"/>
    <p:sldId id="272" r:id="rId19"/>
    <p:sldId id="273" r:id="rId20"/>
    <p:sldId id="285" r:id="rId21"/>
    <p:sldId id="286" r:id="rId22"/>
    <p:sldId id="287" r:id="rId23"/>
    <p:sldId id="289" r:id="rId24"/>
    <p:sldId id="274" r:id="rId25"/>
    <p:sldId id="288" r:id="rId26"/>
    <p:sldId id="29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0" autoAdjust="0"/>
    <p:restoredTop sz="94600"/>
  </p:normalViewPr>
  <p:slideViewPr>
    <p:cSldViewPr>
      <p:cViewPr varScale="1">
        <p:scale>
          <a:sx n="103" d="100"/>
          <a:sy n="103" d="100"/>
        </p:scale>
        <p:origin x="-2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977A7E-8A1D-4C3B-9A1D-BE4EE5976B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CE47-AD65-4584-930C-2BBC0AC8DDC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*vraždy ve Filadelfii 1948-1952,</a:t>
            </a:r>
            <a:r>
              <a:rPr lang="cs-CZ" baseline="0" dirty="0" smtClean="0"/>
              <a:t> 26%obětí vyprovokovalo násilí</a:t>
            </a:r>
          </a:p>
          <a:p>
            <a:r>
              <a:rPr lang="cs-CZ" baseline="0" dirty="0" err="1" smtClean="0"/>
              <a:t>Amir</a:t>
            </a:r>
            <a:r>
              <a:rPr lang="cs-CZ" baseline="0" dirty="0" smtClean="0"/>
              <a:t> jeho student , znásilnění </a:t>
            </a:r>
            <a:r>
              <a:rPr lang="cs-CZ" baseline="0" dirty="0" err="1" smtClean="0"/>
              <a:t>poč</a:t>
            </a:r>
            <a:r>
              <a:rPr lang="cs-CZ" baseline="0" dirty="0" smtClean="0"/>
              <a:t>. 70.let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CE47-AD65-4584-930C-2BBC0AC8DDC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* </a:t>
            </a:r>
            <a:r>
              <a:rPr lang="cs-CZ" dirty="0" err="1" smtClean="0"/>
              <a:t>poč</a:t>
            </a:r>
            <a:r>
              <a:rPr lang="cs-CZ" dirty="0" smtClean="0"/>
              <a:t>. 21. stol., Zkoumá oběť</a:t>
            </a:r>
            <a:r>
              <a:rPr lang="cs-CZ" baseline="0" dirty="0" smtClean="0"/>
              <a:t> jako původce a nositele stop a na základě vztahů mezi obětí a pachatelem vytváří postupy k jeho usvědčení. Role obětí při oznamování trestných č., výslech svědků – poškozených, spolupráce s obětí při </a:t>
            </a:r>
            <a:r>
              <a:rPr lang="cs-CZ" baseline="0" dirty="0" err="1" smtClean="0"/>
              <a:t>rekognici</a:t>
            </a:r>
            <a:r>
              <a:rPr lang="cs-CZ" baseline="0" dirty="0" smtClean="0"/>
              <a:t>, rekonstrukci </a:t>
            </a:r>
            <a:r>
              <a:rPr lang="cs-CZ" baseline="0" dirty="0" err="1" smtClean="0"/>
              <a:t>tr.č</a:t>
            </a:r>
            <a:r>
              <a:rPr lang="cs-CZ" baseline="0" dirty="0" smtClean="0"/>
              <a:t>., při vyšetřovacím pokusu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*vraždy – jen 1/5 cizí osobou, 2/5 velmi blízký vztah, 2/5 se znali</a:t>
            </a:r>
          </a:p>
          <a:p>
            <a:r>
              <a:rPr lang="cs-CZ" dirty="0" smtClean="0"/>
              <a:t>Loupeže – 59% (23%blízký</a:t>
            </a:r>
            <a:r>
              <a:rPr lang="cs-CZ" baseline="0" dirty="0" smtClean="0"/>
              <a:t> vztah, 36% povrchní)</a:t>
            </a:r>
          </a:p>
          <a:p>
            <a:r>
              <a:rPr lang="cs-CZ" baseline="0" dirty="0" smtClean="0"/>
              <a:t>Sexuální trestné činy – až 70% (znásilnění 31% blízký vztah)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*Sdružení rodičů zavražděných dětí, Sdružení</a:t>
            </a:r>
            <a:r>
              <a:rPr lang="cs-CZ" baseline="0" dirty="0" smtClean="0"/>
              <a:t> rodin a přátel obětí vražd…, zpravidla nebyla orientována na přímou pomoc konkrétním obětem trestných činů</a:t>
            </a:r>
          </a:p>
          <a:p>
            <a:r>
              <a:rPr lang="cs-CZ" baseline="0" dirty="0" smtClean="0"/>
              <a:t>**nejznámější  </a:t>
            </a:r>
            <a:r>
              <a:rPr lang="cs-CZ" i="1" baseline="0" dirty="0" err="1" smtClean="0"/>
              <a:t>Women</a:t>
            </a:r>
            <a:r>
              <a:rPr lang="cs-CZ" i="1" baseline="0" dirty="0" smtClean="0"/>
              <a:t>´s </a:t>
            </a:r>
            <a:r>
              <a:rPr lang="cs-CZ" i="1" baseline="0" dirty="0" err="1" smtClean="0"/>
              <a:t>Refuge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movement</a:t>
            </a:r>
            <a:r>
              <a:rPr lang="cs-CZ" i="0" baseline="0" dirty="0" smtClean="0"/>
              <a:t> – azyl pro ženy a děti domácího násilí</a:t>
            </a:r>
          </a:p>
          <a:p>
            <a:r>
              <a:rPr lang="cs-CZ" i="1" dirty="0" smtClean="0"/>
              <a:t>Rape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Crisis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Centres</a:t>
            </a:r>
            <a:r>
              <a:rPr lang="cs-CZ" i="0" baseline="0" dirty="0" smtClean="0"/>
              <a:t> – psych., lékařská a právní pomoc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*OSN: </a:t>
            </a:r>
            <a:r>
              <a:rPr lang="cs-CZ" dirty="0" err="1" smtClean="0"/>
              <a:t>Declaration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Basic </a:t>
            </a: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Justice </a:t>
            </a:r>
            <a:r>
              <a:rPr lang="cs-CZ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Crime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and</a:t>
            </a:r>
            <a:r>
              <a:rPr lang="cs-CZ" baseline="0" dirty="0" smtClean="0"/>
              <a:t> Abuse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Power</a:t>
            </a:r>
            <a:r>
              <a:rPr lang="cs-CZ" baseline="0" dirty="0" smtClean="0"/>
              <a:t> (1985),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Handbook on Justice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(1999)</a:t>
            </a:r>
          </a:p>
          <a:p>
            <a:r>
              <a:rPr lang="cs-CZ" baseline="0" dirty="0" smtClean="0"/>
              <a:t>Rada Evropy: </a:t>
            </a:r>
            <a:r>
              <a:rPr lang="cs-CZ" baseline="0" dirty="0" err="1" smtClean="0"/>
              <a:t>Convention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State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Compensation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Violent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Crime</a:t>
            </a:r>
            <a:r>
              <a:rPr lang="cs-CZ" baseline="0" dirty="0" smtClean="0"/>
              <a:t> (1983)</a:t>
            </a:r>
          </a:p>
          <a:p>
            <a:r>
              <a:rPr lang="cs-CZ" baseline="0" dirty="0" smtClean="0"/>
              <a:t>A jiné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7EA1B9-BC60-4A7B-978B-4A00E254E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82800-FB09-40E5-8410-A2B768BFA5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11B63-D1D1-489D-A12C-8E1739280F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ADF67C-E448-4810-9538-7B61C12C53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CB830-9978-44A2-91F7-D28CF4C1E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B8325-B5BC-47E0-B7C6-CD75366104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E781-893F-4EDA-A8AF-44CDB2D923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25B4D-9043-4AB3-A7EF-B38898062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421A3-D5E5-4C82-9E91-B886A50D28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DDE79-4405-40FF-AAE9-62040B13EB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DBC97-BEBC-4914-BA96-50DAE990E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F81D4-3FCD-4773-9C51-4EC2EAD27C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873A3-7411-4890-BAB3-4529ECFE48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E5D99-01BD-4192-9467-DB07FE809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7D1BF-175D-4DEA-90C7-A6E7D4CFC4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97080-515E-4969-A141-BB3F096B6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36192-9D5B-4225-BD5F-22D743D32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F68D0-5852-4180-80B8-FF43E1C6A7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9528C-9EA9-43AD-9FC0-85174A24A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C9D54-FBF6-402F-B2E7-8CF62F3047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D3E63-1645-4386-912E-E80D8B5244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2D327-0089-4E26-867D-5A811D8179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BCD7A4-015C-4BDE-92A5-3039819B5A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C10A7D-1A3F-4779-BABC-9EF4B26A30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63888" y="2204864"/>
            <a:ext cx="4800600" cy="1470025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22114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Sekundární viktimizace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83768" y="1412776"/>
            <a:ext cx="6536407" cy="4968552"/>
          </a:xfrm>
        </p:spPr>
        <p:txBody>
          <a:bodyPr>
            <a:normAutofit/>
          </a:bodyPr>
          <a:lstStyle/>
          <a:p>
            <a:r>
              <a:rPr lang="cs-CZ" sz="2500" dirty="0" smtClean="0"/>
              <a:t>Může i převýšit újmu primární </a:t>
            </a:r>
          </a:p>
          <a:p>
            <a:r>
              <a:rPr lang="cs-CZ" sz="2500" dirty="0" smtClean="0"/>
              <a:t>Zdroje sekundární viktimizace:</a:t>
            </a:r>
          </a:p>
          <a:p>
            <a:pPr lvl="1"/>
            <a:r>
              <a:rPr lang="cs-CZ" sz="2500" dirty="0" smtClean="0"/>
              <a:t>Pachatel (zastrašování)</a:t>
            </a:r>
          </a:p>
          <a:p>
            <a:pPr lvl="1"/>
            <a:r>
              <a:rPr lang="cs-CZ" sz="2500" dirty="0" smtClean="0"/>
              <a:t>Sociální prostředí (bulvár, rodina…)</a:t>
            </a:r>
          </a:p>
          <a:p>
            <a:pPr lvl="1"/>
            <a:r>
              <a:rPr lang="cs-CZ" sz="2500" dirty="0" smtClean="0"/>
              <a:t>Orgány činné  trestném řízení (opakované výslechy)</a:t>
            </a:r>
          </a:p>
          <a:p>
            <a:r>
              <a:rPr lang="cs-CZ" sz="2500" dirty="0" smtClean="0"/>
              <a:t>TŘ o výslechu svědků mladších 15let, o utajení identity svědka</a:t>
            </a:r>
          </a:p>
          <a:p>
            <a:endParaRPr lang="cs-CZ" sz="2500" dirty="0" smtClean="0"/>
          </a:p>
          <a:p>
            <a:r>
              <a:rPr lang="cs-CZ" sz="2500" dirty="0" smtClean="0"/>
              <a:t>Souvislost mezi viktimizací a následným kriminálním vývojem?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Typologie obětí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5" y="1628800"/>
            <a:ext cx="6624736" cy="496855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H. </a:t>
            </a:r>
            <a:r>
              <a:rPr lang="cs-CZ" sz="2600" dirty="0" err="1" smtClean="0"/>
              <a:t>Hentig</a:t>
            </a:r>
            <a:r>
              <a:rPr lang="cs-CZ" sz="2600" dirty="0" smtClean="0"/>
              <a:t>, B. </a:t>
            </a:r>
            <a:r>
              <a:rPr lang="cs-CZ" sz="2600" dirty="0" err="1" smtClean="0"/>
              <a:t>Mendelsohn</a:t>
            </a:r>
            <a:r>
              <a:rPr lang="cs-CZ" sz="2600" dirty="0" smtClean="0"/>
              <a:t>, </a:t>
            </a:r>
            <a:r>
              <a:rPr lang="cs-CZ" sz="2600" dirty="0" err="1" smtClean="0"/>
              <a:t>E.A.Fattah</a:t>
            </a:r>
            <a:r>
              <a:rPr lang="cs-CZ" sz="2600" dirty="0" smtClean="0"/>
              <a:t>  aj.</a:t>
            </a:r>
          </a:p>
          <a:p>
            <a:r>
              <a:rPr lang="cs-CZ" sz="2600" dirty="0" smtClean="0"/>
              <a:t>B. </a:t>
            </a:r>
            <a:r>
              <a:rPr lang="cs-CZ" sz="2600" dirty="0" err="1" smtClean="0"/>
              <a:t>Holyst</a:t>
            </a:r>
            <a:r>
              <a:rPr lang="cs-CZ" sz="2600" dirty="0" smtClean="0"/>
              <a:t>: Oběti, které svou viktimizaci</a:t>
            </a:r>
          </a:p>
          <a:p>
            <a:pPr lvl="1"/>
            <a:r>
              <a:rPr lang="cs-CZ" sz="2600" dirty="0" smtClean="0"/>
              <a:t>zavinili </a:t>
            </a:r>
          </a:p>
          <a:p>
            <a:pPr lvl="2"/>
            <a:r>
              <a:rPr lang="cs-CZ" dirty="0" smtClean="0"/>
              <a:t>Individuálně (oběť – provokatér)</a:t>
            </a:r>
          </a:p>
          <a:p>
            <a:pPr lvl="2"/>
            <a:r>
              <a:rPr lang="cs-CZ" dirty="0" smtClean="0"/>
              <a:t>Příslušností k rizikové negativně hodnocené skupině (prostitutka)</a:t>
            </a:r>
          </a:p>
          <a:p>
            <a:pPr lvl="1"/>
            <a:r>
              <a:rPr lang="cs-CZ" sz="2600" dirty="0" smtClean="0"/>
              <a:t>nezavinili</a:t>
            </a:r>
          </a:p>
          <a:p>
            <a:pPr lvl="2"/>
            <a:r>
              <a:rPr lang="cs-CZ" dirty="0" smtClean="0"/>
              <a:t>individuálně (pomoc v nutné obraně)</a:t>
            </a:r>
          </a:p>
          <a:p>
            <a:pPr lvl="2"/>
            <a:r>
              <a:rPr lang="cs-CZ" dirty="0" smtClean="0"/>
              <a:t>Příslušností k rizikové pozitivně hodnocené skupině (policista)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07903" y="274638"/>
            <a:ext cx="5312271" cy="106613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Typologie obětí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3968" y="1628800"/>
            <a:ext cx="4736207" cy="4497363"/>
          </a:xfrm>
        </p:spPr>
        <p:txBody>
          <a:bodyPr/>
          <a:lstStyle/>
          <a:p>
            <a:r>
              <a:rPr lang="cs-CZ" sz="2800" dirty="0" smtClean="0"/>
              <a:t>Skrytá oběť</a:t>
            </a:r>
          </a:p>
          <a:p>
            <a:r>
              <a:rPr lang="cs-CZ" sz="2800" dirty="0" smtClean="0"/>
              <a:t>Predestinovaná oběť</a:t>
            </a:r>
          </a:p>
          <a:p>
            <a:r>
              <a:rPr lang="cs-CZ" sz="2800" dirty="0" smtClean="0"/>
              <a:t>Předstírající oběť</a:t>
            </a:r>
          </a:p>
          <a:p>
            <a:r>
              <a:rPr lang="cs-CZ" sz="2800" dirty="0" smtClean="0"/>
              <a:t>Hypertrofující oběť</a:t>
            </a:r>
          </a:p>
          <a:p>
            <a:r>
              <a:rPr lang="cs-CZ" sz="2800" dirty="0" smtClean="0"/>
              <a:t>Dobrovolná oběť</a:t>
            </a:r>
          </a:p>
          <a:p>
            <a:r>
              <a:rPr lang="cs-CZ" sz="2800" dirty="0" smtClean="0"/>
              <a:t>Oběť recidivista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Nepřímá oběť</a:t>
            </a:r>
            <a:endParaRPr lang="cs-CZ" sz="2800" dirty="0"/>
          </a:p>
        </p:txBody>
      </p:sp>
      <p:pic>
        <p:nvPicPr>
          <p:cNvPr id="4" name="Obrázek 3" descr="obet T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772816"/>
            <a:ext cx="3528392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Nepříznivé faktory viktimizace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700808"/>
            <a:ext cx="6326187" cy="4425355"/>
          </a:xfrm>
        </p:spPr>
        <p:txBody>
          <a:bodyPr/>
          <a:lstStyle/>
          <a:p>
            <a:r>
              <a:rPr lang="cs-CZ" sz="2800" dirty="0" smtClean="0"/>
              <a:t>Izolace</a:t>
            </a:r>
          </a:p>
          <a:p>
            <a:r>
              <a:rPr lang="cs-CZ" sz="2800" dirty="0" smtClean="0"/>
              <a:t>Nedostatek finančních zdrojů</a:t>
            </a:r>
          </a:p>
          <a:p>
            <a:r>
              <a:rPr lang="cs-CZ" sz="2800" dirty="0" smtClean="0"/>
              <a:t>Opakovaná viktimizace</a:t>
            </a:r>
          </a:p>
          <a:p>
            <a:r>
              <a:rPr lang="cs-CZ" sz="2800" dirty="0" smtClean="0"/>
              <a:t>Neschopnost čelit útočníkovi</a:t>
            </a:r>
            <a:endParaRPr lang="cs-CZ" sz="2800" dirty="0" smtClean="0"/>
          </a:p>
          <a:p>
            <a:r>
              <a:rPr lang="cs-CZ" sz="2800" dirty="0" smtClean="0"/>
              <a:t>Životní události s negativním dopadem na život oběti</a:t>
            </a:r>
            <a:endParaRPr lang="cs-CZ" sz="28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784" y="1628800"/>
            <a:ext cx="6326187" cy="4425355"/>
          </a:xfrm>
        </p:spPr>
        <p:txBody>
          <a:bodyPr/>
          <a:lstStyle/>
          <a:p>
            <a:r>
              <a:rPr lang="cs-CZ" sz="2800" dirty="0" smtClean="0"/>
              <a:t>Kompenzace oběti peněžitou pomocí</a:t>
            </a:r>
          </a:p>
          <a:p>
            <a:pPr lvl="1"/>
            <a:r>
              <a:rPr lang="cs-CZ" sz="2800" dirty="0" smtClean="0"/>
              <a:t>Většinou stát</a:t>
            </a:r>
          </a:p>
          <a:p>
            <a:pPr marL="742950" lvl="2" indent="-342900"/>
            <a:r>
              <a:rPr lang="cs-CZ" sz="2800" dirty="0" smtClean="0"/>
              <a:t>1. program kompenzace poskytované státem  1964 Nový Zéland; dále 1966 USA (Kalifornia), 1967 Austrálie a Kanada…, 1997 ČR</a:t>
            </a:r>
          </a:p>
          <a:p>
            <a:pPr marL="342900" lvl="1" indent="-342900"/>
            <a:r>
              <a:rPr lang="cs-CZ" sz="2800" dirty="0" smtClean="0"/>
              <a:t>Dobrovolné organizace</a:t>
            </a:r>
          </a:p>
          <a:p>
            <a:endParaRPr lang="cs-CZ" dirty="0" smtClean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1600200"/>
            <a:ext cx="7184479" cy="4925144"/>
          </a:xfrm>
        </p:spPr>
        <p:txBody>
          <a:bodyPr/>
          <a:lstStyle/>
          <a:p>
            <a:r>
              <a:rPr lang="cs-CZ" dirty="0" smtClean="0"/>
              <a:t>60. a 70.léta 20.st. Hnutí za zpřísnění represe (USA)*</a:t>
            </a:r>
          </a:p>
          <a:p>
            <a:r>
              <a:rPr lang="cs-CZ" dirty="0" smtClean="0"/>
              <a:t>GB: 1974 Bristol, </a:t>
            </a:r>
            <a:r>
              <a:rPr lang="cs-CZ" i="1" dirty="0" err="1" smtClean="0"/>
              <a:t>Victim</a:t>
            </a:r>
            <a:r>
              <a:rPr lang="cs-CZ" i="1" dirty="0" smtClean="0"/>
              <a:t> Support </a:t>
            </a:r>
            <a:r>
              <a:rPr lang="cs-CZ" dirty="0" smtClean="0"/>
              <a:t>– respekt, uznání  a podpora obětí, zprostředkování informací o vývoji vyšetřování, pomoc při uplatňování nároků na finanční odškodnění. </a:t>
            </a:r>
          </a:p>
          <a:p>
            <a:pPr lvl="1"/>
            <a:r>
              <a:rPr lang="cs-CZ" dirty="0" smtClean="0"/>
              <a:t>Veliký rozvoj, spolupráce s policií při „hledání“ klientů</a:t>
            </a:r>
          </a:p>
          <a:p>
            <a:r>
              <a:rPr lang="cs-CZ" dirty="0" smtClean="0"/>
              <a:t>GB v 70. letech pod vlivem feminismu další sdružení**</a:t>
            </a:r>
          </a:p>
          <a:p>
            <a:r>
              <a:rPr lang="cs-CZ" i="1" dirty="0" err="1" smtClean="0"/>
              <a:t>Weisser</a:t>
            </a:r>
            <a:r>
              <a:rPr lang="cs-CZ" i="1" dirty="0" smtClean="0"/>
              <a:t> Ring (D</a:t>
            </a:r>
            <a:r>
              <a:rPr lang="cs-CZ" i="1" dirty="0" smtClean="0"/>
              <a:t>)</a:t>
            </a:r>
          </a:p>
          <a:p>
            <a:r>
              <a:rPr lang="cs-CZ" i="1" dirty="0" smtClean="0"/>
              <a:t>Deklarace OSN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47864" y="404664"/>
            <a:ext cx="5328592" cy="1210146"/>
          </a:xfrm>
        </p:spPr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 v ČR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2132856"/>
            <a:ext cx="7184479" cy="4392488"/>
          </a:xfrm>
        </p:spPr>
        <p:txBody>
          <a:bodyPr/>
          <a:lstStyle/>
          <a:p>
            <a:r>
              <a:rPr lang="cs-CZ" dirty="0" smtClean="0"/>
              <a:t>Bílý kruh bezpečí – </a:t>
            </a:r>
            <a:r>
              <a:rPr lang="cs-CZ" dirty="0" err="1" smtClean="0"/>
              <a:t>zal</a:t>
            </a:r>
            <a:r>
              <a:rPr lang="cs-CZ" dirty="0" smtClean="0"/>
              <a:t>. 1991, o.s.</a:t>
            </a:r>
          </a:p>
          <a:p>
            <a:pPr lvl="1"/>
            <a:r>
              <a:rPr lang="cs-CZ" dirty="0" smtClean="0"/>
              <a:t>Pomoc obětem kriminality, prevence, domácí násilí, legislativní návrhy ke změně</a:t>
            </a:r>
          </a:p>
          <a:p>
            <a:pPr lvl="1"/>
            <a:r>
              <a:rPr lang="cs-CZ" dirty="0" smtClean="0"/>
              <a:t>Od r. 1996 členem Evropského fóra služeb obětí (centrum k výměně informací, </a:t>
            </a:r>
            <a:r>
              <a:rPr lang="cs-CZ" dirty="0" err="1" smtClean="0"/>
              <a:t>zal</a:t>
            </a:r>
            <a:r>
              <a:rPr lang="cs-CZ" dirty="0" smtClean="0"/>
              <a:t>. 1989)</a:t>
            </a:r>
          </a:p>
          <a:p>
            <a:r>
              <a:rPr lang="cs-CZ" dirty="0" smtClean="0"/>
              <a:t>Fond ohrožených dětí</a:t>
            </a:r>
          </a:p>
          <a:p>
            <a:r>
              <a:rPr lang="cs-CZ" dirty="0" smtClean="0"/>
              <a:t>Linky důvěry</a:t>
            </a:r>
          </a:p>
          <a:p>
            <a:r>
              <a:rPr lang="cs-CZ" dirty="0" smtClean="0"/>
              <a:t>Poradny pro řešení partnerských krizí a domácího násilí (DONA 2011)</a:t>
            </a:r>
          </a:p>
          <a:p>
            <a:pPr lvl="1">
              <a:buNone/>
            </a:pPr>
            <a:endParaRPr lang="cs-CZ" dirty="0" smtClean="0"/>
          </a:p>
        </p:txBody>
      </p:sp>
      <p:pic>
        <p:nvPicPr>
          <p:cNvPr id="4" name="Obrázek 3" descr="týrané dítě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3294329" cy="184482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968455" cy="994122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Význam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pro trestní právo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760" y="1844824"/>
            <a:ext cx="6270500" cy="4525963"/>
          </a:xfrm>
        </p:spPr>
        <p:txBody>
          <a:bodyPr/>
          <a:lstStyle/>
          <a:p>
            <a:r>
              <a:rPr lang="cs-CZ" sz="2800" dirty="0" smtClean="0"/>
              <a:t> TP HMOTNÉ</a:t>
            </a:r>
          </a:p>
          <a:p>
            <a:pPr lvl="1"/>
            <a:r>
              <a:rPr lang="cs-CZ" sz="2800" dirty="0" smtClean="0"/>
              <a:t>Svolení oběti s činem jako okolnost vylučující protiprávnost</a:t>
            </a:r>
          </a:p>
          <a:p>
            <a:pPr lvl="1"/>
            <a:r>
              <a:rPr lang="cs-CZ" sz="2800" dirty="0" smtClean="0"/>
              <a:t>Polehčující a přitěžující okolnosti při výměře trestu (osobní charakteristiky oběti)</a:t>
            </a:r>
          </a:p>
          <a:p>
            <a:pPr lvl="1"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7184479" cy="850106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Význam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pro trestní právo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412776"/>
            <a:ext cx="7112471" cy="5184576"/>
          </a:xfrm>
        </p:spPr>
        <p:txBody>
          <a:bodyPr/>
          <a:lstStyle/>
          <a:p>
            <a:r>
              <a:rPr lang="cs-CZ" sz="2500" dirty="0" smtClean="0"/>
              <a:t>TP PROCESNÍ</a:t>
            </a:r>
          </a:p>
          <a:p>
            <a:pPr lvl="1"/>
            <a:r>
              <a:rPr lang="cs-CZ" sz="2500" dirty="0" smtClean="0"/>
              <a:t>Možnost podat trestní oznámení, příp. vyvolat trestní stíhání</a:t>
            </a:r>
          </a:p>
          <a:p>
            <a:pPr lvl="1"/>
            <a:r>
              <a:rPr lang="cs-CZ" sz="2500" dirty="0" smtClean="0"/>
              <a:t>Postavení poškozeného jako procesní strany a adhezní řízení</a:t>
            </a:r>
          </a:p>
          <a:p>
            <a:pPr lvl="1"/>
            <a:r>
              <a:rPr lang="cs-CZ" sz="2500" dirty="0" smtClean="0"/>
              <a:t>Odklon (</a:t>
            </a:r>
            <a:r>
              <a:rPr lang="cs-CZ" sz="2500" dirty="0" err="1" smtClean="0"/>
              <a:t>diversion</a:t>
            </a:r>
            <a:r>
              <a:rPr lang="cs-CZ" sz="2500" dirty="0" smtClean="0"/>
              <a:t>) – podmínkou uplatnění je náhrada škody</a:t>
            </a:r>
          </a:p>
          <a:p>
            <a:pPr lvl="1">
              <a:buNone/>
            </a:pPr>
            <a:r>
              <a:rPr lang="cs-CZ" sz="2500" dirty="0" smtClean="0"/>
              <a:t>	- morální satisfakce oběti, otupení konfliktu</a:t>
            </a:r>
          </a:p>
          <a:p>
            <a:pPr lvl="1">
              <a:buNone/>
            </a:pPr>
            <a:r>
              <a:rPr lang="cs-CZ" sz="2500" dirty="0" smtClean="0"/>
              <a:t>	- i stanovisko poškozeného</a:t>
            </a:r>
          </a:p>
          <a:p>
            <a:pPr lvl="2"/>
            <a:r>
              <a:rPr lang="cs-CZ" sz="2500" dirty="0" smtClean="0"/>
              <a:t>Podmíněné zastavení trestního stíhání</a:t>
            </a:r>
          </a:p>
          <a:p>
            <a:pPr lvl="2"/>
            <a:r>
              <a:rPr lang="cs-CZ" sz="2500" dirty="0" smtClean="0"/>
              <a:t>Narovnání</a:t>
            </a:r>
          </a:p>
          <a:p>
            <a:r>
              <a:rPr lang="cs-CZ" sz="2500" dirty="0" smtClean="0"/>
              <a:t>Přijaté mezinárodní dokumenty*</a:t>
            </a:r>
          </a:p>
          <a:p>
            <a:pPr lvl="2">
              <a:buNone/>
            </a:pPr>
            <a:endParaRPr lang="cs-CZ" sz="25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968455" cy="70609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Hnutí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restorativní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(obnovující) justice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124744"/>
            <a:ext cx="7976567" cy="5472608"/>
          </a:xfrm>
        </p:spPr>
        <p:txBody>
          <a:bodyPr/>
          <a:lstStyle/>
          <a:p>
            <a:r>
              <a:rPr lang="cs-CZ" dirty="0" smtClean="0"/>
              <a:t>Alternativní cesta k tradiční trestněprávní reakci na zločin</a:t>
            </a:r>
          </a:p>
          <a:p>
            <a:r>
              <a:rPr lang="cs-CZ" dirty="0" smtClean="0"/>
              <a:t>Potřeba oběti co nejdříve a nejlépe neformální cestou morální a materiální zadostiučinění</a:t>
            </a:r>
          </a:p>
          <a:p>
            <a:r>
              <a:rPr lang="cs-CZ" dirty="0" smtClean="0"/>
              <a:t>Poprvé v 70. letech USA a GB – mediace</a:t>
            </a:r>
          </a:p>
          <a:p>
            <a:r>
              <a:rPr lang="cs-CZ" dirty="0" smtClean="0"/>
              <a:t>V 80. a 90. letech zapojení i </a:t>
            </a:r>
            <a:r>
              <a:rPr lang="cs-CZ" dirty="0" err="1" smtClean="0"/>
              <a:t>soc</a:t>
            </a:r>
            <a:r>
              <a:rPr lang="cs-CZ" dirty="0" smtClean="0"/>
              <a:t>. okolí oběti a komunity dotčené deliktem</a:t>
            </a:r>
          </a:p>
          <a:p>
            <a:r>
              <a:rPr lang="cs-CZ" dirty="0" smtClean="0"/>
              <a:t>=&gt; proces, ve kterém oběť, pachatel a/nebo jakýkoliv další jedinec nebo člen komunity dotčený zločinem aktivně participuje na společném řešení jeho důsledků</a:t>
            </a:r>
          </a:p>
          <a:p>
            <a:r>
              <a:rPr lang="cs-CZ" dirty="0" smtClean="0"/>
              <a:t>Od </a:t>
            </a:r>
            <a:r>
              <a:rPr lang="cs-CZ" dirty="0" err="1" smtClean="0"/>
              <a:t>poč</a:t>
            </a:r>
            <a:r>
              <a:rPr lang="cs-CZ" dirty="0" smtClean="0"/>
              <a:t>. 90 let v ČR, 2000 přijetí zákona O probační a mediační službě</a:t>
            </a:r>
          </a:p>
          <a:p>
            <a:r>
              <a:rPr lang="cs-CZ" dirty="0" err="1" smtClean="0"/>
              <a:t>Restorativní</a:t>
            </a:r>
            <a:r>
              <a:rPr lang="cs-CZ" dirty="0" smtClean="0"/>
              <a:t> východiska zdůrazňována při práci s mladistvými</a:t>
            </a:r>
            <a:endParaRPr lang="cs-CZ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669360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Charakteristika kriminologie, předmět, pojem a význam 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Stav, struktura a dynamika kriminality 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Vznik kriminologie, historické směry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Uveďte jednotlivé kriminologické školy, jejich charakteristiku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Vznik čsl. Kriminologie, prameny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Faktory kriminality, příčiny a podmínky kriminality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Speciální a obecná prevence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Osobnost pachatele trestných činů, pojem a struktura osobnosti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Kriminogenní faktory formování pachatele, typologie pachatelů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Recidiva, pojem, vývoj názorů na recidivu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Příčiny recidivy, prevence</a:t>
            </a:r>
          </a:p>
          <a:p>
            <a:pPr>
              <a:spcAft>
                <a:spcPts val="600"/>
              </a:spcAft>
            </a:pP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Viktimologie</a:t>
            </a: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, pojem, předmět zkoumání</a:t>
            </a:r>
          </a:p>
          <a:p>
            <a:pPr>
              <a:spcAft>
                <a:spcPts val="600"/>
              </a:spcAft>
            </a:pP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Význam </a:t>
            </a: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viktimologie</a:t>
            </a: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 pro trestní právo</a:t>
            </a:r>
          </a:p>
          <a:p>
            <a:pPr>
              <a:spcAft>
                <a:spcPts val="600"/>
              </a:spcAft>
            </a:pP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Proces viktimizace, pojem </a:t>
            </a: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viktimnosti</a:t>
            </a:r>
            <a:endParaRPr lang="cs-CZ" sz="45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Kriminalita mládeže, fenomenologie a etiologie kriminality mládeže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Prevence a profylaxe kriminality mládeže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Návykové látky, alkoholová a nealkoholová toxikománie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Organizovaná kriminalita, pojem, význam, druhy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Stav, prognosa a prevence organizované kriminality, mezinárodní </a:t>
            </a:r>
            <a:r>
              <a:rPr lang="cs-CZ" sz="4500" dirty="0" smtClean="0">
                <a:solidFill>
                  <a:schemeClr val="bg1">
                    <a:lumMod val="50000"/>
                  </a:schemeClr>
                </a:solidFill>
              </a:rPr>
              <a:t>aspekt</a:t>
            </a:r>
            <a:endParaRPr lang="cs-CZ" sz="4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88640"/>
            <a:ext cx="4040188" cy="639762"/>
          </a:xfrm>
        </p:spPr>
        <p:txBody>
          <a:bodyPr/>
          <a:lstStyle/>
          <a:p>
            <a:r>
              <a:rPr lang="cs-CZ" dirty="0" smtClean="0"/>
              <a:t>Klasická, trestající justice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980728"/>
            <a:ext cx="3888432" cy="5688632"/>
          </a:xfrm>
        </p:spPr>
        <p:txBody>
          <a:bodyPr/>
          <a:lstStyle/>
          <a:p>
            <a:r>
              <a:rPr lang="cs-CZ" dirty="0" smtClean="0"/>
              <a:t>TČ je primárně porušením práva a prohřeškem proti státu</a:t>
            </a:r>
          </a:p>
          <a:p>
            <a:r>
              <a:rPr lang="cs-CZ" dirty="0" smtClean="0"/>
              <a:t>Porušením zákona vzniká vina</a:t>
            </a:r>
          </a:p>
          <a:p>
            <a:endParaRPr lang="cs-CZ" sz="500" dirty="0" smtClean="0"/>
          </a:p>
          <a:p>
            <a:r>
              <a:rPr lang="cs-CZ" dirty="0" smtClean="0"/>
              <a:t>Spravedlnost je naplněna uznáním viny pachatele a jemu uložené újmy (trestu)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dirty="0" smtClean="0"/>
              <a:t>Hlavní zřetel kladen na potrestání pachatele podle zásluhy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572000" y="188640"/>
            <a:ext cx="4041775" cy="639762"/>
          </a:xfrm>
        </p:spPr>
        <p:txBody>
          <a:bodyPr/>
          <a:lstStyle/>
          <a:p>
            <a:r>
              <a:rPr lang="cs-CZ" dirty="0" err="1" smtClean="0"/>
              <a:t>Restorativní</a:t>
            </a:r>
            <a:r>
              <a:rPr lang="cs-CZ" dirty="0" smtClean="0"/>
              <a:t> justice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39952" y="908720"/>
            <a:ext cx="4546849" cy="5688632"/>
          </a:xfrm>
        </p:spPr>
        <p:txBody>
          <a:bodyPr/>
          <a:lstStyle/>
          <a:p>
            <a:r>
              <a:rPr lang="cs-CZ" dirty="0" smtClean="0"/>
              <a:t>TČ je prohřeškem proti osobě a narušením osobních vztahů</a:t>
            </a:r>
          </a:p>
          <a:p>
            <a:endParaRPr lang="cs-CZ" sz="1500" dirty="0" smtClean="0"/>
          </a:p>
          <a:p>
            <a:r>
              <a:rPr lang="cs-CZ" dirty="0" smtClean="0"/>
              <a:t>Porušení normy vytváří závazky a povinnosti</a:t>
            </a:r>
          </a:p>
          <a:p>
            <a:endParaRPr lang="cs-CZ" sz="500" dirty="0" smtClean="0"/>
          </a:p>
          <a:p>
            <a:r>
              <a:rPr lang="cs-CZ" dirty="0" smtClean="0"/>
              <a:t>K naplnění spravedlnosti dochází za účasti poškozeného, pachatele a členů komunity, kteří usilují o obnovu narušeného stavu a vztahů</a:t>
            </a:r>
          </a:p>
          <a:p>
            <a:r>
              <a:rPr lang="cs-CZ" dirty="0" smtClean="0"/>
              <a:t>Potřeby poškozeného a odpovědnost pachatele v procesu nápravy</a:t>
            </a:r>
            <a:endParaRPr lang="cs-CZ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0609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Postupy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restorativní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justice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980728"/>
            <a:ext cx="7544519" cy="5688632"/>
          </a:xfrm>
        </p:spPr>
        <p:txBody>
          <a:bodyPr/>
          <a:lstStyle/>
          <a:p>
            <a:r>
              <a:rPr lang="cs-CZ" sz="2600" dirty="0" smtClean="0"/>
              <a:t>Mediace</a:t>
            </a:r>
          </a:p>
          <a:p>
            <a:pPr lvl="1"/>
            <a:r>
              <a:rPr lang="cs-CZ" dirty="0" smtClean="0"/>
              <a:t>Dobrovolné setkání oběti a pachatele za přítomnosti vyškolené osoby</a:t>
            </a:r>
          </a:p>
          <a:p>
            <a:pPr lvl="1"/>
            <a:r>
              <a:rPr lang="cs-CZ" dirty="0" smtClean="0"/>
              <a:t>Dohoda o nápravě</a:t>
            </a:r>
          </a:p>
          <a:p>
            <a:r>
              <a:rPr lang="cs-CZ" sz="2600" dirty="0" smtClean="0"/>
              <a:t>Rodinné skupinové konference</a:t>
            </a:r>
          </a:p>
          <a:p>
            <a:pPr lvl="1"/>
            <a:r>
              <a:rPr lang="cs-CZ" dirty="0" smtClean="0"/>
              <a:t>Kořeny v praktikách Maorů, 1989 zákon zaměřený na dětské pachatele</a:t>
            </a:r>
          </a:p>
          <a:p>
            <a:pPr lvl="1"/>
            <a:r>
              <a:rPr lang="cs-CZ" dirty="0" smtClean="0"/>
              <a:t>Také Austrálie, USA, GB</a:t>
            </a:r>
          </a:p>
          <a:p>
            <a:r>
              <a:rPr lang="cs-CZ" sz="2600" dirty="0" smtClean="0"/>
              <a:t>Trestající a ozdravné kruhy </a:t>
            </a:r>
          </a:p>
          <a:p>
            <a:pPr lvl="1"/>
            <a:r>
              <a:rPr lang="cs-CZ" dirty="0" smtClean="0"/>
              <a:t>Důraz na pocity skupinové soudržnosti a odpovědnost komunitě</a:t>
            </a:r>
          </a:p>
          <a:p>
            <a:r>
              <a:rPr lang="cs-CZ" sz="2600" dirty="0" smtClean="0"/>
              <a:t>Komunitní </a:t>
            </a:r>
            <a:r>
              <a:rPr lang="cs-CZ" sz="2600" dirty="0" err="1" smtClean="0"/>
              <a:t>restorativní</a:t>
            </a:r>
            <a:r>
              <a:rPr lang="cs-CZ" sz="2600" dirty="0" smtClean="0"/>
              <a:t> rady </a:t>
            </a:r>
            <a:r>
              <a:rPr lang="cs-CZ" dirty="0" smtClean="0"/>
              <a:t>– soudně přidělená rada proškolených dobrovolníků</a:t>
            </a:r>
            <a:endParaRPr lang="cs-CZ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Restorativní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justice - shrnutí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5736" y="1600200"/>
            <a:ext cx="6824439" cy="4709120"/>
          </a:xfrm>
        </p:spPr>
        <p:txBody>
          <a:bodyPr/>
          <a:lstStyle/>
          <a:p>
            <a:r>
              <a:rPr lang="cs-CZ" sz="2600" dirty="0" smtClean="0"/>
              <a:t>Pozitivně hodnoceno oběťmi  (80%) i pachateli (86%)</a:t>
            </a:r>
          </a:p>
          <a:p>
            <a:r>
              <a:rPr lang="cs-CZ" sz="2600" dirty="0" smtClean="0"/>
              <a:t>Pozitivní vliv na pachatele – předcházení recidivě</a:t>
            </a:r>
          </a:p>
          <a:p>
            <a:r>
              <a:rPr lang="cs-CZ" sz="2600" dirty="0" smtClean="0"/>
              <a:t> lze uplatňovat pouze ve vhodných případech</a:t>
            </a:r>
          </a:p>
          <a:p>
            <a:r>
              <a:rPr lang="cs-CZ" sz="2600" dirty="0" smtClean="0"/>
              <a:t>Výhradně dobrovolně</a:t>
            </a:r>
          </a:p>
          <a:p>
            <a:r>
              <a:rPr lang="cs-CZ" sz="2600" dirty="0" smtClean="0"/>
              <a:t>Potřeba vzájemného prolínání a ovlivňování s klasickou justicí</a:t>
            </a:r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7256487" cy="922114"/>
          </a:xfrm>
        </p:spPr>
        <p:txBody>
          <a:bodyPr>
            <a:normAutofit/>
          </a:bodyPr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a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3" y="1484784"/>
            <a:ext cx="6552728" cy="5184576"/>
          </a:xfrm>
        </p:spPr>
        <p:txBody>
          <a:bodyPr/>
          <a:lstStyle/>
          <a:p>
            <a:r>
              <a:rPr lang="cs-CZ" sz="2800" dirty="0" smtClean="0"/>
              <a:t>Zobecněním výsledků výzkumů</a:t>
            </a:r>
          </a:p>
          <a:p>
            <a:r>
              <a:rPr lang="cs-CZ" sz="2800" dirty="0" smtClean="0"/>
              <a:t>Situační prevence</a:t>
            </a:r>
          </a:p>
          <a:p>
            <a:r>
              <a:rPr lang="cs-CZ" sz="2800" dirty="0" smtClean="0"/>
              <a:t>Osvěta, jak se vyhnout kriminogenní situaci</a:t>
            </a:r>
          </a:p>
          <a:p>
            <a:r>
              <a:rPr lang="cs-CZ" sz="2800" dirty="0" smtClean="0"/>
              <a:t>Jak se chovat při útoku pachatele</a:t>
            </a:r>
          </a:p>
          <a:p>
            <a:r>
              <a:rPr lang="cs-CZ" sz="2800" dirty="0" smtClean="0"/>
              <a:t>Výcvik sebeobrany a technické obranné prostředky</a:t>
            </a:r>
          </a:p>
          <a:p>
            <a:r>
              <a:rPr lang="cs-CZ" sz="2800" dirty="0" smtClean="0"/>
              <a:t>Pozor na zveličování nebezpečí – strach - zbrojení</a:t>
            </a:r>
            <a:endParaRPr lang="cs-CZ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Organizace pro pomoc </a:t>
            </a:r>
            <a:r>
              <a:rPr lang="cs-CZ" dirty="0" smtClean="0"/>
              <a:t>obětem trestného činu v ČR</a:t>
            </a:r>
            <a:endParaRPr lang="cs-CZ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Čírtková</a:t>
            </a:r>
            <a:r>
              <a:rPr lang="cs-CZ" dirty="0" smtClean="0"/>
              <a:t>, L. (2014). </a:t>
            </a:r>
            <a:r>
              <a:rPr lang="cs-CZ" dirty="0" err="1" smtClean="0"/>
              <a:t>Viktimologie</a:t>
            </a:r>
            <a:r>
              <a:rPr lang="cs-CZ" dirty="0" smtClean="0"/>
              <a:t> pro forenzní praxi. Praha: Portál.</a:t>
            </a:r>
          </a:p>
          <a:p>
            <a:r>
              <a:rPr lang="cs-CZ" dirty="0" err="1" smtClean="0"/>
              <a:t>Čírtková</a:t>
            </a:r>
            <a:r>
              <a:rPr lang="cs-CZ" dirty="0" smtClean="0"/>
              <a:t>, L. (2013). Forenzní psychologie. Plzeň: </a:t>
            </a:r>
            <a:r>
              <a:rPr lang="cs-CZ" smtClean="0"/>
              <a:t>Aleš Čeněk.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4" y="1554162"/>
            <a:ext cx="6723856" cy="5160986"/>
          </a:xfrm>
        </p:spPr>
        <p:txBody>
          <a:bodyPr>
            <a:normAutofit/>
          </a:bodyPr>
          <a:lstStyle/>
          <a:p>
            <a:r>
              <a:rPr lang="cs-CZ" dirty="0" smtClean="0"/>
              <a:t>Z lat. </a:t>
            </a:r>
            <a:r>
              <a:rPr lang="cs-CZ" dirty="0" err="1" smtClean="0"/>
              <a:t>victima</a:t>
            </a:r>
            <a:r>
              <a:rPr lang="cs-CZ" dirty="0" smtClean="0"/>
              <a:t> = oběť</a:t>
            </a:r>
          </a:p>
          <a:p>
            <a:r>
              <a:rPr lang="cs-CZ" dirty="0" smtClean="0"/>
              <a:t>Oběť a její </a:t>
            </a:r>
            <a:r>
              <a:rPr lang="cs-CZ" dirty="0" err="1" smtClean="0"/>
              <a:t>biosociální</a:t>
            </a:r>
            <a:r>
              <a:rPr lang="cs-CZ" dirty="0" smtClean="0"/>
              <a:t> a psychologické charakteristiky, proces viktimizace, vztahy mezi obětí a pachatelem, role obětí v průběhu vyšetřování a soudního projednávání trestného činu, pomoc obětem, prevence viktimizace</a:t>
            </a:r>
          </a:p>
          <a:p>
            <a:r>
              <a:rPr lang="cs-CZ" dirty="0" smtClean="0"/>
              <a:t>Oběti pouze fyzické osoby x trestní „poškozený“</a:t>
            </a:r>
          </a:p>
          <a:p>
            <a:r>
              <a:rPr lang="cs-CZ" dirty="0" smtClean="0"/>
              <a:t>Širší a užší </a:t>
            </a:r>
            <a:r>
              <a:rPr lang="cs-CZ" dirty="0" smtClean="0"/>
              <a:t>pojetí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Historie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428736"/>
            <a:ext cx="7371928" cy="5214974"/>
          </a:xfrm>
        </p:spPr>
        <p:txBody>
          <a:bodyPr>
            <a:normAutofit/>
          </a:bodyPr>
          <a:lstStyle/>
          <a:p>
            <a:r>
              <a:rPr lang="cs-CZ" dirty="0" smtClean="0"/>
              <a:t>Ještě po WW2 se oběťmi </a:t>
            </a:r>
            <a:r>
              <a:rPr lang="cs-CZ" dirty="0" err="1" smtClean="0"/>
              <a:t>tr.č</a:t>
            </a:r>
            <a:r>
              <a:rPr lang="cs-CZ" dirty="0" smtClean="0"/>
              <a:t>. nezabývali politici, zákonodárci, justiční orgány, média ani veřejnost. I kriminologie orientovaná na pachatele.</a:t>
            </a:r>
          </a:p>
          <a:p>
            <a:r>
              <a:rPr lang="cs-CZ" dirty="0" smtClean="0"/>
              <a:t>Zakladatel Hans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Hentig</a:t>
            </a:r>
            <a:r>
              <a:rPr lang="cs-CZ" dirty="0" smtClean="0"/>
              <a:t> (1948) „Zločinec a jeho oběť“: zločin je dynamická interakce mezi pachatelem a obětí, podíl oběti na své viktimizaci</a:t>
            </a:r>
          </a:p>
          <a:p>
            <a:pPr lvl="1"/>
            <a:r>
              <a:rPr lang="cs-CZ" dirty="0" smtClean="0"/>
              <a:t>-&gt;M. Wolfgang* -&gt; M. </a:t>
            </a:r>
            <a:r>
              <a:rPr lang="cs-CZ" dirty="0" err="1" smtClean="0"/>
              <a:t>Amir</a:t>
            </a:r>
            <a:r>
              <a:rPr lang="cs-CZ" dirty="0" smtClean="0"/>
              <a:t> </a:t>
            </a:r>
          </a:p>
          <a:p>
            <a:r>
              <a:rPr lang="cs-CZ" dirty="0" smtClean="0"/>
              <a:t>B. </a:t>
            </a:r>
            <a:r>
              <a:rPr lang="cs-CZ" dirty="0" err="1" smtClean="0"/>
              <a:t>Mendelsohn</a:t>
            </a:r>
            <a:r>
              <a:rPr lang="cs-CZ" dirty="0" smtClean="0"/>
              <a:t>: míru viny oběti lze u každého zločinu vystihnout a kvantifikovat, škálová typologie obětí</a:t>
            </a:r>
          </a:p>
          <a:p>
            <a:r>
              <a:rPr lang="cs-CZ" dirty="0" smtClean="0"/>
              <a:t>Morální problém přiznání viny obětí = sejmuti odpovědnosti pachatele?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850106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554162"/>
            <a:ext cx="7083896" cy="501811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Pozitivistická – snaha nalézt a objektivně popsat významné faktory ovlivňující viktimizaci (vlastnosti oběti, </a:t>
            </a:r>
            <a:r>
              <a:rPr lang="cs-CZ" dirty="0" err="1" smtClean="0"/>
              <a:t>char</a:t>
            </a:r>
            <a:r>
              <a:rPr lang="cs-CZ" dirty="0" smtClean="0"/>
              <a:t>. chování o., situační proměnné)</a:t>
            </a:r>
          </a:p>
          <a:p>
            <a:pPr lvl="1"/>
            <a:r>
              <a:rPr lang="cs-CZ" dirty="0" smtClean="0"/>
              <a:t>Výzkum snadno uchopitelné kriminality (veřejný sektor, pouliční kriminalita, snadno formulovatelné „rady“)</a:t>
            </a:r>
          </a:p>
          <a:p>
            <a:r>
              <a:rPr lang="cs-CZ" dirty="0" smtClean="0"/>
              <a:t>Radikální – strukturální činitelé související se samou podstatou a třídní organizací společnosti</a:t>
            </a:r>
          </a:p>
          <a:p>
            <a:r>
              <a:rPr lang="cs-CZ" dirty="0" smtClean="0"/>
              <a:t>Kritická – komu a za jakých okolností je dopřáno nárokovat si postavení </a:t>
            </a:r>
            <a:r>
              <a:rPr lang="cs-CZ" dirty="0" smtClean="0"/>
              <a:t>oběti</a:t>
            </a:r>
          </a:p>
          <a:p>
            <a:r>
              <a:rPr lang="cs-CZ" dirty="0" smtClean="0"/>
              <a:t>Kriminalistická </a:t>
            </a:r>
            <a:r>
              <a:rPr lang="cs-CZ" dirty="0" err="1" smtClean="0"/>
              <a:t>viktimologie</a:t>
            </a:r>
            <a:r>
              <a:rPr lang="cs-CZ" dirty="0" smtClean="0"/>
              <a:t> – oběť jako zdroj informací o </a:t>
            </a:r>
            <a:r>
              <a:rPr lang="cs-CZ" dirty="0" err="1" smtClean="0"/>
              <a:t>tr.č</a:t>
            </a:r>
            <a:r>
              <a:rPr lang="cs-CZ" dirty="0" smtClean="0"/>
              <a:t>.*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marL="19050" lvl="1" indent="-1905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3688" y="1285860"/>
            <a:ext cx="7227912" cy="54292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Stupeň pravděpodobného rizika (disponovanost), že se jednotlivec nebo určitá skupina stane obětí </a:t>
            </a:r>
            <a:r>
              <a:rPr lang="cs-CZ" dirty="0" err="1" smtClean="0"/>
              <a:t>tr</a:t>
            </a:r>
            <a:r>
              <a:rPr lang="cs-CZ" dirty="0" smtClean="0"/>
              <a:t>. č.</a:t>
            </a:r>
          </a:p>
          <a:p>
            <a:r>
              <a:rPr lang="cs-CZ" dirty="0" smtClean="0"/>
              <a:t>V zahraniční literatuře též náchylnost k viktimizaci</a:t>
            </a:r>
          </a:p>
          <a:p>
            <a:r>
              <a:rPr lang="cs-CZ" dirty="0" smtClean="0"/>
              <a:t>Ovlivňující faktory:</a:t>
            </a:r>
          </a:p>
          <a:p>
            <a:pPr lvl="1"/>
            <a:r>
              <a:rPr lang="cs-CZ" dirty="0" smtClean="0"/>
              <a:t>Věk</a:t>
            </a:r>
          </a:p>
          <a:p>
            <a:pPr lvl="1"/>
            <a:r>
              <a:rPr lang="cs-CZ" dirty="0" smtClean="0"/>
              <a:t>Profese</a:t>
            </a:r>
          </a:p>
          <a:p>
            <a:pPr lvl="1"/>
            <a:r>
              <a:rPr lang="cs-CZ" dirty="0" smtClean="0"/>
              <a:t>Sociální charakteristika</a:t>
            </a:r>
          </a:p>
          <a:p>
            <a:pPr lvl="1"/>
            <a:r>
              <a:rPr lang="cs-CZ" dirty="0" smtClean="0"/>
              <a:t>Somatické a psychické handicapy</a:t>
            </a:r>
          </a:p>
          <a:p>
            <a:pPr lvl="1"/>
            <a:r>
              <a:rPr lang="cs-CZ" dirty="0" smtClean="0"/>
              <a:t>Životní </a:t>
            </a:r>
            <a:r>
              <a:rPr lang="cs-CZ" dirty="0" smtClean="0"/>
              <a:t>styl</a:t>
            </a:r>
          </a:p>
          <a:p>
            <a:pPr lvl="1"/>
            <a:r>
              <a:rPr lang="cs-CZ" dirty="0" smtClean="0"/>
              <a:t>Psychické vlastnosti</a:t>
            </a:r>
            <a:endParaRPr lang="cs-CZ" dirty="0" smtClean="0"/>
          </a:p>
          <a:p>
            <a:r>
              <a:rPr lang="cs-CZ" dirty="0" smtClean="0"/>
              <a:t>Potenciální oběť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554162"/>
            <a:ext cx="7515944" cy="5303838"/>
          </a:xfrm>
        </p:spPr>
        <p:txBody>
          <a:bodyPr>
            <a:normAutofit/>
          </a:bodyPr>
          <a:lstStyle/>
          <a:p>
            <a:r>
              <a:rPr lang="cs-CZ" dirty="0" smtClean="0"/>
              <a:t>N. </a:t>
            </a:r>
            <a:r>
              <a:rPr lang="cs-CZ" dirty="0" err="1" smtClean="0"/>
              <a:t>Christie</a:t>
            </a:r>
            <a:r>
              <a:rPr lang="cs-CZ" dirty="0" smtClean="0"/>
              <a:t> (1986) 6 znaků „ideální oběti“ </a:t>
            </a:r>
          </a:p>
          <a:p>
            <a:pPr lvl="1"/>
            <a:r>
              <a:rPr lang="cs-CZ" dirty="0" smtClean="0"/>
              <a:t>Nápadně slabší</a:t>
            </a:r>
          </a:p>
          <a:p>
            <a:pPr lvl="1"/>
            <a:r>
              <a:rPr lang="cs-CZ" dirty="0" smtClean="0"/>
              <a:t>Ctnostné chování</a:t>
            </a:r>
          </a:p>
          <a:p>
            <a:pPr lvl="1"/>
            <a:r>
              <a:rPr lang="cs-CZ" dirty="0" smtClean="0"/>
              <a:t>Nenese žádnou vinu</a:t>
            </a:r>
          </a:p>
          <a:p>
            <a:pPr lvl="1"/>
            <a:r>
              <a:rPr lang="cs-CZ" dirty="0" smtClean="0"/>
              <a:t>Mezi obětí a pachatelem neexistuje vztah (</a:t>
            </a:r>
            <a:r>
              <a:rPr lang="cs-CZ" dirty="0" err="1" smtClean="0"/>
              <a:t>tr.č</a:t>
            </a:r>
            <a:r>
              <a:rPr lang="cs-CZ" dirty="0" smtClean="0"/>
              <a:t>. se odehraje pouze jednou)</a:t>
            </a:r>
          </a:p>
          <a:p>
            <a:pPr lvl="1"/>
            <a:r>
              <a:rPr lang="cs-CZ" dirty="0" smtClean="0"/>
              <a:t>Pachatel vzorem špatnosti</a:t>
            </a:r>
          </a:p>
          <a:p>
            <a:pPr lvl="1"/>
            <a:r>
              <a:rPr lang="cs-CZ" dirty="0" smtClean="0"/>
              <a:t>Vhodné spojení moci, vlivu a sympatií, aby získala plnohodnotný status oběti (důvěryhodnost)</a:t>
            </a:r>
          </a:p>
          <a:p>
            <a:r>
              <a:rPr lang="cs-CZ" dirty="0" smtClean="0"/>
              <a:t>Podobně vybírají média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850106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Viktimizace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type="body" idx="1"/>
          </p:nvPr>
        </p:nvSpPr>
        <p:spPr>
          <a:xfrm>
            <a:off x="1835696" y="1268760"/>
            <a:ext cx="7184479" cy="5589240"/>
          </a:xfrm>
        </p:spPr>
        <p:txBody>
          <a:bodyPr>
            <a:normAutofit fontScale="92500"/>
          </a:bodyPr>
          <a:lstStyle/>
          <a:p>
            <a:r>
              <a:rPr lang="cs-CZ" sz="2500" dirty="0" smtClean="0"/>
              <a:t>Proces, v němž se potenciální oběť stává obětí skutečnou</a:t>
            </a:r>
          </a:p>
          <a:p>
            <a:r>
              <a:rPr lang="cs-CZ" sz="2500" dirty="0" smtClean="0"/>
              <a:t>Dominantní role pachatele (překrývá se s problémem </a:t>
            </a:r>
            <a:r>
              <a:rPr lang="cs-CZ" sz="2500" dirty="0" err="1" smtClean="0"/>
              <a:t>kriminogeneze</a:t>
            </a:r>
            <a:r>
              <a:rPr lang="cs-CZ" sz="2500" dirty="0" smtClean="0"/>
              <a:t>, zkoumán i v rámci učení o pachateli a etiologii kriminality)</a:t>
            </a:r>
          </a:p>
          <a:p>
            <a:r>
              <a:rPr lang="cs-CZ" sz="2500" dirty="0" err="1" smtClean="0"/>
              <a:t>Viktimologie</a:t>
            </a:r>
            <a:r>
              <a:rPr lang="cs-CZ" sz="2500" dirty="0" smtClean="0"/>
              <a:t> se zabývá 3 problémy:</a:t>
            </a:r>
          </a:p>
          <a:p>
            <a:pPr lvl="1"/>
            <a:r>
              <a:rPr lang="cs-CZ" dirty="0" smtClean="0"/>
              <a:t>Chování oběti (míra provokace, reakce na ohrožení)</a:t>
            </a:r>
          </a:p>
          <a:p>
            <a:pPr lvl="1"/>
            <a:r>
              <a:rPr lang="cs-CZ" dirty="0" smtClean="0"/>
              <a:t>Vztah oběť – pachatel (objektivní - sousedství, subjektivní – milenci, obch. partneři)*</a:t>
            </a:r>
          </a:p>
          <a:p>
            <a:pPr lvl="1"/>
            <a:r>
              <a:rPr lang="cs-CZ" dirty="0" smtClean="0"/>
              <a:t>Index viktimizace – počet obětí ve sledovaném časovém úseku (1, 5 let) připadající na určitý počet (100) obyvatel žijících na určitém území (stát, město…) dle druhů </a:t>
            </a:r>
            <a:r>
              <a:rPr lang="cs-CZ" dirty="0" err="1" smtClean="0"/>
              <a:t>tr.č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06090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Ú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jma způsobená oběti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285860"/>
            <a:ext cx="7596336" cy="5429288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Dle předmětové podstaty: újma na životě, zdraví, majetku,psychice (úzkost,sebelítost, nedůvěra k lidem…), cti, sociálním postavení (v rodině, zaměstnání, v okolí)</a:t>
            </a:r>
          </a:p>
          <a:p>
            <a:r>
              <a:rPr lang="cs-CZ" sz="2800" dirty="0" smtClean="0"/>
              <a:t>Trvání krátkodobé, dlouhodobé, celoživotní</a:t>
            </a:r>
          </a:p>
          <a:p>
            <a:r>
              <a:rPr lang="cs-CZ" sz="2800" dirty="0" smtClean="0"/>
              <a:t>Dle napravitelnosti škody – odstranitelné, nenapravitelné, vzrůstající</a:t>
            </a:r>
          </a:p>
          <a:p>
            <a:r>
              <a:rPr lang="cs-CZ" sz="2800" dirty="0" smtClean="0"/>
              <a:t>Dle bezprostřednosti – primární (mající přímou souvislost s konkrétním trestným činem), sekundární (vzniká v návaznosti na ukončený </a:t>
            </a:r>
            <a:r>
              <a:rPr lang="cs-CZ" sz="2800" dirty="0" err="1" smtClean="0"/>
              <a:t>tr.č</a:t>
            </a:r>
            <a:r>
              <a:rPr lang="cs-CZ" sz="2800" dirty="0" smtClean="0"/>
              <a:t>.)</a:t>
            </a:r>
          </a:p>
          <a:p>
            <a:pPr lvl="1"/>
            <a:r>
              <a:rPr lang="cs-CZ" sz="2500" dirty="0" smtClean="0"/>
              <a:t>Primární a sekundární viktimizace</a:t>
            </a:r>
            <a:endParaRPr lang="cs-CZ" sz="25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250_slide">
  <a:themeElements>
    <a:clrScheme name="Motiv sady Office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ind_1250_slide</Template>
  <TotalTime>1069</TotalTime>
  <Words>1566</Words>
  <Application>Microsoft Office PowerPoint</Application>
  <PresentationFormat>Předvádění na obrazovce (4:3)</PresentationFormat>
  <Paragraphs>205</Paragraphs>
  <Slides>25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ind_1250_slide</vt:lpstr>
      <vt:lpstr>1_Default Design</vt:lpstr>
      <vt:lpstr>VIKTIMOLOGIE</vt:lpstr>
      <vt:lpstr>Snímek 2</vt:lpstr>
      <vt:lpstr>Viktimologie</vt:lpstr>
      <vt:lpstr>Historie viktimologie</vt:lpstr>
      <vt:lpstr>Viktimologie</vt:lpstr>
      <vt:lpstr>Viktimnost</vt:lpstr>
      <vt:lpstr>Viktimnost</vt:lpstr>
      <vt:lpstr>Viktimizace</vt:lpstr>
      <vt:lpstr>Újma způsobená oběti</vt:lpstr>
      <vt:lpstr>Sekundární viktimizace</vt:lpstr>
      <vt:lpstr>Typologie obětí</vt:lpstr>
      <vt:lpstr>Typologie obětí</vt:lpstr>
      <vt:lpstr>Nepříznivé faktory viktimizace</vt:lpstr>
      <vt:lpstr>Pomoc obětem trestného činu</vt:lpstr>
      <vt:lpstr>Pomoc obětem trestného činu</vt:lpstr>
      <vt:lpstr>Pomoc obětem trestného činu v ČR </vt:lpstr>
      <vt:lpstr>Význam viktimologie pro trestní právo </vt:lpstr>
      <vt:lpstr>Význam viktimologie pro trestní právo </vt:lpstr>
      <vt:lpstr>Hnutí restorativní (obnovující) justice</vt:lpstr>
      <vt:lpstr>Snímek 20</vt:lpstr>
      <vt:lpstr>Postupy restorativní justice</vt:lpstr>
      <vt:lpstr>Restorativní justice - shrnutí</vt:lpstr>
      <vt:lpstr>Viktimologie a prevence kriminality</vt:lpstr>
      <vt:lpstr>úkol</vt:lpstr>
      <vt:lpstr>Rozšiřující literatura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VIKTIMOLOGIE</dc:title>
  <dc:creator>Čihounková</dc:creator>
  <cp:lastModifiedBy>142803</cp:lastModifiedBy>
  <cp:revision>82</cp:revision>
  <dcterms:created xsi:type="dcterms:W3CDTF">2011-03-11T09:04:23Z</dcterms:created>
  <dcterms:modified xsi:type="dcterms:W3CDTF">2014-03-25T10:00:58Z</dcterms:modified>
</cp:coreProperties>
</file>