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hybproinkluzi.ftvs.cuni.cz/" TargetMode="External"/><Relationship Id="rId2" Type="http://schemas.openxmlformats.org/officeDocument/2006/relationships/hyperlink" Target="http://www.apa.upol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E633C-06F2-4A85-AD25-AA3EACDD7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853462" cy="1274977"/>
          </a:xfrm>
        </p:spPr>
        <p:txBody>
          <a:bodyPr>
            <a:normAutofit/>
          </a:bodyPr>
          <a:lstStyle/>
          <a:p>
            <a:r>
              <a:rPr lang="cs-CZ" dirty="0"/>
              <a:t>Žák s SVP v TV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8FAE89-2632-43B4-9C25-52C8733F2D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Didaktika ATV</a:t>
            </a:r>
          </a:p>
        </p:txBody>
      </p:sp>
    </p:spTree>
    <p:extLst>
      <p:ext uri="{BB962C8B-B14F-4D97-AF65-F5344CB8AC3E}">
        <p14:creationId xmlns:p14="http://schemas.microsoft.com/office/powerpoint/2010/main" val="3051225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5BE49-1535-4EA2-ABC3-4F213A967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421" y="532441"/>
            <a:ext cx="7956560" cy="1078348"/>
          </a:xfrm>
        </p:spPr>
        <p:txBody>
          <a:bodyPr/>
          <a:lstStyle/>
          <a:p>
            <a:pPr algn="ctr"/>
            <a:r>
              <a:rPr lang="cs-CZ" dirty="0"/>
              <a:t>KONTRAINDIKACE – str. 53</a:t>
            </a:r>
            <a:br>
              <a:rPr lang="cs-CZ" dirty="0"/>
            </a:br>
            <a:r>
              <a:rPr lang="cs-CZ" dirty="0"/>
              <a:t>DOPLŇ!!!!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BC4058-446E-4EF4-82C8-67AC5E0C9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8421" y="1772239"/>
            <a:ext cx="4174487" cy="4150526"/>
          </a:xfrm>
        </p:spPr>
        <p:txBody>
          <a:bodyPr>
            <a:normAutofit/>
          </a:bodyPr>
          <a:lstStyle/>
          <a:p>
            <a:r>
              <a:rPr lang="cs-CZ" dirty="0"/>
              <a:t>Vadné držení těla</a:t>
            </a:r>
          </a:p>
          <a:p>
            <a:r>
              <a:rPr lang="cs-CZ" dirty="0" err="1"/>
              <a:t>Hypermobilita</a:t>
            </a:r>
            <a:endParaRPr lang="cs-CZ" dirty="0"/>
          </a:p>
          <a:p>
            <a:r>
              <a:rPr lang="cs-CZ" dirty="0"/>
              <a:t>Diabetes </a:t>
            </a:r>
            <a:r>
              <a:rPr lang="cs-CZ" dirty="0" err="1"/>
              <a:t>melitus</a:t>
            </a:r>
            <a:endParaRPr lang="cs-CZ" dirty="0"/>
          </a:p>
          <a:p>
            <a:r>
              <a:rPr lang="cs-CZ" dirty="0"/>
              <a:t>Obezita</a:t>
            </a:r>
          </a:p>
          <a:p>
            <a:r>
              <a:rPr lang="cs-CZ" dirty="0"/>
              <a:t>Bronchiální astma</a:t>
            </a:r>
          </a:p>
          <a:p>
            <a:r>
              <a:rPr lang="cs-CZ" dirty="0"/>
              <a:t>Srdeční vady</a:t>
            </a:r>
          </a:p>
          <a:p>
            <a:r>
              <a:rPr lang="cs-CZ" dirty="0"/>
              <a:t>Poruchy zraku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F223208-0BFF-4BF8-8854-E033271C7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91946" y="1772240"/>
            <a:ext cx="4174487" cy="4150526"/>
          </a:xfrm>
        </p:spPr>
        <p:txBody>
          <a:bodyPr>
            <a:normAutofit/>
          </a:bodyPr>
          <a:lstStyle/>
          <a:p>
            <a:r>
              <a:rPr lang="cs-CZ" dirty="0"/>
              <a:t>Poruchy sluchu</a:t>
            </a:r>
          </a:p>
          <a:p>
            <a:r>
              <a:rPr lang="cs-CZ" dirty="0"/>
              <a:t>DMO</a:t>
            </a:r>
          </a:p>
          <a:p>
            <a:r>
              <a:rPr lang="cs-CZ" dirty="0"/>
              <a:t>Epilepsie</a:t>
            </a:r>
          </a:p>
          <a:p>
            <a:r>
              <a:rPr lang="cs-CZ" dirty="0"/>
              <a:t>Progresivní neurologická onemocnění (myopatie, spinální sv. atrofie apod.)</a:t>
            </a:r>
          </a:p>
          <a:p>
            <a:r>
              <a:rPr lang="cs-CZ" dirty="0"/>
              <a:t>Míšní léze</a:t>
            </a:r>
          </a:p>
        </p:txBody>
      </p:sp>
    </p:spTree>
    <p:extLst>
      <p:ext uri="{BB962C8B-B14F-4D97-AF65-F5344CB8AC3E}">
        <p14:creationId xmlns:p14="http://schemas.microsoft.com/office/powerpoint/2010/main" val="408344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41BB2-37A0-47D5-BAE3-5E94A4CC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Amputace, dysmelie a jiné vrozené vady končetin – DESATERO PRO VÝUKU TV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02442C12-02C9-4FEE-BB2E-F882F50AC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Maximální možné začlenění</a:t>
            </a:r>
          </a:p>
          <a:p>
            <a:r>
              <a:rPr lang="cs-CZ" dirty="0"/>
              <a:t>Komunikovat o předchozích zkušenostech a možnostech s rodiči, zhodnotit </a:t>
            </a:r>
            <a:r>
              <a:rPr lang="cs-CZ" dirty="0" err="1"/>
              <a:t>poh.schopnosti</a:t>
            </a:r>
            <a:r>
              <a:rPr lang="cs-CZ" dirty="0"/>
              <a:t> a dovednosti žáka</a:t>
            </a:r>
          </a:p>
          <a:p>
            <a:r>
              <a:rPr lang="cs-CZ" dirty="0"/>
              <a:t>Dbát na rozcvičení a kompenzaci. Prevence asymetrie a zkrácení v oblasti pahýlu, podpora sv. rovnováhy</a:t>
            </a:r>
          </a:p>
          <a:p>
            <a:r>
              <a:rPr lang="cs-CZ" dirty="0"/>
              <a:t>Soukromí při převlékání</a:t>
            </a:r>
          </a:p>
          <a:p>
            <a:r>
              <a:rPr lang="cs-CZ" dirty="0"/>
              <a:t>Pracovat na motivaci (Petráček, </a:t>
            </a:r>
            <a:r>
              <a:rPr lang="cs-CZ" dirty="0" err="1"/>
              <a:t>Vujicic</a:t>
            </a:r>
            <a:r>
              <a:rPr lang="cs-CZ" dirty="0"/>
              <a:t>)</a:t>
            </a:r>
          </a:p>
          <a:p>
            <a:r>
              <a:rPr lang="cs-CZ" dirty="0"/>
              <a:t>Bezpečné prostředí – vyzkoušet, poskytnout čas, podporu, </a:t>
            </a:r>
          </a:p>
          <a:p>
            <a:r>
              <a:rPr lang="cs-CZ" b="1" dirty="0"/>
              <a:t>Respektovat zdravotní specifika </a:t>
            </a:r>
            <a:r>
              <a:rPr lang="cs-CZ" dirty="0"/>
              <a:t>– extrémní teploty, únava, fantomové bolesti</a:t>
            </a:r>
          </a:p>
          <a:p>
            <a:r>
              <a:rPr lang="cs-CZ" dirty="0"/>
              <a:t>Spolupráce s protetikem, porozumění kompenzační pomůcce, kontrola pomůcky</a:t>
            </a:r>
          </a:p>
          <a:p>
            <a:r>
              <a:rPr lang="cs-CZ" dirty="0"/>
              <a:t>Motivovat do volnočasových i soutěživých aktivit</a:t>
            </a:r>
          </a:p>
        </p:txBody>
      </p:sp>
    </p:spTree>
    <p:extLst>
      <p:ext uri="{BB962C8B-B14F-4D97-AF65-F5344CB8AC3E}">
        <p14:creationId xmlns:p14="http://schemas.microsoft.com/office/powerpoint/2010/main" val="2929228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29D13-3D38-43C3-AC42-1DC138270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ADHD  – DESATERO PRO VÝUKU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DCCA0B-2E8D-463A-9E25-BE6E97FC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423447"/>
            <a:ext cx="8948278" cy="462649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Speciálně pedagogická diagnostika – určení PO</a:t>
            </a:r>
          </a:p>
          <a:p>
            <a:r>
              <a:rPr lang="cs-CZ" dirty="0"/>
              <a:t>Využít PO ku prospěchu žáka i třídního kolektivu</a:t>
            </a:r>
          </a:p>
          <a:p>
            <a:r>
              <a:rPr lang="cs-CZ" dirty="0"/>
              <a:t>Spolupráce mezi rodinou a školou. Komunikace pozitivní, racionální a empatická</a:t>
            </a:r>
          </a:p>
          <a:p>
            <a:r>
              <a:rPr lang="cs-CZ" dirty="0"/>
              <a:t>Vzdělávat se v problematice ADHD, laskavost, tvořivost, optimismus, flexibilita, klid a trpělivost</a:t>
            </a:r>
          </a:p>
          <a:p>
            <a:r>
              <a:rPr lang="cs-CZ" dirty="0"/>
              <a:t>JASNÁ PRAVIDLA, PŘEHLEDNÉ A STRUKTUROVANÉ PROSTŘEDÍ I ČAS VÝUKY</a:t>
            </a:r>
          </a:p>
          <a:p>
            <a:r>
              <a:rPr lang="cs-CZ" dirty="0"/>
              <a:t>Vyhýbat se negativním hodnocením, neporovnávat výkon s těmi šikovnějšími</a:t>
            </a:r>
          </a:p>
          <a:p>
            <a:r>
              <a:rPr lang="cs-CZ" dirty="0"/>
              <a:t>Hledat potenciál dítěte</a:t>
            </a:r>
          </a:p>
          <a:p>
            <a:r>
              <a:rPr lang="cs-CZ" dirty="0" err="1"/>
              <a:t>Tv</a:t>
            </a:r>
            <a:r>
              <a:rPr lang="cs-CZ" dirty="0"/>
              <a:t> je ideální pro komplexní rozvoj (oblast senzomotorická, emoční, kognitivní).  Cíle stanovit postupně a vnímat obtíže´, kterým žák čelí</a:t>
            </a:r>
          </a:p>
          <a:p>
            <a:r>
              <a:rPr lang="cs-CZ" dirty="0"/>
              <a:t>Pracovat po krátkých </a:t>
            </a:r>
            <a:r>
              <a:rPr lang="cs-CZ" dirty="0" err="1"/>
              <a:t>usecích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68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7900A-A3B5-4295-B934-5EDB8E25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Astma - DESATERO PRO VÝUKU TV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41CC98-EB54-4847-8463-B77AD5855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Eliminovat faktory, které spouštějí astmatický záchvat (co nejméně prašné prostředí)</a:t>
            </a:r>
          </a:p>
          <a:p>
            <a:r>
              <a:rPr lang="cs-CZ" dirty="0"/>
              <a:t>Před hodinou </a:t>
            </a:r>
            <a:r>
              <a:rPr lang="cs-CZ" dirty="0" err="1"/>
              <a:t>Tv</a:t>
            </a:r>
            <a:r>
              <a:rPr lang="cs-CZ" dirty="0"/>
              <a:t> zkontrolovat aplikaci léků</a:t>
            </a:r>
          </a:p>
          <a:p>
            <a:r>
              <a:rPr lang="cs-CZ" dirty="0"/>
              <a:t>Před cvičením uvolnit nosní dutiny, dýchat nosem</a:t>
            </a:r>
          </a:p>
          <a:p>
            <a:r>
              <a:rPr lang="cs-CZ" dirty="0"/>
              <a:t>Nezapomenout na úvodní rozcvičení a závěrečné zklidnění</a:t>
            </a:r>
          </a:p>
          <a:p>
            <a:r>
              <a:rPr lang="cs-CZ" dirty="0"/>
              <a:t>Nastavit tělesné zatížení tak aby nedošlo k </a:t>
            </a:r>
            <a:r>
              <a:rPr lang="cs-CZ" dirty="0" err="1"/>
              <a:t>pozátěžovému</a:t>
            </a:r>
            <a:r>
              <a:rPr lang="cs-CZ" dirty="0"/>
              <a:t> bronchospasmu.</a:t>
            </a:r>
          </a:p>
          <a:p>
            <a:r>
              <a:rPr lang="cs-CZ" dirty="0"/>
              <a:t>Umožnit přestávky pro odpočinek, dodržovat pitný režim</a:t>
            </a:r>
          </a:p>
          <a:p>
            <a:r>
              <a:rPr lang="cs-CZ" dirty="0" err="1"/>
              <a:t>Cvcičení</a:t>
            </a:r>
            <a:r>
              <a:rPr lang="cs-CZ" dirty="0"/>
              <a:t> na SDT</a:t>
            </a:r>
          </a:p>
          <a:p>
            <a:r>
              <a:rPr lang="cs-CZ" dirty="0"/>
              <a:t>V případě astmatického záchvatu najít úlevovou polohu a poskytnout první pomoc</a:t>
            </a:r>
          </a:p>
          <a:p>
            <a:r>
              <a:rPr lang="cs-CZ" dirty="0"/>
              <a:t>Nemotivovat žáka k překonání  dechových obtíží</a:t>
            </a:r>
          </a:p>
          <a:p>
            <a:r>
              <a:rPr lang="cs-CZ" dirty="0"/>
              <a:t>Komunikovat s žákem a jeho rodiči. Sledovat a vypozorovat při jakých aktivitách je nejvyšší riziko záchvatu, sdílet s ostatními učiteli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394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38D32-0765-4757-843C-775E384A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155" y="808056"/>
            <a:ext cx="9108985" cy="1077229"/>
          </a:xfrm>
        </p:spPr>
        <p:txBody>
          <a:bodyPr/>
          <a:lstStyle/>
          <a:p>
            <a:pPr algn="ctr"/>
            <a:r>
              <a:rPr lang="cs-CZ" dirty="0"/>
              <a:t>Cystická fibróza - DESATERO PRO VÝUKU TV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0C8E20-34D8-464B-BC9B-068A4BCF0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Lze začlenit, ale zohledňujeme specifika</a:t>
            </a:r>
          </a:p>
          <a:p>
            <a:r>
              <a:rPr lang="cs-CZ" dirty="0"/>
              <a:t>Intelekt není onemocněním ovlivněn</a:t>
            </a:r>
          </a:p>
          <a:p>
            <a:r>
              <a:rPr lang="cs-CZ" dirty="0"/>
              <a:t>Počítat s léčebným režimem – časté hospitalizace, méně volného času</a:t>
            </a:r>
          </a:p>
          <a:p>
            <a:r>
              <a:rPr lang="cs-CZ" dirty="0"/>
              <a:t>Kašel je součástí hygieny dýchacích cest a není nakažlivý</a:t>
            </a:r>
          </a:p>
          <a:p>
            <a:r>
              <a:rPr lang="cs-CZ" dirty="0"/>
              <a:t>Děti užívají léky a potřebují více času na příjem potravy</a:t>
            </a:r>
          </a:p>
          <a:p>
            <a:r>
              <a:rPr lang="cs-CZ" dirty="0"/>
              <a:t>Potíže s trávením a potřeba chodit častěji na toaletu</a:t>
            </a:r>
          </a:p>
          <a:p>
            <a:r>
              <a:rPr lang="cs-CZ" dirty="0"/>
              <a:t>Pohybové aktivity jsou žádoucí, ale je třeba přizpůsobit se aktuálnímu zdravotnímu stavu</a:t>
            </a:r>
          </a:p>
          <a:p>
            <a:r>
              <a:rPr lang="cs-CZ" dirty="0"/>
              <a:t>Každodenní dechová cvičení mohou provádět i ostatní žáci</a:t>
            </a:r>
          </a:p>
          <a:p>
            <a:r>
              <a:rPr lang="cs-CZ" dirty="0"/>
              <a:t>Vstřícný přístup, ale ne lítost</a:t>
            </a:r>
          </a:p>
          <a:p>
            <a:r>
              <a:rPr lang="cs-CZ" dirty="0"/>
              <a:t>Důležitá je komunikace a sdílení informací s rodiči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225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FFB6A-AEEA-4717-AE45-4CC5FB64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Diabetes </a:t>
            </a:r>
            <a:r>
              <a:rPr lang="cs-CZ" dirty="0" err="1"/>
              <a:t>melitus</a:t>
            </a:r>
            <a:r>
              <a:rPr lang="cs-CZ" dirty="0"/>
              <a:t> 1.typu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753BAC-9634-4C27-851B-FF4BBCA29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Komunikovat se žákem u rodinou. Mít informace  o zdravotním stavu žáka i o jeho schopnosti aplikovat a podávat inzulín. Podat informaci kdy se bude věnovat PA</a:t>
            </a:r>
          </a:p>
          <a:p>
            <a:r>
              <a:rPr lang="cs-CZ" dirty="0"/>
              <a:t>Zajímat se o hladina glykémie před PA (bezpečný rozsah  před zátěží je 5-14 </a:t>
            </a:r>
            <a:r>
              <a:rPr lang="cs-CZ" dirty="0" err="1"/>
              <a:t>mmol</a:t>
            </a:r>
            <a:r>
              <a:rPr lang="cs-CZ" dirty="0"/>
              <a:t>/l)</a:t>
            </a:r>
          </a:p>
          <a:p>
            <a:r>
              <a:rPr lang="cs-CZ" dirty="0"/>
              <a:t>Znát příznaky hypoglykémie a hyperglykémie</a:t>
            </a:r>
          </a:p>
          <a:p>
            <a:r>
              <a:rPr lang="cs-CZ" dirty="0"/>
              <a:t>Mít v místě konání PA rychle vstřebatelný zdroj glukózy a telefon</a:t>
            </a:r>
          </a:p>
          <a:p>
            <a:r>
              <a:rPr lang="cs-CZ" dirty="0"/>
              <a:t>Neváhat s  volání RZS</a:t>
            </a:r>
          </a:p>
          <a:p>
            <a:r>
              <a:rPr lang="cs-CZ" dirty="0"/>
              <a:t>Cvičit nejlépe hodinu po hlavním jídle</a:t>
            </a:r>
          </a:p>
          <a:p>
            <a:r>
              <a:rPr lang="cs-CZ" dirty="0"/>
              <a:t>Dát žáku prostor pro monitoring a aplikaci inzulínu</a:t>
            </a:r>
          </a:p>
          <a:p>
            <a:r>
              <a:rPr lang="cs-CZ" dirty="0"/>
              <a:t>Podporovat diabetika k pravidelné PA a zodpovědnosti k životosprávě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49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7417F-EE47-4395-9A41-D130E0B2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8CFE2-334B-4162-A270-A68037FB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Individuální přístup, cvičit pod dohledem</a:t>
            </a:r>
          </a:p>
          <a:p>
            <a:r>
              <a:rPr lang="cs-CZ" dirty="0"/>
              <a:t>Názorně vysvětlovat a ukazovat, výhodou je strukturovaný program</a:t>
            </a:r>
          </a:p>
          <a:p>
            <a:r>
              <a:rPr lang="cs-CZ" dirty="0"/>
              <a:t>Od jednoduchého ke složitějšímu, základní pohybové a sociální návyky</a:t>
            </a:r>
          </a:p>
          <a:p>
            <a:r>
              <a:rPr lang="cs-CZ" dirty="0"/>
              <a:t>Motivace – hudba, taneční prvky</a:t>
            </a:r>
          </a:p>
          <a:p>
            <a:r>
              <a:rPr lang="cs-CZ" dirty="0"/>
              <a:t>Nepřetěžovat  - srdeční vady, ne maximální zátěž a náhlé změny intenzity cvičení</a:t>
            </a:r>
          </a:p>
          <a:p>
            <a:r>
              <a:rPr lang="cs-CZ" dirty="0"/>
              <a:t>Stabilizace kloubů, mírný silový </a:t>
            </a:r>
            <a:r>
              <a:rPr lang="cs-CZ" dirty="0" err="1"/>
              <a:t>trenink</a:t>
            </a:r>
            <a:r>
              <a:rPr lang="cs-CZ" dirty="0"/>
              <a:t> ve fyziologickém rozsahu – zvýšená kloubní pohyblivost</a:t>
            </a:r>
          </a:p>
          <a:p>
            <a:r>
              <a:rPr lang="cs-CZ" dirty="0" err="1"/>
              <a:t>Atlantoaxiální</a:t>
            </a:r>
            <a:r>
              <a:rPr lang="cs-CZ" dirty="0"/>
              <a:t> instabilita, </a:t>
            </a:r>
            <a:r>
              <a:rPr lang="cs-CZ" dirty="0" err="1"/>
              <a:t>epilepsi</a:t>
            </a:r>
            <a:r>
              <a:rPr lang="cs-CZ" dirty="0"/>
              <a:t>, poruchy zraku, sluchu - doporučení</a:t>
            </a:r>
          </a:p>
        </p:txBody>
      </p:sp>
    </p:spTree>
    <p:extLst>
      <p:ext uri="{BB962C8B-B14F-4D97-AF65-F5344CB8AC3E}">
        <p14:creationId xmlns:p14="http://schemas.microsoft.com/office/powerpoint/2010/main" val="1007770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93540-C8FE-491C-8335-D3ACBE234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Epilepsie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0C84B-4525-4ABA-A433-C341E283C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Nosit informační lístek pro své okolí</a:t>
            </a:r>
          </a:p>
          <a:p>
            <a:r>
              <a:rPr lang="cs-CZ" dirty="0"/>
              <a:t>Komunikovat  s rodiči a mít přehled o výskytu záchvatu</a:t>
            </a:r>
          </a:p>
          <a:p>
            <a:r>
              <a:rPr lang="cs-CZ" dirty="0"/>
              <a:t>Respektovat únavu žáka</a:t>
            </a:r>
          </a:p>
          <a:p>
            <a:r>
              <a:rPr lang="cs-CZ" dirty="0"/>
              <a:t>Spánkový  režim</a:t>
            </a:r>
          </a:p>
          <a:p>
            <a:r>
              <a:rPr lang="cs-CZ" dirty="0"/>
              <a:t>Eliminovat faktory způsobující záchvat</a:t>
            </a:r>
          </a:p>
          <a:p>
            <a:r>
              <a:rPr lang="cs-CZ" dirty="0"/>
              <a:t>Nepanikařit</a:t>
            </a:r>
          </a:p>
        </p:txBody>
      </p:sp>
    </p:spTree>
    <p:extLst>
      <p:ext uri="{BB962C8B-B14F-4D97-AF65-F5344CB8AC3E}">
        <p14:creationId xmlns:p14="http://schemas.microsoft.com/office/powerpoint/2010/main" val="1134694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DC506-7CE8-4093-BA72-13674D921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Mozková obrna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B60B90-B257-4DCF-90FE-433F1B8D2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Informace o zdravotním stavu</a:t>
            </a:r>
          </a:p>
          <a:p>
            <a:r>
              <a:rPr lang="cs-CZ" dirty="0"/>
              <a:t>Vlastní diagnostika</a:t>
            </a:r>
          </a:p>
          <a:p>
            <a:r>
              <a:rPr lang="cs-CZ" dirty="0"/>
              <a:t>Bezbariérovost, proaktivita ve vyhledávání zdrojů</a:t>
            </a:r>
          </a:p>
          <a:p>
            <a:r>
              <a:rPr lang="cs-CZ" dirty="0"/>
              <a:t>Dbát na rozcvičení, protahovat, zvyšovat rozsah pohybu v kloubech, koordinace, síla</a:t>
            </a:r>
          </a:p>
          <a:p>
            <a:r>
              <a:rPr lang="cs-CZ" dirty="0"/>
              <a:t>Zvolit správnou komunikaci</a:t>
            </a:r>
          </a:p>
          <a:p>
            <a:r>
              <a:rPr lang="cs-CZ" dirty="0"/>
              <a:t>Spasticita – odpočinek</a:t>
            </a:r>
          </a:p>
          <a:p>
            <a:r>
              <a:rPr lang="cs-CZ" dirty="0"/>
              <a:t>Pomůcky, správné sezení na vozíku, eliminovat jednostrannou zátěž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247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15F74-CA0F-4233-BE49-DD8F66451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Onkologická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13476-5523-484D-88D1-C658391C6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Během léčby a těsně po ní </a:t>
            </a:r>
            <a:r>
              <a:rPr lang="cs-CZ" dirty="0"/>
              <a:t>– souhlas lékaře, krátká doba a nízká intenzita, hygiena, žilní katetr, respektovat únavu, pozor na kontaktní sporty a slunce</a:t>
            </a:r>
          </a:p>
          <a:p>
            <a:r>
              <a:rPr lang="cs-CZ" b="1" dirty="0"/>
              <a:t>V dlouhodobé remisi </a:t>
            </a:r>
            <a:r>
              <a:rPr lang="cs-CZ" dirty="0"/>
              <a:t>– postupná zátěž, konzultace s lékařem, respekt k rozhodnutí dítěte, nezlehčovat únavu, změny konzultovat s rodiči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69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D65EC-67EA-4CCD-BA24-E4A9FDCF1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202" y="808056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cs-CZ" dirty="0"/>
              <a:t>Proč jsou žáci uvolňovaní z tělesné výchovy?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A0099A-3957-4269-8392-DC4EDCE83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Nízká vnitřní motivace k pohybové aktivitě na straně žáka</a:t>
            </a:r>
          </a:p>
          <a:p>
            <a:r>
              <a:rPr lang="cs-CZ" dirty="0"/>
              <a:t>Ochranitelský přístup rodičů</a:t>
            </a:r>
          </a:p>
          <a:p>
            <a:r>
              <a:rPr lang="cs-CZ" dirty="0"/>
              <a:t>Obava učitele (hlavně u těžšího postižení) z možného poškození zdraví žáka nebo s ohledem na vlastní kompetence – organizačně, obava z ochuzení ostatních žáků</a:t>
            </a:r>
          </a:p>
          <a:p>
            <a:r>
              <a:rPr lang="cs-CZ" dirty="0"/>
              <a:t>Bariérový vstup na sportoviště</a:t>
            </a:r>
          </a:p>
          <a:p>
            <a:r>
              <a:rPr lang="cs-CZ" dirty="0"/>
              <a:t>Snaha snížit administrativní a organizační zátěž pro </a:t>
            </a:r>
            <a:r>
              <a:rPr lang="cs-CZ" dirty="0" err="1"/>
              <a:t>školul</a:t>
            </a:r>
            <a:r>
              <a:rPr lang="cs-CZ" dirty="0"/>
              <a:t> a učitele</a:t>
            </a:r>
          </a:p>
        </p:txBody>
      </p:sp>
    </p:spTree>
    <p:extLst>
      <p:ext uri="{BB962C8B-B14F-4D97-AF65-F5344CB8AC3E}">
        <p14:creationId xmlns:p14="http://schemas.microsoft.com/office/powerpoint/2010/main" val="551682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7F138-FAD2-4A35-913C-A4413354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2A4CB7-A0CB-40B7-A5DB-7EA60A1E8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zdravotních aspektů</a:t>
            </a:r>
          </a:p>
          <a:p>
            <a:r>
              <a:rPr lang="cs-CZ" dirty="0"/>
              <a:t>Aktivní zapojení</a:t>
            </a:r>
          </a:p>
          <a:p>
            <a:r>
              <a:rPr lang="cs-CZ" dirty="0"/>
              <a:t>IVP je vhodný</a:t>
            </a:r>
          </a:p>
          <a:p>
            <a:r>
              <a:rPr lang="cs-CZ" dirty="0"/>
              <a:t>Dekubity</a:t>
            </a:r>
          </a:p>
          <a:p>
            <a:r>
              <a:rPr lang="cs-CZ" dirty="0"/>
              <a:t>Autonomní </a:t>
            </a:r>
            <a:r>
              <a:rPr lang="cs-CZ" dirty="0" err="1"/>
              <a:t>dysreflexie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44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24833-493E-4F0E-9C11-A1DFDC54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autistického spektra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8E695-C8CB-48B6-A71A-1E3299411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individuální –typ PAS, intelektová deficit, stupeň postižení</a:t>
            </a:r>
          </a:p>
          <a:p>
            <a:r>
              <a:rPr lang="cs-CZ" dirty="0"/>
              <a:t>Časté promítnutí do pohybové oblasti – str.145</a:t>
            </a:r>
          </a:p>
          <a:p>
            <a:r>
              <a:rPr lang="cs-CZ" dirty="0"/>
              <a:t>Důležitá diagnostika</a:t>
            </a:r>
          </a:p>
          <a:p>
            <a:r>
              <a:rPr lang="cs-CZ" dirty="0"/>
              <a:t>Náročné chování</a:t>
            </a:r>
          </a:p>
          <a:p>
            <a:r>
              <a:rPr lang="cs-CZ" dirty="0"/>
              <a:t>Vizualizace</a:t>
            </a:r>
          </a:p>
          <a:p>
            <a:r>
              <a:rPr lang="cs-CZ" dirty="0"/>
              <a:t>Strukturování prostoru</a:t>
            </a:r>
          </a:p>
          <a:p>
            <a:r>
              <a:rPr lang="cs-CZ" dirty="0"/>
              <a:t>Komunikace s rodinou</a:t>
            </a:r>
          </a:p>
        </p:txBody>
      </p:sp>
    </p:spTree>
    <p:extLst>
      <p:ext uri="{BB962C8B-B14F-4D97-AF65-F5344CB8AC3E}">
        <p14:creationId xmlns:p14="http://schemas.microsoft.com/office/powerpoint/2010/main" val="1580794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F66EC-7F7E-4B24-A073-1A5BB92A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Sluchové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22267-42F6-489C-9557-76447D8D4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Předcházení vzniku komunikačních bariér</a:t>
            </a:r>
          </a:p>
          <a:p>
            <a:r>
              <a:rPr lang="cs-CZ" dirty="0"/>
              <a:t>Seznámit se s kompenzační pomůckou, dodržovat komunikační zásady</a:t>
            </a:r>
          </a:p>
          <a:p>
            <a:r>
              <a:rPr lang="cs-CZ" dirty="0"/>
              <a:t>Pracovat s kolektivem, peer </a:t>
            </a:r>
            <a:r>
              <a:rPr lang="cs-CZ" dirty="0" err="1"/>
              <a:t>tutoring</a:t>
            </a:r>
            <a:r>
              <a:rPr lang="cs-CZ" dirty="0"/>
              <a:t>, FM systém</a:t>
            </a:r>
          </a:p>
        </p:txBody>
      </p:sp>
    </p:spTree>
    <p:extLst>
      <p:ext uri="{BB962C8B-B14F-4D97-AF65-F5344CB8AC3E}">
        <p14:creationId xmlns:p14="http://schemas.microsoft.com/office/powerpoint/2010/main" val="2154935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37FC9-03D4-4D4D-AAED-4E5C64E5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Zrakové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D367C4-FE6C-4A5E-B746-A1D54E0BC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Zjistit kontraindikace</a:t>
            </a:r>
          </a:p>
          <a:p>
            <a:r>
              <a:rPr lang="cs-CZ" dirty="0"/>
              <a:t>Bezpečnost</a:t>
            </a:r>
          </a:p>
          <a:p>
            <a:r>
              <a:rPr lang="cs-CZ"/>
              <a:t>Komunikace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363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5C635-CD6E-4DF3-ACE0-C4552A77C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Další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487EB-B05B-48C6-B0DF-B8504342B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Poruchy příjmu potravy - </a:t>
            </a:r>
          </a:p>
        </p:txBody>
      </p:sp>
    </p:spTree>
    <p:extLst>
      <p:ext uri="{BB962C8B-B14F-4D97-AF65-F5344CB8AC3E}">
        <p14:creationId xmlns:p14="http://schemas.microsoft.com/office/powerpoint/2010/main" val="6341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38E53-63EB-44E1-84FF-B30AC064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E1B966-1491-4A66-BE73-B560B9112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se žáci nesetkají s pestrou nabídkou pohybových aktivit a nebudou mít sociální kontakt, možnost sdílet emoce a rozvíjet své motorické kompetence ve školní tělesné výchově, mají v pozdějším věku velmi snížené možnosti přístupu k pohybovým aktivitám, a tím i k podpoře vlastního zdraví a zvyšování kvality života</a:t>
            </a:r>
          </a:p>
          <a:p>
            <a:r>
              <a:rPr lang="cs-CZ" dirty="0"/>
              <a:t>Srovnej s právní úpravou ve vyhlášce 391/2013 (str. 23)</a:t>
            </a:r>
          </a:p>
        </p:txBody>
      </p:sp>
    </p:spTree>
    <p:extLst>
      <p:ext uri="{BB962C8B-B14F-4D97-AF65-F5344CB8AC3E}">
        <p14:creationId xmlns:p14="http://schemas.microsoft.com/office/powerpoint/2010/main" val="88879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59FF3-3C18-495A-AA4B-E549879B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ATV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9D9E81-5F32-48F4-ACD5-FC7ECC5D2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1604" y="1545996"/>
            <a:ext cx="8458535" cy="450394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Inkluzivní (ITV) </a:t>
            </a:r>
            <a:r>
              <a:rPr lang="cs-CZ" dirty="0"/>
              <a:t>– společné vzdělávání všech žáků, včetně žáků se SVP</a:t>
            </a:r>
          </a:p>
          <a:p>
            <a:r>
              <a:rPr lang="cs-CZ" b="1" dirty="0"/>
              <a:t>TV na vybraných školách </a:t>
            </a:r>
            <a:r>
              <a:rPr lang="cs-CZ" dirty="0"/>
              <a:t>– TV ve třídách a školách pro žáky s SVP, kdy celý vzdělávací obsah je uzpůsoben potřebám a limitům určité skupiny žáků (např. se zrakovým či sluchovým postižením)</a:t>
            </a:r>
          </a:p>
          <a:p>
            <a:r>
              <a:rPr lang="cs-CZ" b="1" dirty="0"/>
              <a:t>Zdravotní TV (ZTV) </a:t>
            </a:r>
            <a:r>
              <a:rPr lang="cs-CZ" dirty="0"/>
              <a:t>– specifická forma TV zaměřená na podporu zdraví v kontextu biologickém, psychologickém i sociálním, lze využít jako předmět speciálně pedagogické podpory či volitelný předmět, popř. zájmový kroužek</a:t>
            </a:r>
          </a:p>
          <a:p>
            <a:r>
              <a:rPr lang="cs-CZ" b="1" dirty="0"/>
              <a:t>Rehabilitační TV (RTV) – </a:t>
            </a:r>
            <a:r>
              <a:rPr lang="cs-CZ" dirty="0"/>
              <a:t>realizovaná ve speciálním školství</a:t>
            </a:r>
          </a:p>
          <a:p>
            <a:r>
              <a:rPr lang="cs-CZ" b="1" dirty="0"/>
              <a:t>Léčebná TV (LTV) – </a:t>
            </a:r>
            <a:r>
              <a:rPr lang="cs-CZ" dirty="0"/>
              <a:t>realizovaná fyzioterapeutem/ergoterapeutem ve zdravotnictví na základě preskripce lékařem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0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85623-759B-4D7F-9A14-CDF3418F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94BC53-EBF8-45C1-B59C-992597181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Umožnit každému žákovi přístup k tělesné výchově tak, aby mohly být naplněny jeho vzdělávací potřeby</a:t>
            </a:r>
          </a:p>
          <a:p>
            <a:r>
              <a:rPr lang="cs-CZ" b="1" dirty="0"/>
              <a:t>Aktivní přístup:</a:t>
            </a:r>
          </a:p>
          <a:p>
            <a:r>
              <a:rPr lang="cs-CZ" dirty="0"/>
              <a:t>Škola (ředitel, školní psycholog, třídní učitel, učitel </a:t>
            </a:r>
            <a:r>
              <a:rPr lang="cs-CZ" dirty="0" err="1"/>
              <a:t>Tv</a:t>
            </a:r>
            <a:r>
              <a:rPr lang="cs-CZ" dirty="0"/>
              <a:t>, asistent pedagoga)</a:t>
            </a:r>
          </a:p>
          <a:p>
            <a:r>
              <a:rPr lang="cs-CZ" dirty="0"/>
              <a:t>Rodina</a:t>
            </a:r>
          </a:p>
          <a:p>
            <a:r>
              <a:rPr lang="cs-CZ" dirty="0"/>
              <a:t>Poradenské zařízení (PPP, SPC, SVP, Centrum APA)</a:t>
            </a:r>
          </a:p>
          <a:p>
            <a:r>
              <a:rPr lang="cs-CZ" dirty="0"/>
              <a:t>Lékař (pediatr, tělovýchovný lékař, odborný lékař dle postižení)</a:t>
            </a:r>
          </a:p>
        </p:txBody>
      </p:sp>
    </p:spTree>
    <p:extLst>
      <p:ext uri="{BB962C8B-B14F-4D97-AF65-F5344CB8AC3E}">
        <p14:creationId xmlns:p14="http://schemas.microsoft.com/office/powerpoint/2010/main" val="66432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D09DF-6BF5-4E9A-B788-A34999F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AP v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4C4CEC-CF17-4580-80CA-A19826CB3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0907" y="1498862"/>
            <a:ext cx="7789232" cy="4551082"/>
          </a:xfrm>
        </p:spPr>
        <p:txBody>
          <a:bodyPr/>
          <a:lstStyle/>
          <a:p>
            <a:r>
              <a:rPr lang="cs-CZ" dirty="0"/>
              <a:t>Bezpečnost, pomoc s pomůckami, nastavení správné polohy, pomoc s porozuměním, může i provádět činnost se žákem</a:t>
            </a:r>
          </a:p>
          <a:p>
            <a:r>
              <a:rPr lang="cs-CZ" dirty="0"/>
              <a:t>Žák má být veden k nejvyšší míře samostatnosti</a:t>
            </a:r>
          </a:p>
          <a:p>
            <a:r>
              <a:rPr lang="cs-CZ" b="1" dirty="0"/>
              <a:t>Extrémy: </a:t>
            </a:r>
            <a:r>
              <a:rPr lang="cs-CZ" dirty="0"/>
              <a:t>nedostatečná pomoc X moc péče</a:t>
            </a:r>
          </a:p>
          <a:p>
            <a:r>
              <a:rPr lang="cs-CZ" dirty="0"/>
              <a:t>Pocit úspěchu – žák něco vybojoval, dokázal</a:t>
            </a:r>
          </a:p>
        </p:txBody>
      </p:sp>
    </p:spTree>
    <p:extLst>
      <p:ext uri="{BB962C8B-B14F-4D97-AF65-F5344CB8AC3E}">
        <p14:creationId xmlns:p14="http://schemas.microsoft.com/office/powerpoint/2010/main" val="177201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79991-A1E1-4863-8E9B-2B7FCAD73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270728"/>
            <a:ext cx="7958331" cy="1077229"/>
          </a:xfrm>
        </p:spPr>
        <p:txBody>
          <a:bodyPr/>
          <a:lstStyle/>
          <a:p>
            <a:r>
              <a:rPr lang="cs-CZ" dirty="0"/>
              <a:t>Možnosti zapojení žáka  při Inkluzivní TV </a:t>
            </a:r>
            <a:r>
              <a:rPr lang="cs-CZ"/>
              <a:t>a role AP 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11E4A85-F761-4BA2-8179-07D8563FBA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965"/>
          <a:stretch/>
        </p:blipFill>
        <p:spPr>
          <a:xfrm rot="10800000">
            <a:off x="2187018" y="1486880"/>
            <a:ext cx="7748833" cy="5431139"/>
          </a:xfrm>
        </p:spPr>
      </p:pic>
    </p:spTree>
    <p:extLst>
      <p:ext uri="{BB962C8B-B14F-4D97-AF65-F5344CB8AC3E}">
        <p14:creationId xmlns:p14="http://schemas.microsoft.com/office/powerpoint/2010/main" val="29845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829E3-6518-4C92-8E59-810EBD6E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zlepšit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FA64A0-CB05-4426-B08A-163BF64E8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Požadovat od registrujících lékařů podrobnější informace o zdravotních rizicích spojených se zapojením konkrétního žáka do školní </a:t>
            </a:r>
            <a:r>
              <a:rPr lang="cs-CZ" dirty="0" err="1"/>
              <a:t>Tv</a:t>
            </a:r>
            <a:r>
              <a:rPr lang="cs-CZ" dirty="0"/>
              <a:t> a nespokojovat se s pouhým vyjádřením zdravotní nezpůsobilosti či způsobilosti s nedostatečně definovanou podmínkou</a:t>
            </a:r>
          </a:p>
          <a:p>
            <a:r>
              <a:rPr lang="cs-CZ" dirty="0"/>
              <a:t>Vytvořit PLPP či IVP a zapojit externí subjekty (Centrum APA)</a:t>
            </a:r>
          </a:p>
          <a:p>
            <a:r>
              <a:rPr lang="cs-CZ" dirty="0"/>
              <a:t>Realizovat plány, včetně vstupních a výstupních diagnostik </a:t>
            </a:r>
          </a:p>
          <a:p>
            <a:r>
              <a:rPr lang="cs-CZ" b="1" dirty="0"/>
              <a:t>Inspirace:</a:t>
            </a:r>
          </a:p>
          <a:p>
            <a:r>
              <a:rPr lang="cs-CZ" dirty="0">
                <a:hlinkClick r:id="rId2"/>
              </a:rPr>
              <a:t>www.apa.upol.cz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www.pohybproinkluzi.ftvs.cuni.cz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328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16A48-E86A-4819-B779-664779E0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PRO PRACOVNÍKY V APA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2FE0F9-7B95-45EC-82E2-60D25AFE9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432874"/>
            <a:ext cx="8948278" cy="461707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F	Flexibility</a:t>
            </a:r>
          </a:p>
          <a:p>
            <a:r>
              <a:rPr lang="cs-CZ" dirty="0"/>
              <a:t>A	</a:t>
            </a:r>
            <a:r>
              <a:rPr lang="cs-CZ" dirty="0" err="1"/>
              <a:t>Accept</a:t>
            </a:r>
            <a:r>
              <a:rPr lang="cs-CZ" dirty="0"/>
              <a:t> </a:t>
            </a:r>
            <a:r>
              <a:rPr lang="cs-CZ" dirty="0" err="1"/>
              <a:t>differentness</a:t>
            </a:r>
            <a:r>
              <a:rPr lang="cs-CZ" dirty="0"/>
              <a:t> as normality</a:t>
            </a:r>
          </a:p>
          <a:p>
            <a:r>
              <a:rPr lang="cs-CZ" dirty="0"/>
              <a:t>C	</a:t>
            </a:r>
            <a:r>
              <a:rPr lang="cs-CZ" dirty="0" err="1"/>
              <a:t>Cooperation</a:t>
            </a:r>
            <a:endParaRPr lang="cs-CZ" dirty="0"/>
          </a:p>
          <a:p>
            <a:r>
              <a:rPr lang="cs-CZ" dirty="0"/>
              <a:t>I	</a:t>
            </a:r>
            <a:r>
              <a:rPr lang="cs-CZ" dirty="0" err="1"/>
              <a:t>Impossible</a:t>
            </a:r>
            <a:r>
              <a:rPr lang="cs-CZ" dirty="0"/>
              <a:t>?</a:t>
            </a:r>
          </a:p>
          <a:p>
            <a:r>
              <a:rPr lang="cs-CZ" dirty="0"/>
              <a:t>L	</a:t>
            </a:r>
            <a:r>
              <a:rPr lang="cs-CZ" dirty="0" err="1"/>
              <a:t>Locomotion</a:t>
            </a:r>
            <a:endParaRPr lang="cs-CZ" dirty="0"/>
          </a:p>
          <a:p>
            <a:r>
              <a:rPr lang="cs-CZ" dirty="0"/>
              <a:t>I	</a:t>
            </a:r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qualities</a:t>
            </a:r>
            <a:endParaRPr lang="cs-CZ" dirty="0"/>
          </a:p>
          <a:p>
            <a:r>
              <a:rPr lang="cs-CZ" dirty="0"/>
              <a:t>T	</a:t>
            </a:r>
            <a:r>
              <a:rPr lang="cs-CZ" dirty="0" err="1"/>
              <a:t>Taking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not?</a:t>
            </a:r>
          </a:p>
          <a:p>
            <a:r>
              <a:rPr lang="cs-CZ" dirty="0"/>
              <a:t>A	Adaptability</a:t>
            </a:r>
          </a:p>
          <a:p>
            <a:r>
              <a:rPr lang="cs-CZ" dirty="0"/>
              <a:t>T	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safety</a:t>
            </a:r>
            <a:r>
              <a:rPr lang="cs-CZ" dirty="0"/>
              <a:t> (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)</a:t>
            </a:r>
          </a:p>
          <a:p>
            <a:r>
              <a:rPr lang="cs-CZ" dirty="0"/>
              <a:t>E	</a:t>
            </a:r>
            <a:r>
              <a:rPr lang="cs-CZ" dirty="0" err="1"/>
              <a:t>Education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07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4818</TotalTime>
  <Words>1287</Words>
  <Application>Microsoft Office PowerPoint</Application>
  <PresentationFormat>Širokoúhlá obrazovka</PresentationFormat>
  <Paragraphs>160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MS Shell Dlg 2</vt:lpstr>
      <vt:lpstr>Wingdings</vt:lpstr>
      <vt:lpstr>Wingdings 3</vt:lpstr>
      <vt:lpstr>Madison</vt:lpstr>
      <vt:lpstr>Žák s SVP v TV</vt:lpstr>
      <vt:lpstr>Proč jsou žáci uvolňovaní z tělesné výchovy? </vt:lpstr>
      <vt:lpstr>Prezentace aplikace PowerPoint</vt:lpstr>
      <vt:lpstr>FORMY ATV </vt:lpstr>
      <vt:lpstr>Cíl ATV</vt:lpstr>
      <vt:lpstr>Role AP v TV</vt:lpstr>
      <vt:lpstr>Možnosti zapojení žáka  při Inkluzivní TV a role AP </vt:lpstr>
      <vt:lpstr>Co lze zlepšit</vt:lpstr>
      <vt:lpstr>DESATERO PRO PRACOVNÍKY V APA</vt:lpstr>
      <vt:lpstr>KONTRAINDIKACE – str. 53 DOPLŇ!!!!</vt:lpstr>
      <vt:lpstr>Amputace, dysmelie a jiné vrozené vady končetin – DESATERO PRO VÝUKU TV</vt:lpstr>
      <vt:lpstr>ADHD  – DESATERO PRO VÝUKU TV</vt:lpstr>
      <vt:lpstr>Astma - DESATERO PRO VÝUKU TV </vt:lpstr>
      <vt:lpstr>Cystická fibróza - DESATERO PRO VÝUKU TV  </vt:lpstr>
      <vt:lpstr>Diabetes melitus 1.typu</vt:lpstr>
      <vt:lpstr>Downův syndrom</vt:lpstr>
      <vt:lpstr>Epilepsie</vt:lpstr>
      <vt:lpstr>Mozková obrna</vt:lpstr>
      <vt:lpstr>Onkologická onemocnění</vt:lpstr>
      <vt:lpstr>Poranění míchy</vt:lpstr>
      <vt:lpstr>Porucha autistického spektra</vt:lpstr>
      <vt:lpstr>Sluchové postižení</vt:lpstr>
      <vt:lpstr>Zrakové postižení</vt:lpstr>
      <vt:lpstr>Další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Žák s SVP v TV</dc:title>
  <dc:creator>Alena Skotáková</dc:creator>
  <cp:lastModifiedBy>Alena Skotáková</cp:lastModifiedBy>
  <cp:revision>26</cp:revision>
  <dcterms:created xsi:type="dcterms:W3CDTF">2023-08-28T20:38:20Z</dcterms:created>
  <dcterms:modified xsi:type="dcterms:W3CDTF">2024-02-29T12:27:49Z</dcterms:modified>
</cp:coreProperties>
</file>