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65" r:id="rId6"/>
    <p:sldId id="259" r:id="rId7"/>
    <p:sldId id="266" r:id="rId8"/>
    <p:sldId id="260" r:id="rId9"/>
    <p:sldId id="267" r:id="rId10"/>
    <p:sldId id="261" r:id="rId11"/>
    <p:sldId id="268" r:id="rId12"/>
    <p:sldId id="262" r:id="rId13"/>
    <p:sldId id="263"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356BC1D2-4882-4C10-920E-E26B54BCD7CB}" type="datetimeFigureOut">
              <a:rPr lang="cs-CZ" smtClean="0"/>
              <a:t>11.04.2024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2667647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56BC1D2-4882-4C10-920E-E26B54BCD7CB}" type="datetimeFigureOut">
              <a:rPr lang="cs-CZ" smtClean="0"/>
              <a:t>11.04.2024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2714430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56BC1D2-4882-4C10-920E-E26B54BCD7CB}" type="datetimeFigureOut">
              <a:rPr lang="cs-CZ" smtClean="0"/>
              <a:t>11.04.2024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AFA078F-B161-44C7-9BEB-FAD77CC12D33}"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93120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56BC1D2-4882-4C10-920E-E26B54BCD7CB}" type="datetimeFigureOut">
              <a:rPr lang="cs-CZ" smtClean="0"/>
              <a:t>11.04.2024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1332824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56BC1D2-4882-4C10-920E-E26B54BCD7CB}" type="datetimeFigureOut">
              <a:rPr lang="cs-CZ" smtClean="0"/>
              <a:t>11.04.2024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AFA078F-B161-44C7-9BEB-FAD77CC12D33}"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15227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56BC1D2-4882-4C10-920E-E26B54BCD7CB}" type="datetimeFigureOut">
              <a:rPr lang="cs-CZ" smtClean="0"/>
              <a:t>11.04.2024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10721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56BC1D2-4882-4C10-920E-E26B54BCD7CB}" type="datetimeFigureOut">
              <a:rPr lang="cs-CZ" smtClean="0"/>
              <a:t>11.04.2024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31461468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56BC1D2-4882-4C10-920E-E26B54BCD7CB}" type="datetimeFigureOut">
              <a:rPr lang="cs-CZ" smtClean="0"/>
              <a:t>11.04.2024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48744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56BC1D2-4882-4C10-920E-E26B54BCD7CB}" type="datetimeFigureOut">
              <a:rPr lang="cs-CZ" smtClean="0"/>
              <a:t>11.04.2024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3259009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56BC1D2-4882-4C10-920E-E26B54BCD7CB}" type="datetimeFigureOut">
              <a:rPr lang="cs-CZ" smtClean="0"/>
              <a:t>11.04.2024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231705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356BC1D2-4882-4C10-920E-E26B54BCD7CB}" type="datetimeFigureOut">
              <a:rPr lang="cs-CZ" smtClean="0"/>
              <a:t>11.04.2024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2383094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356BC1D2-4882-4C10-920E-E26B54BCD7CB}" type="datetimeFigureOut">
              <a:rPr lang="cs-CZ" smtClean="0"/>
              <a:t>11.04.2024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2144818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356BC1D2-4882-4C10-920E-E26B54BCD7CB}" type="datetimeFigureOut">
              <a:rPr lang="cs-CZ" smtClean="0"/>
              <a:t>11.04.2024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269831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6BC1D2-4882-4C10-920E-E26B54BCD7CB}" type="datetimeFigureOut">
              <a:rPr lang="cs-CZ" smtClean="0"/>
              <a:t>11.04.2024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311997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56BC1D2-4882-4C10-920E-E26B54BCD7CB}" type="datetimeFigureOut">
              <a:rPr lang="cs-CZ" smtClean="0"/>
              <a:t>11.04.2024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28140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56BC1D2-4882-4C10-920E-E26B54BCD7CB}" type="datetimeFigureOut">
              <a:rPr lang="cs-CZ" smtClean="0"/>
              <a:t>11.04.2024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AFA078F-B161-44C7-9BEB-FAD77CC12D33}" type="slidenum">
              <a:rPr lang="cs-CZ" smtClean="0"/>
              <a:t>‹#›</a:t>
            </a:fld>
            <a:endParaRPr lang="cs-CZ"/>
          </a:p>
        </p:txBody>
      </p:sp>
    </p:spTree>
    <p:extLst>
      <p:ext uri="{BB962C8B-B14F-4D97-AF65-F5344CB8AC3E}">
        <p14:creationId xmlns:p14="http://schemas.microsoft.com/office/powerpoint/2010/main" val="1301449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56BC1D2-4882-4C10-920E-E26B54BCD7CB}" type="datetimeFigureOut">
              <a:rPr lang="cs-CZ" smtClean="0"/>
              <a:t>11.04.2024</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AFA078F-B161-44C7-9BEB-FAD77CC12D33}" type="slidenum">
              <a:rPr lang="cs-CZ" smtClean="0"/>
              <a:t>‹#›</a:t>
            </a:fld>
            <a:endParaRPr lang="cs-CZ"/>
          </a:p>
        </p:txBody>
      </p:sp>
    </p:spTree>
    <p:extLst>
      <p:ext uri="{BB962C8B-B14F-4D97-AF65-F5344CB8AC3E}">
        <p14:creationId xmlns:p14="http://schemas.microsoft.com/office/powerpoint/2010/main" val="3471006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3A60A7-E066-4956-A203-63C3A7AA458B}"/>
              </a:ext>
            </a:extLst>
          </p:cNvPr>
          <p:cNvSpPr>
            <a:spLocks noGrp="1"/>
          </p:cNvSpPr>
          <p:nvPr>
            <p:ph type="ctrTitle"/>
          </p:nvPr>
        </p:nvSpPr>
        <p:spPr/>
        <p:txBody>
          <a:bodyPr/>
          <a:lstStyle/>
          <a:p>
            <a:r>
              <a:rPr lang="cs-CZ" b="1" dirty="0"/>
              <a:t>Korelace vs. kauzalita</a:t>
            </a:r>
          </a:p>
        </p:txBody>
      </p:sp>
      <p:sp>
        <p:nvSpPr>
          <p:cNvPr id="3" name="Podnadpis 2">
            <a:extLst>
              <a:ext uri="{FF2B5EF4-FFF2-40B4-BE49-F238E27FC236}">
                <a16:creationId xmlns:a16="http://schemas.microsoft.com/office/drawing/2014/main" id="{8ACCDFAF-A18D-4B61-BA94-79E5BB748068}"/>
              </a:ext>
            </a:extLst>
          </p:cNvPr>
          <p:cNvSpPr>
            <a:spLocks noGrp="1"/>
          </p:cNvSpPr>
          <p:nvPr>
            <p:ph type="subTitle" idx="1"/>
          </p:nvPr>
        </p:nvSpPr>
        <p:spPr/>
        <p:txBody>
          <a:bodyPr>
            <a:normAutofit/>
          </a:bodyPr>
          <a:lstStyle/>
          <a:p>
            <a:r>
              <a:rPr lang="cs-CZ" sz="3000" dirty="0"/>
              <a:t>Michal Bozděch</a:t>
            </a:r>
          </a:p>
        </p:txBody>
      </p:sp>
    </p:spTree>
    <p:extLst>
      <p:ext uri="{BB962C8B-B14F-4D97-AF65-F5344CB8AC3E}">
        <p14:creationId xmlns:p14="http://schemas.microsoft.com/office/powerpoint/2010/main" val="4254967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4D12D2-137A-4A42-8C95-3957FA9563C7}"/>
              </a:ext>
            </a:extLst>
          </p:cNvPr>
          <p:cNvSpPr>
            <a:spLocks noGrp="1"/>
          </p:cNvSpPr>
          <p:nvPr>
            <p:ph type="title"/>
          </p:nvPr>
        </p:nvSpPr>
        <p:spPr>
          <a:xfrm>
            <a:off x="677334" y="609600"/>
            <a:ext cx="9135260" cy="1320800"/>
          </a:xfrm>
        </p:spPr>
        <p:txBody>
          <a:bodyPr>
            <a:noAutofit/>
          </a:bodyPr>
          <a:lstStyle/>
          <a:p>
            <a:r>
              <a:rPr lang="cs-CZ" b="1" dirty="0">
                <a:effectLst/>
                <a:latin typeface="Times New Roman" panose="02020603050405020304" pitchFamily="18" charset="0"/>
                <a:ea typeface="Calibri" panose="020F0502020204030204" pitchFamily="34" charset="0"/>
              </a:rPr>
              <a:t>Příklad 5: Falešná korelace (konzumace sýra a úmrtí z důvodu zamotání se do prostěradla)</a:t>
            </a:r>
            <a:endParaRPr lang="cs-CZ" b="1" dirty="0"/>
          </a:p>
        </p:txBody>
      </p:sp>
      <p:sp>
        <p:nvSpPr>
          <p:cNvPr id="3" name="Zástupný obsah 2">
            <a:extLst>
              <a:ext uri="{FF2B5EF4-FFF2-40B4-BE49-F238E27FC236}">
                <a16:creationId xmlns:a16="http://schemas.microsoft.com/office/drawing/2014/main" id="{6AF7273A-D7F2-4C18-B168-D3953FABA5F5}"/>
              </a:ext>
            </a:extLst>
          </p:cNvPr>
          <p:cNvSpPr>
            <a:spLocks noGrp="1"/>
          </p:cNvSpPr>
          <p:nvPr>
            <p:ph idx="1"/>
          </p:nvPr>
        </p:nvSpPr>
        <p:spPr>
          <a:xfrm>
            <a:off x="442452" y="1825625"/>
            <a:ext cx="10559845" cy="4351338"/>
          </a:xfrm>
        </p:spPr>
        <p:txBody>
          <a:bodyPr>
            <a:noAutofit/>
          </a:bodyPr>
          <a:lstStyle/>
          <a:p>
            <a:endParaRPr lang="cs-CZ" sz="2500" dirty="0"/>
          </a:p>
        </p:txBody>
      </p:sp>
    </p:spTree>
    <p:extLst>
      <p:ext uri="{BB962C8B-B14F-4D97-AF65-F5344CB8AC3E}">
        <p14:creationId xmlns:p14="http://schemas.microsoft.com/office/powerpoint/2010/main" val="606173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5E60002F-00B8-4CBD-B09A-59FD82659C51}"/>
              </a:ext>
            </a:extLst>
          </p:cNvPr>
          <p:cNvSpPr>
            <a:spLocks noGrp="1"/>
          </p:cNvSpPr>
          <p:nvPr>
            <p:ph type="title"/>
          </p:nvPr>
        </p:nvSpPr>
        <p:spPr>
          <a:xfrm>
            <a:off x="677334" y="609600"/>
            <a:ext cx="9135260" cy="1320800"/>
          </a:xfrm>
        </p:spPr>
        <p:txBody>
          <a:bodyPr>
            <a:noAutofit/>
          </a:bodyPr>
          <a:lstStyle/>
          <a:p>
            <a:r>
              <a:rPr lang="cs-CZ" b="1" dirty="0">
                <a:effectLst/>
                <a:latin typeface="Times New Roman" panose="02020603050405020304" pitchFamily="18" charset="0"/>
                <a:ea typeface="Calibri" panose="020F0502020204030204" pitchFamily="34" charset="0"/>
              </a:rPr>
              <a:t>Příklad 5: Falešná korelace (konzumace sýra a úmrtí z důvodu zamotání se do prostěradla)</a:t>
            </a:r>
            <a:endParaRPr lang="cs-CZ" b="1" dirty="0"/>
          </a:p>
        </p:txBody>
      </p:sp>
      <p:sp>
        <p:nvSpPr>
          <p:cNvPr id="5" name="Zástupný obsah 2">
            <a:extLst>
              <a:ext uri="{FF2B5EF4-FFF2-40B4-BE49-F238E27FC236}">
                <a16:creationId xmlns:a16="http://schemas.microsoft.com/office/drawing/2014/main" id="{8DDDB776-7964-42CF-807F-71880A498E08}"/>
              </a:ext>
            </a:extLst>
          </p:cNvPr>
          <p:cNvSpPr>
            <a:spLocks noGrp="1"/>
          </p:cNvSpPr>
          <p:nvPr>
            <p:ph idx="1"/>
          </p:nvPr>
        </p:nvSpPr>
        <p:spPr>
          <a:xfrm>
            <a:off x="442452" y="1825625"/>
            <a:ext cx="10559845" cy="4351338"/>
          </a:xfrm>
        </p:spPr>
        <p:txBody>
          <a:bodyPr>
            <a:noAutofit/>
          </a:bodyPr>
          <a:lstStyle/>
          <a:p>
            <a:r>
              <a:rPr lang="cs-CZ" sz="2500" dirty="0">
                <a:effectLst/>
                <a:latin typeface="Times New Roman" panose="02020603050405020304" pitchFamily="18" charset="0"/>
                <a:ea typeface="Calibri" panose="020F0502020204030204" pitchFamily="34" charset="0"/>
                <a:cs typeface="Times New Roman" panose="02020603050405020304" pitchFamily="18" charset="0"/>
              </a:rPr>
              <a:t>Falešná korelace (</a:t>
            </a:r>
            <a:r>
              <a:rPr lang="cs-CZ" sz="2500" dirty="0" err="1">
                <a:effectLst/>
                <a:latin typeface="Times New Roman" panose="02020603050405020304" pitchFamily="18" charset="0"/>
                <a:ea typeface="Calibri" panose="020F0502020204030204" pitchFamily="34" charset="0"/>
                <a:cs typeface="Times New Roman" panose="02020603050405020304" pitchFamily="18" charset="0"/>
              </a:rPr>
              <a:t>false</a:t>
            </a:r>
            <a:r>
              <a:rPr lang="cs-CZ" sz="25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500" dirty="0" err="1">
                <a:effectLst/>
                <a:latin typeface="Times New Roman" panose="02020603050405020304" pitchFamily="18" charset="0"/>
                <a:ea typeface="Calibri" panose="020F0502020204030204" pitchFamily="34" charset="0"/>
                <a:cs typeface="Times New Roman" panose="02020603050405020304" pitchFamily="18" charset="0"/>
              </a:rPr>
              <a:t>correlation</a:t>
            </a:r>
            <a:r>
              <a:rPr lang="cs-CZ" sz="2500" dirty="0">
                <a:effectLst/>
                <a:latin typeface="Times New Roman" panose="02020603050405020304" pitchFamily="18" charset="0"/>
                <a:ea typeface="Calibri" panose="020F0502020204030204" pitchFamily="34" charset="0"/>
                <a:cs typeface="Times New Roman" panose="02020603050405020304" pitchFamily="18" charset="0"/>
              </a:rPr>
              <a:t>) je situace, kdy se zdá, že existuje vztah nebo spojitost mezi dvěma proměnnými, avšak ve skutečnosti není mezi nimi žádná příčinná souvislost. Jedná se o náhodnou nebo náhodně vzniklou korelaci, která není podložena žádným skutečným vztahem mezi studovanými proměnnými.</a:t>
            </a:r>
          </a:p>
          <a:p>
            <a:r>
              <a:rPr lang="cs-CZ" sz="2500" dirty="0">
                <a:effectLst/>
                <a:latin typeface="Times New Roman" panose="02020603050405020304" pitchFamily="18" charset="0"/>
                <a:ea typeface="Calibri" panose="020F0502020204030204" pitchFamily="34" charset="0"/>
                <a:cs typeface="Times New Roman" panose="02020603050405020304" pitchFamily="18" charset="0"/>
              </a:rPr>
              <a:t>Jako příklad můžeme uvést situaci, kdy autoři publikovali studii, ve které zjistili silnou a pozitivní korelaci mezi roční konzumací sýra a počtem úmrtí způsobených zamotáním do prostěradla. Tento zdánlivý vztah je však pouhým náhodným jevem a nemá žádný logický základ. Neexistuje žádná přímá příčinná souvislost mezi konzumací sýra a úmrtími způsobenými zamotáním do prostěradla. Jedná se pouze o falešnou korelaci, která nemá žádný skutečný význam nebo vysvětlení.</a:t>
            </a:r>
            <a:endParaRPr lang="cs-CZ" sz="25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5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500" dirty="0"/>
          </a:p>
        </p:txBody>
      </p:sp>
    </p:spTree>
    <p:extLst>
      <p:ext uri="{BB962C8B-B14F-4D97-AF65-F5344CB8AC3E}">
        <p14:creationId xmlns:p14="http://schemas.microsoft.com/office/powerpoint/2010/main" val="3779746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7EBB73-152F-447E-83D9-25AF952551F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0F718A6-F519-49AC-B104-E3371522FAFD}"/>
              </a:ext>
            </a:extLst>
          </p:cNvPr>
          <p:cNvSpPr>
            <a:spLocks noGrp="1"/>
          </p:cNvSpPr>
          <p:nvPr>
            <p:ph idx="1"/>
          </p:nvPr>
        </p:nvSpPr>
        <p:spPr/>
        <p:txBody>
          <a:bodyPr/>
          <a:lstStyle/>
          <a:p>
            <a:r>
              <a:rPr lang="cs-CZ" sz="1800" dirty="0">
                <a:effectLst/>
                <a:latin typeface="Times New Roman" panose="02020603050405020304" pitchFamily="18" charset="0"/>
                <a:ea typeface="Calibri" panose="020F0502020204030204" pitchFamily="34" charset="0"/>
              </a:rPr>
              <a:t>Obrázek 10: Ukázka Falešné korelace (</a:t>
            </a:r>
            <a:r>
              <a:rPr lang="cs-CZ" sz="1800" i="1" dirty="0">
                <a:effectLst/>
                <a:latin typeface="Times New Roman" panose="02020603050405020304" pitchFamily="18" charset="0"/>
                <a:ea typeface="Calibri" panose="020F0502020204030204" pitchFamily="34" charset="0"/>
              </a:rPr>
              <a:t>r</a:t>
            </a:r>
            <a:r>
              <a:rPr lang="cs-CZ" sz="1800" dirty="0">
                <a:effectLst/>
                <a:latin typeface="Times New Roman" panose="02020603050405020304" pitchFamily="18" charset="0"/>
                <a:ea typeface="Calibri" panose="020F0502020204030204" pitchFamily="34" charset="0"/>
              </a:rPr>
              <a:t> = .947)</a:t>
            </a:r>
          </a:p>
          <a:p>
            <a:endParaRPr lang="cs-CZ" dirty="0"/>
          </a:p>
        </p:txBody>
      </p:sp>
      <p:pic>
        <p:nvPicPr>
          <p:cNvPr id="4" name="Obrázek 3">
            <a:extLst>
              <a:ext uri="{FF2B5EF4-FFF2-40B4-BE49-F238E27FC236}">
                <a16:creationId xmlns:a16="http://schemas.microsoft.com/office/drawing/2014/main" id="{FBF39CF4-4738-40F0-9E92-933CEEF072A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0104" y="2658804"/>
            <a:ext cx="8596668" cy="3880774"/>
          </a:xfrm>
          <a:prstGeom prst="rect">
            <a:avLst/>
          </a:prstGeom>
          <a:noFill/>
        </p:spPr>
      </p:pic>
    </p:spTree>
    <p:extLst>
      <p:ext uri="{BB962C8B-B14F-4D97-AF65-F5344CB8AC3E}">
        <p14:creationId xmlns:p14="http://schemas.microsoft.com/office/powerpoint/2010/main" val="406057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338676-7317-4D5E-8AB7-8CB1D525C0AA}"/>
              </a:ext>
            </a:extLst>
          </p:cNvPr>
          <p:cNvSpPr>
            <a:spLocks noGrp="1"/>
          </p:cNvSpPr>
          <p:nvPr>
            <p:ph type="title"/>
          </p:nvPr>
        </p:nvSpPr>
        <p:spPr/>
        <p:txBody>
          <a:bodyPr/>
          <a:lstStyle/>
          <a:p>
            <a:r>
              <a:rPr lang="cs-CZ" dirty="0">
                <a:effectLst/>
                <a:latin typeface="Times New Roman" panose="02020603050405020304" pitchFamily="18" charset="0"/>
                <a:ea typeface="Calibri" panose="020F0502020204030204" pitchFamily="34" charset="0"/>
                <a:cs typeface="Times New Roman" panose="02020603050405020304" pitchFamily="18" charset="0"/>
              </a:rPr>
              <a:t>Hádanka: s rostoucí produkcí CO</a:t>
            </a:r>
            <a:r>
              <a:rPr lang="cs-CZ"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cs-CZ" dirty="0">
                <a:effectLst/>
                <a:latin typeface="Times New Roman" panose="02020603050405020304" pitchFamily="18" charset="0"/>
                <a:ea typeface="Calibri" panose="020F0502020204030204" pitchFamily="34" charset="0"/>
                <a:cs typeface="Times New Roman" panose="02020603050405020304" pitchFamily="18" charset="0"/>
              </a:rPr>
              <a:t> se zvyšuje i počet lidí s obezitou</a:t>
            </a:r>
            <a:endParaRPr lang="cs-CZ" b="1" dirty="0"/>
          </a:p>
        </p:txBody>
      </p:sp>
      <p:sp>
        <p:nvSpPr>
          <p:cNvPr id="3" name="Zástupný obsah 2">
            <a:extLst>
              <a:ext uri="{FF2B5EF4-FFF2-40B4-BE49-F238E27FC236}">
                <a16:creationId xmlns:a16="http://schemas.microsoft.com/office/drawing/2014/main" id="{73076DAA-9452-4C58-97C3-ECE86101AE4A}"/>
              </a:ext>
            </a:extLst>
          </p:cNvPr>
          <p:cNvSpPr>
            <a:spLocks noGrp="1"/>
          </p:cNvSpPr>
          <p:nvPr>
            <p:ph idx="1"/>
          </p:nvPr>
        </p:nvSpPr>
        <p:spPr>
          <a:xfrm>
            <a:off x="265471" y="1825625"/>
            <a:ext cx="11090787" cy="4351338"/>
          </a:xfrm>
        </p:spPr>
        <p:txBody>
          <a:bodyPr>
            <a:noAutofit/>
          </a:bodyPr>
          <a:lstStyle/>
          <a:p>
            <a:r>
              <a:rPr lang="cs-CZ" sz="2500" dirty="0">
                <a:effectLst/>
                <a:latin typeface="Times New Roman" panose="02020603050405020304" pitchFamily="18" charset="0"/>
                <a:ea typeface="Calibri" panose="020F0502020204030204" pitchFamily="34" charset="0"/>
                <a:cs typeface="Times New Roman" panose="02020603050405020304" pitchFamily="18" charset="0"/>
              </a:rPr>
              <a:t>Zde vzniká otázka, zda CO</a:t>
            </a:r>
            <a:r>
              <a:rPr lang="cs-CZ" sz="25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cs-CZ" sz="2500" dirty="0">
                <a:effectLst/>
                <a:latin typeface="Times New Roman" panose="02020603050405020304" pitchFamily="18" charset="0"/>
                <a:ea typeface="Calibri" panose="020F0502020204030204" pitchFamily="34" charset="0"/>
                <a:cs typeface="Times New Roman" panose="02020603050405020304" pitchFamily="18" charset="0"/>
              </a:rPr>
              <a:t> způsobuje obezitu nebo zda je obezita zodpovědná za vyšší úroveň detekce CO</a:t>
            </a:r>
            <a:r>
              <a:rPr lang="cs-CZ" sz="25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cs-CZ" sz="2500" dirty="0">
                <a:effectLst/>
                <a:latin typeface="Times New Roman" panose="02020603050405020304" pitchFamily="18" charset="0"/>
                <a:ea typeface="Calibri" panose="020F0502020204030204" pitchFamily="34" charset="0"/>
                <a:cs typeface="Times New Roman" panose="02020603050405020304" pitchFamily="18" charset="0"/>
              </a:rPr>
              <a:t>, například způsobenou větší plynatostí u lidí s obezitou. Mohlo by se také jednat o situaci, kdy populace konzumuje více potravin a produkuje více CO</a:t>
            </a:r>
            <a:r>
              <a:rPr lang="cs-CZ" sz="25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cs-CZ" sz="2500" dirty="0">
                <a:effectLst/>
                <a:latin typeface="Times New Roman" panose="02020603050405020304" pitchFamily="18" charset="0"/>
                <a:ea typeface="Calibri" panose="020F0502020204030204" pitchFamily="34" charset="0"/>
                <a:cs typeface="Times New Roman" panose="02020603050405020304" pitchFamily="18" charset="0"/>
              </a:rPr>
              <a:t>, což je důsledek dnešní konzumní společnosti, a tak bohatství a je tou třetí vysvětlující proměnou. Musíme si uvědomit, že realita je často složitější, a i když přirozenou lidskou vlastností je rychle informace kategorizovat do přehledných „schránek“, tak existuje mnoho faktorů, které mohou ovlivňovat dané jevy. Ve vědeckém zkoumání je důležité pečlivě analyzovat data a provést další studie, abychom mohli identifikovat skutečnou příčinnou souvislost mezi proměnnými. Je zapotřebí přesněji rozlišovat mezi kauzalitou a pouhým korelačním vztahem, abychom mohli přijít ke správným závěrům.</a:t>
            </a:r>
          </a:p>
        </p:txBody>
      </p:sp>
    </p:spTree>
    <p:extLst>
      <p:ext uri="{BB962C8B-B14F-4D97-AF65-F5344CB8AC3E}">
        <p14:creationId xmlns:p14="http://schemas.microsoft.com/office/powerpoint/2010/main" val="2447400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B8E2497E-1A3C-4A5C-8C7D-8D18FA1BA6E1}"/>
              </a:ext>
            </a:extLst>
          </p:cNvPr>
          <p:cNvSpPr>
            <a:spLocks noGrp="1"/>
          </p:cNvSpPr>
          <p:nvPr>
            <p:ph type="title"/>
          </p:nvPr>
        </p:nvSpPr>
        <p:spPr>
          <a:xfrm>
            <a:off x="677334" y="609600"/>
            <a:ext cx="8596668" cy="1320800"/>
          </a:xfrm>
        </p:spPr>
        <p:txBody>
          <a:bodyPr/>
          <a:lstStyle/>
          <a:p>
            <a:r>
              <a:rPr lang="cs-CZ" dirty="0">
                <a:effectLst/>
                <a:latin typeface="Times New Roman" panose="02020603050405020304" pitchFamily="18" charset="0"/>
                <a:ea typeface="Calibri" panose="020F0502020204030204" pitchFamily="34" charset="0"/>
                <a:cs typeface="Times New Roman" panose="02020603050405020304" pitchFamily="18" charset="0"/>
              </a:rPr>
              <a:t>Hádanka: s rostoucí produkcí CO</a:t>
            </a:r>
            <a:r>
              <a:rPr lang="cs-CZ"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cs-CZ" dirty="0">
                <a:effectLst/>
                <a:latin typeface="Times New Roman" panose="02020603050405020304" pitchFamily="18" charset="0"/>
                <a:ea typeface="Calibri" panose="020F0502020204030204" pitchFamily="34" charset="0"/>
                <a:cs typeface="Times New Roman" panose="02020603050405020304" pitchFamily="18" charset="0"/>
              </a:rPr>
              <a:t> se zvyšuje i počet lidí s obezitou</a:t>
            </a:r>
            <a:endParaRPr lang="cs-CZ" b="1" dirty="0"/>
          </a:p>
        </p:txBody>
      </p:sp>
      <p:sp>
        <p:nvSpPr>
          <p:cNvPr id="5" name="Zástupný obsah 2">
            <a:extLst>
              <a:ext uri="{FF2B5EF4-FFF2-40B4-BE49-F238E27FC236}">
                <a16:creationId xmlns:a16="http://schemas.microsoft.com/office/drawing/2014/main" id="{7D2DA01D-A55B-4C12-9FB3-1A983FD01B48}"/>
              </a:ext>
            </a:extLst>
          </p:cNvPr>
          <p:cNvSpPr>
            <a:spLocks noGrp="1"/>
          </p:cNvSpPr>
          <p:nvPr>
            <p:ph idx="1"/>
          </p:nvPr>
        </p:nvSpPr>
        <p:spPr>
          <a:xfrm>
            <a:off x="265471" y="1825625"/>
            <a:ext cx="11090787" cy="4351338"/>
          </a:xfrm>
        </p:spPr>
        <p:txBody>
          <a:bodyPr>
            <a:noAutofit/>
          </a:bodyPr>
          <a:lstStyle/>
          <a:p>
            <a:r>
              <a:rPr lang="cs-CZ" sz="2500" dirty="0">
                <a:effectLst/>
                <a:latin typeface="Times New Roman" panose="02020603050405020304" pitchFamily="18" charset="0"/>
                <a:ea typeface="Calibri" panose="020F0502020204030204" pitchFamily="34" charset="0"/>
                <a:cs typeface="Times New Roman" panose="02020603050405020304" pitchFamily="18" charset="0"/>
              </a:rPr>
              <a:t>Zde vzniká otázka, zda CO</a:t>
            </a:r>
            <a:r>
              <a:rPr lang="cs-CZ" sz="25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cs-CZ" sz="2500" dirty="0">
                <a:effectLst/>
                <a:latin typeface="Times New Roman" panose="02020603050405020304" pitchFamily="18" charset="0"/>
                <a:ea typeface="Calibri" panose="020F0502020204030204" pitchFamily="34" charset="0"/>
                <a:cs typeface="Times New Roman" panose="02020603050405020304" pitchFamily="18" charset="0"/>
              </a:rPr>
              <a:t> způsobuje obezitu nebo zda je obezita zodpovědná za vyšší úroveň detekce CO</a:t>
            </a:r>
            <a:r>
              <a:rPr lang="cs-CZ" sz="25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cs-CZ" sz="2500" dirty="0">
                <a:effectLst/>
                <a:latin typeface="Times New Roman" panose="02020603050405020304" pitchFamily="18" charset="0"/>
                <a:ea typeface="Calibri" panose="020F0502020204030204" pitchFamily="34" charset="0"/>
                <a:cs typeface="Times New Roman" panose="02020603050405020304" pitchFamily="18" charset="0"/>
              </a:rPr>
              <a:t>, například způsobenou větší plynatostí u lidí s obezitou. Mohlo by se také jednat o situaci, kdy populace konzumuje více potravin a produkuje více CO</a:t>
            </a:r>
            <a:r>
              <a:rPr lang="cs-CZ" sz="25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cs-CZ" sz="2500" dirty="0">
                <a:effectLst/>
                <a:latin typeface="Times New Roman" panose="02020603050405020304" pitchFamily="18" charset="0"/>
                <a:ea typeface="Calibri" panose="020F0502020204030204" pitchFamily="34" charset="0"/>
                <a:cs typeface="Times New Roman" panose="02020603050405020304" pitchFamily="18" charset="0"/>
              </a:rPr>
              <a:t>, což je důsledek dnešní konzumní společnosti, a tak bohatství a je tou třetí vysvětlující proměnou. Musíme si uvědomit, že realita je často složitější, a i když přirozenou lidskou vlastností je rychle informace kategorizovat do přehledných „schránek“, tak existuje mnoho faktorů, které mohou ovlivňovat dané jevy. Ve vědeckém zkoumání je důležité pečlivě analyzovat data a provést další studie, abychom mohli identifikovat skutečnou příčinnou souvislost mezi proměnnými. Je zapotřebí přesněji rozlišovat mezi kauzalitou a pouhým korelačním vztahem, abychom mohli přijít ke správným závěrům. </a:t>
            </a:r>
          </a:p>
          <a:p>
            <a:r>
              <a:rPr lang="cs-CZ" sz="25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Bohatství je správná odpověď na hádanku.</a:t>
            </a:r>
            <a:endParaRPr lang="cs-CZ" sz="25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cs-CZ" sz="2500" dirty="0"/>
          </a:p>
        </p:txBody>
      </p:sp>
    </p:spTree>
    <p:extLst>
      <p:ext uri="{BB962C8B-B14F-4D97-AF65-F5344CB8AC3E}">
        <p14:creationId xmlns:p14="http://schemas.microsoft.com/office/powerpoint/2010/main" val="33619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427F9B-EEB0-4094-A848-F317B509D1A4}"/>
              </a:ext>
            </a:extLst>
          </p:cNvPr>
          <p:cNvSpPr>
            <a:spLocks noGrp="1"/>
          </p:cNvSpPr>
          <p:nvPr>
            <p:ph type="title"/>
          </p:nvPr>
        </p:nvSpPr>
        <p:spPr/>
        <p:txBody>
          <a:bodyPr>
            <a:noAutofit/>
          </a:bodyPr>
          <a:lstStyle/>
          <a:p>
            <a:r>
              <a:rPr lang="cs-CZ" sz="4200" b="1" dirty="0">
                <a:effectLst/>
                <a:latin typeface="Times New Roman" panose="02020603050405020304" pitchFamily="18" charset="0"/>
                <a:ea typeface="Calibri" panose="020F0502020204030204" pitchFamily="34" charset="0"/>
                <a:cs typeface="Times New Roman" panose="02020603050405020304" pitchFamily="18" charset="0"/>
              </a:rPr>
              <a:t>Příklad 1: pozitivní korelace (vítr a větrná elektrárna)</a:t>
            </a:r>
            <a:endParaRPr lang="cs-CZ" sz="4200" dirty="0"/>
          </a:p>
        </p:txBody>
      </p:sp>
      <p:sp>
        <p:nvSpPr>
          <p:cNvPr id="3" name="Zástupný obsah 2">
            <a:extLst>
              <a:ext uri="{FF2B5EF4-FFF2-40B4-BE49-F238E27FC236}">
                <a16:creationId xmlns:a16="http://schemas.microsoft.com/office/drawing/2014/main" id="{96039667-9B94-442F-9D4F-E76EEBF41A99}"/>
              </a:ext>
            </a:extLst>
          </p:cNvPr>
          <p:cNvSpPr>
            <a:spLocks noGrp="1"/>
          </p:cNvSpPr>
          <p:nvPr>
            <p:ph idx="1"/>
          </p:nvPr>
        </p:nvSpPr>
        <p:spPr/>
        <p:txBody>
          <a:bodyPr>
            <a:normAutofit/>
          </a:bodyPr>
          <a:lstStyle/>
          <a:p>
            <a:endParaRPr lang="cs-CZ" sz="3000" dirty="0"/>
          </a:p>
        </p:txBody>
      </p:sp>
    </p:spTree>
    <p:extLst>
      <p:ext uri="{BB962C8B-B14F-4D97-AF65-F5344CB8AC3E}">
        <p14:creationId xmlns:p14="http://schemas.microsoft.com/office/powerpoint/2010/main" val="221874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EBC46519-A4E1-4E0C-9791-FB80ECDE2E6E}"/>
              </a:ext>
            </a:extLst>
          </p:cNvPr>
          <p:cNvSpPr>
            <a:spLocks noGrp="1"/>
          </p:cNvSpPr>
          <p:nvPr>
            <p:ph type="title"/>
          </p:nvPr>
        </p:nvSpPr>
        <p:spPr>
          <a:xfrm>
            <a:off x="677334" y="609600"/>
            <a:ext cx="8596668" cy="1320800"/>
          </a:xfrm>
        </p:spPr>
        <p:txBody>
          <a:bodyPr>
            <a:noAutofit/>
          </a:bodyPr>
          <a:lstStyle/>
          <a:p>
            <a:r>
              <a:rPr lang="cs-CZ" sz="4200" b="1" dirty="0">
                <a:effectLst/>
                <a:latin typeface="Times New Roman" panose="02020603050405020304" pitchFamily="18" charset="0"/>
                <a:ea typeface="Calibri" panose="020F0502020204030204" pitchFamily="34" charset="0"/>
                <a:cs typeface="Times New Roman" panose="02020603050405020304" pitchFamily="18" charset="0"/>
              </a:rPr>
              <a:t>Příklad 1: pozitivní korelace (vítr a větrná elektrárna)</a:t>
            </a:r>
            <a:endParaRPr lang="cs-CZ" sz="4200" dirty="0"/>
          </a:p>
        </p:txBody>
      </p:sp>
      <p:sp>
        <p:nvSpPr>
          <p:cNvPr id="5" name="Zástupný obsah 2">
            <a:extLst>
              <a:ext uri="{FF2B5EF4-FFF2-40B4-BE49-F238E27FC236}">
                <a16:creationId xmlns:a16="http://schemas.microsoft.com/office/drawing/2014/main" id="{2FEA8B16-5F78-4A14-AF7D-5C6783F05F3B}"/>
              </a:ext>
            </a:extLst>
          </p:cNvPr>
          <p:cNvSpPr>
            <a:spLocks noGrp="1"/>
          </p:cNvSpPr>
          <p:nvPr>
            <p:ph idx="1"/>
          </p:nvPr>
        </p:nvSpPr>
        <p:spPr>
          <a:xfrm>
            <a:off x="677334" y="2160589"/>
            <a:ext cx="8596668" cy="3880773"/>
          </a:xfrm>
        </p:spPr>
        <p:txBody>
          <a:bodyPr>
            <a:normAutofit/>
          </a:bodyPr>
          <a:lstStyle/>
          <a:p>
            <a:r>
              <a:rPr lang="cs-CZ" sz="3000" dirty="0">
                <a:effectLst/>
                <a:latin typeface="Times New Roman" panose="02020603050405020304" pitchFamily="18" charset="0"/>
                <a:ea typeface="Calibri" panose="020F0502020204030204" pitchFamily="34" charset="0"/>
                <a:cs typeface="Times New Roman" panose="02020603050405020304" pitchFamily="18" charset="0"/>
              </a:rPr>
              <a:t>Krásným příkladem pozitivní korelace je vztah mezi větrem a otáčením lopatek větrné elektrárny. Když fouká silný vítr, lopatky se rychleji otáčejí, což způsobuje zvýšenou produkci elektřiny. Nicméně nemůžeme tvrdit, že lopatky elektrárny jsou příčinou větru. Tady pozorujeme pouze pozitivní korelaci, nikoliv však kauzální vztah.</a:t>
            </a:r>
            <a:endParaRPr lang="cs-CZ" sz="3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3000" dirty="0"/>
          </a:p>
        </p:txBody>
      </p:sp>
    </p:spTree>
    <p:extLst>
      <p:ext uri="{BB962C8B-B14F-4D97-AF65-F5344CB8AC3E}">
        <p14:creationId xmlns:p14="http://schemas.microsoft.com/office/powerpoint/2010/main" val="2829364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DFECEC-0D60-4E54-A3CE-A159202DCACC}"/>
              </a:ext>
            </a:extLst>
          </p:cNvPr>
          <p:cNvSpPr>
            <a:spLocks noGrp="1"/>
          </p:cNvSpPr>
          <p:nvPr>
            <p:ph type="title"/>
          </p:nvPr>
        </p:nvSpPr>
        <p:spPr/>
        <p:txBody>
          <a:bodyPr>
            <a:noAutofit/>
          </a:bodyPr>
          <a:lstStyle/>
          <a:p>
            <a:r>
              <a:rPr lang="cs-CZ" sz="4200" b="1" dirty="0">
                <a:effectLst/>
                <a:latin typeface="Times New Roman" panose="02020603050405020304" pitchFamily="18" charset="0"/>
                <a:ea typeface="Calibri" panose="020F0502020204030204" pitchFamily="34" charset="0"/>
              </a:rPr>
              <a:t>Příklad 2: nesprávná kauzalita (videohry a násilí)</a:t>
            </a:r>
            <a:endParaRPr lang="cs-CZ" sz="4200" dirty="0"/>
          </a:p>
        </p:txBody>
      </p:sp>
      <p:sp>
        <p:nvSpPr>
          <p:cNvPr id="3" name="Zástupný obsah 2">
            <a:extLst>
              <a:ext uri="{FF2B5EF4-FFF2-40B4-BE49-F238E27FC236}">
                <a16:creationId xmlns:a16="http://schemas.microsoft.com/office/drawing/2014/main" id="{7265B319-4C22-4966-9F56-8306D6B8DAF0}"/>
              </a:ext>
            </a:extLst>
          </p:cNvPr>
          <p:cNvSpPr>
            <a:spLocks noGrp="1"/>
          </p:cNvSpPr>
          <p:nvPr>
            <p:ph idx="1"/>
          </p:nvPr>
        </p:nvSpPr>
        <p:spPr/>
        <p:txBody>
          <a:bodyPr>
            <a:normAutofit/>
          </a:bodyPr>
          <a:lstStyle/>
          <a:p>
            <a:endParaRPr lang="cs-CZ" sz="3000" dirty="0"/>
          </a:p>
        </p:txBody>
      </p:sp>
    </p:spTree>
    <p:extLst>
      <p:ext uri="{BB962C8B-B14F-4D97-AF65-F5344CB8AC3E}">
        <p14:creationId xmlns:p14="http://schemas.microsoft.com/office/powerpoint/2010/main" val="2494872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08177ADB-21D6-40AC-A2D9-CF6774ACBBC1}"/>
              </a:ext>
            </a:extLst>
          </p:cNvPr>
          <p:cNvSpPr>
            <a:spLocks noGrp="1"/>
          </p:cNvSpPr>
          <p:nvPr>
            <p:ph type="title"/>
          </p:nvPr>
        </p:nvSpPr>
        <p:spPr>
          <a:xfrm>
            <a:off x="677334" y="609600"/>
            <a:ext cx="8596668" cy="1320800"/>
          </a:xfrm>
        </p:spPr>
        <p:txBody>
          <a:bodyPr>
            <a:noAutofit/>
          </a:bodyPr>
          <a:lstStyle/>
          <a:p>
            <a:r>
              <a:rPr lang="cs-CZ" sz="4200" b="1" dirty="0">
                <a:effectLst/>
                <a:latin typeface="Times New Roman" panose="02020603050405020304" pitchFamily="18" charset="0"/>
                <a:ea typeface="Calibri" panose="020F0502020204030204" pitchFamily="34" charset="0"/>
              </a:rPr>
              <a:t>Příklad 2: nesprávná kauzalita (videohry a násilí)</a:t>
            </a:r>
            <a:endParaRPr lang="cs-CZ" sz="4200" dirty="0"/>
          </a:p>
        </p:txBody>
      </p:sp>
      <p:sp>
        <p:nvSpPr>
          <p:cNvPr id="5" name="Zástupný obsah 2">
            <a:extLst>
              <a:ext uri="{FF2B5EF4-FFF2-40B4-BE49-F238E27FC236}">
                <a16:creationId xmlns:a16="http://schemas.microsoft.com/office/drawing/2014/main" id="{9729CF69-47D8-4E5D-9D7F-F83EBCAB7B87}"/>
              </a:ext>
            </a:extLst>
          </p:cNvPr>
          <p:cNvSpPr>
            <a:spLocks noGrp="1"/>
          </p:cNvSpPr>
          <p:nvPr>
            <p:ph idx="1"/>
          </p:nvPr>
        </p:nvSpPr>
        <p:spPr>
          <a:xfrm>
            <a:off x="677334" y="2160589"/>
            <a:ext cx="8596668" cy="3880773"/>
          </a:xfrm>
        </p:spPr>
        <p:txBody>
          <a:bodyPr>
            <a:normAutofit lnSpcReduction="10000"/>
          </a:bodyPr>
          <a:lstStyle/>
          <a:p>
            <a:r>
              <a:rPr lang="cs-CZ" sz="3000" dirty="0">
                <a:effectLst/>
                <a:latin typeface="Times New Roman" panose="02020603050405020304" pitchFamily="18" charset="0"/>
                <a:ea typeface="Calibri" panose="020F0502020204030204" pitchFamily="34" charset="0"/>
                <a:cs typeface="Times New Roman" panose="02020603050405020304" pitchFamily="18" charset="0"/>
              </a:rPr>
              <a:t>Často se můžete setkat s tvrzením, že násilí ve videohrách či televizi způsobuje, že děti se stávají více násilnými. Což je kauzální vztah. Avšak můžeme také tvrdit, že děti s přirozeným sklony k násilnému chování mají tendenci vyhledávat hry a pořady s násilnou tématikou. Proto nemůžeme přesně určit, zda A způsobuje B nebo B způsobuje A. V tomto případě se jedná pouze o korelaci, nikoliv o kauzalitu.</a:t>
            </a:r>
            <a:endParaRPr lang="cs-CZ" sz="3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3000" dirty="0"/>
          </a:p>
        </p:txBody>
      </p:sp>
    </p:spTree>
    <p:extLst>
      <p:ext uri="{BB962C8B-B14F-4D97-AF65-F5344CB8AC3E}">
        <p14:creationId xmlns:p14="http://schemas.microsoft.com/office/powerpoint/2010/main" val="2594814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A5DF69-48CD-4460-9CD3-780E80A7EA92}"/>
              </a:ext>
            </a:extLst>
          </p:cNvPr>
          <p:cNvSpPr>
            <a:spLocks noGrp="1"/>
          </p:cNvSpPr>
          <p:nvPr>
            <p:ph type="title"/>
          </p:nvPr>
        </p:nvSpPr>
        <p:spPr/>
        <p:txBody>
          <a:bodyPr>
            <a:noAutofit/>
          </a:bodyPr>
          <a:lstStyle/>
          <a:p>
            <a:r>
              <a:rPr lang="cs-CZ" sz="4200" b="1" dirty="0">
                <a:effectLst/>
                <a:latin typeface="Times New Roman" panose="02020603050405020304" pitchFamily="18" charset="0"/>
                <a:ea typeface="Calibri" panose="020F0502020204030204" pitchFamily="34" charset="0"/>
                <a:cs typeface="Times New Roman" panose="02020603050405020304" pitchFamily="18" charset="0"/>
              </a:rPr>
              <a:t>Příklad 3: prodej zmrzliny a počet lidí s úpalem</a:t>
            </a:r>
            <a:endParaRPr lang="cs-CZ" sz="4200" dirty="0"/>
          </a:p>
        </p:txBody>
      </p:sp>
      <p:sp>
        <p:nvSpPr>
          <p:cNvPr id="3" name="Zástupný obsah 2">
            <a:extLst>
              <a:ext uri="{FF2B5EF4-FFF2-40B4-BE49-F238E27FC236}">
                <a16:creationId xmlns:a16="http://schemas.microsoft.com/office/drawing/2014/main" id="{95623DED-5347-493E-AEE8-1C4BFBB9959B}"/>
              </a:ext>
            </a:extLst>
          </p:cNvPr>
          <p:cNvSpPr>
            <a:spLocks noGrp="1"/>
          </p:cNvSpPr>
          <p:nvPr>
            <p:ph idx="1"/>
          </p:nvPr>
        </p:nvSpPr>
        <p:spPr/>
        <p:txBody>
          <a:bodyPr>
            <a:normAutofit/>
          </a:bodyPr>
          <a:lstStyle/>
          <a:p>
            <a:endParaRPr lang="cs-CZ" sz="3000" dirty="0"/>
          </a:p>
        </p:txBody>
      </p:sp>
    </p:spTree>
    <p:extLst>
      <p:ext uri="{BB962C8B-B14F-4D97-AF65-F5344CB8AC3E}">
        <p14:creationId xmlns:p14="http://schemas.microsoft.com/office/powerpoint/2010/main" val="1227677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5EC0E84C-5B88-42F4-9EB8-3F416D418814}"/>
              </a:ext>
            </a:extLst>
          </p:cNvPr>
          <p:cNvSpPr>
            <a:spLocks noGrp="1"/>
          </p:cNvSpPr>
          <p:nvPr>
            <p:ph type="title"/>
          </p:nvPr>
        </p:nvSpPr>
        <p:spPr>
          <a:xfrm>
            <a:off x="677334" y="609600"/>
            <a:ext cx="8596668" cy="1320800"/>
          </a:xfrm>
        </p:spPr>
        <p:txBody>
          <a:bodyPr>
            <a:noAutofit/>
          </a:bodyPr>
          <a:lstStyle/>
          <a:p>
            <a:r>
              <a:rPr lang="cs-CZ" sz="4200" b="1" dirty="0">
                <a:effectLst/>
                <a:latin typeface="Times New Roman" panose="02020603050405020304" pitchFamily="18" charset="0"/>
                <a:ea typeface="Calibri" panose="020F0502020204030204" pitchFamily="34" charset="0"/>
                <a:cs typeface="Times New Roman" panose="02020603050405020304" pitchFamily="18" charset="0"/>
              </a:rPr>
              <a:t>Příklad 3: prodej zmrzliny a počet lidí s úpalem</a:t>
            </a:r>
            <a:endParaRPr lang="cs-CZ" sz="4200" dirty="0"/>
          </a:p>
        </p:txBody>
      </p:sp>
      <p:sp>
        <p:nvSpPr>
          <p:cNvPr id="5" name="Zástupný obsah 2">
            <a:extLst>
              <a:ext uri="{FF2B5EF4-FFF2-40B4-BE49-F238E27FC236}">
                <a16:creationId xmlns:a16="http://schemas.microsoft.com/office/drawing/2014/main" id="{51780471-CFD9-4456-A390-367C37FA867A}"/>
              </a:ext>
            </a:extLst>
          </p:cNvPr>
          <p:cNvSpPr>
            <a:spLocks noGrp="1"/>
          </p:cNvSpPr>
          <p:nvPr>
            <p:ph idx="1"/>
          </p:nvPr>
        </p:nvSpPr>
        <p:spPr>
          <a:xfrm>
            <a:off x="677334" y="2160589"/>
            <a:ext cx="8596668" cy="3880773"/>
          </a:xfrm>
        </p:spPr>
        <p:txBody>
          <a:bodyPr>
            <a:normAutofit fontScale="92500" lnSpcReduction="20000"/>
          </a:bodyPr>
          <a:lstStyle/>
          <a:p>
            <a:r>
              <a:rPr lang="cs-CZ" sz="3000" dirty="0">
                <a:effectLst/>
                <a:latin typeface="Times New Roman" panose="02020603050405020304" pitchFamily="18" charset="0"/>
                <a:ea typeface="Calibri" panose="020F0502020204030204" pitchFamily="34" charset="0"/>
                <a:cs typeface="Times New Roman" panose="02020603050405020304" pitchFamily="18" charset="0"/>
              </a:rPr>
              <a:t>Krásným příkladem omylu třetí proměnné (</a:t>
            </a:r>
            <a:r>
              <a:rPr lang="cs-CZ" sz="3000" dirty="0" err="1">
                <a:effectLst/>
                <a:latin typeface="Times New Roman" panose="02020603050405020304" pitchFamily="18" charset="0"/>
                <a:ea typeface="Calibri" panose="020F0502020204030204" pitchFamily="34" charset="0"/>
                <a:cs typeface="Times New Roman" panose="02020603050405020304" pitchFamily="18" charset="0"/>
              </a:rPr>
              <a:t>Third</a:t>
            </a:r>
            <a:r>
              <a:rPr lang="cs-CZ" sz="3000" dirty="0">
                <a:effectLst/>
                <a:latin typeface="Times New Roman" panose="02020603050405020304" pitchFamily="18" charset="0"/>
                <a:ea typeface="Calibri" panose="020F0502020204030204" pitchFamily="34" charset="0"/>
                <a:cs typeface="Times New Roman" panose="02020603050405020304" pitchFamily="18" charset="0"/>
              </a:rPr>
              <a:t>-Cause </a:t>
            </a:r>
            <a:r>
              <a:rPr lang="cs-CZ" sz="3000" dirty="0" err="1">
                <a:effectLst/>
                <a:latin typeface="Times New Roman" panose="02020603050405020304" pitchFamily="18" charset="0"/>
                <a:ea typeface="Calibri" panose="020F0502020204030204" pitchFamily="34" charset="0"/>
                <a:cs typeface="Times New Roman" panose="02020603050405020304" pitchFamily="18" charset="0"/>
              </a:rPr>
              <a:t>Fallacy</a:t>
            </a:r>
            <a:r>
              <a:rPr lang="cs-CZ" sz="3000" dirty="0">
                <a:effectLst/>
                <a:latin typeface="Times New Roman" panose="02020603050405020304" pitchFamily="18" charset="0"/>
                <a:ea typeface="Calibri" panose="020F0502020204030204" pitchFamily="34" charset="0"/>
                <a:cs typeface="Times New Roman" panose="02020603050405020304" pitchFamily="18" charset="0"/>
              </a:rPr>
              <a:t>) je situace, kdy pozorujeme pozitivní korelaci mezi vyššími tržbami zmrzlinového stánku a zvýšeným výskytem úpalu u lidí. Na první pohled bychom mohli usoudit, že vyšší tržby způsobují úpal. Avšak ve skutečnosti je zde třetí proměnná, která ovlivňuje oba tyto faktory a lépe vysvětluje pozorovaný jev – počasí. V teplém počasí se lidé více snaží ochladit a vyhledávají zmrzlinové stánky, což vede k vyšším tržbám. Zároveň je v teplém počasí větší riziko úpalu. Tedy počasí je klíčovou proměnnou, která má vliv na oba tyto jevy.</a:t>
            </a:r>
            <a:endParaRPr lang="cs-CZ" sz="3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3000" dirty="0"/>
          </a:p>
        </p:txBody>
      </p:sp>
    </p:spTree>
    <p:extLst>
      <p:ext uri="{BB962C8B-B14F-4D97-AF65-F5344CB8AC3E}">
        <p14:creationId xmlns:p14="http://schemas.microsoft.com/office/powerpoint/2010/main" val="1894116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BCA8CA-C9C5-410C-9CA4-2ACE3E03A7C9}"/>
              </a:ext>
            </a:extLst>
          </p:cNvPr>
          <p:cNvSpPr>
            <a:spLocks noGrp="1"/>
          </p:cNvSpPr>
          <p:nvPr>
            <p:ph type="title"/>
          </p:nvPr>
        </p:nvSpPr>
        <p:spPr/>
        <p:txBody>
          <a:bodyPr>
            <a:noAutofit/>
          </a:bodyPr>
          <a:lstStyle/>
          <a:p>
            <a:r>
              <a:rPr lang="cs-CZ" sz="4200" b="1" dirty="0">
                <a:effectLst/>
                <a:latin typeface="Times New Roman" panose="02020603050405020304" pitchFamily="18" charset="0"/>
                <a:ea typeface="Calibri" panose="020F0502020204030204" pitchFamily="34" charset="0"/>
              </a:rPr>
              <a:t>Příklad 4: Další příklad třetí proměnné (vši a zdraví)</a:t>
            </a:r>
            <a:endParaRPr lang="cs-CZ" sz="4200" dirty="0"/>
          </a:p>
        </p:txBody>
      </p:sp>
      <p:sp>
        <p:nvSpPr>
          <p:cNvPr id="3" name="Zástupný obsah 2">
            <a:extLst>
              <a:ext uri="{FF2B5EF4-FFF2-40B4-BE49-F238E27FC236}">
                <a16:creationId xmlns:a16="http://schemas.microsoft.com/office/drawing/2014/main" id="{3B3C14C7-1418-4B84-8282-E3B03A62E7EC}"/>
              </a:ext>
            </a:extLst>
          </p:cNvPr>
          <p:cNvSpPr>
            <a:spLocks noGrp="1"/>
          </p:cNvSpPr>
          <p:nvPr>
            <p:ph idx="1"/>
          </p:nvPr>
        </p:nvSpPr>
        <p:spPr/>
        <p:txBody>
          <a:bodyPr>
            <a:normAutofit/>
          </a:bodyPr>
          <a:lstStyle/>
          <a:p>
            <a:endParaRPr lang="cs-CZ" sz="3000" dirty="0"/>
          </a:p>
        </p:txBody>
      </p:sp>
    </p:spTree>
    <p:extLst>
      <p:ext uri="{BB962C8B-B14F-4D97-AF65-F5344CB8AC3E}">
        <p14:creationId xmlns:p14="http://schemas.microsoft.com/office/powerpoint/2010/main" val="1419676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F826078D-D8DD-4E4E-A40B-DD2258A852BB}"/>
              </a:ext>
            </a:extLst>
          </p:cNvPr>
          <p:cNvSpPr>
            <a:spLocks noGrp="1"/>
          </p:cNvSpPr>
          <p:nvPr>
            <p:ph type="title"/>
          </p:nvPr>
        </p:nvSpPr>
        <p:spPr>
          <a:xfrm>
            <a:off x="677334" y="609600"/>
            <a:ext cx="8596668" cy="1320800"/>
          </a:xfrm>
        </p:spPr>
        <p:txBody>
          <a:bodyPr>
            <a:noAutofit/>
          </a:bodyPr>
          <a:lstStyle/>
          <a:p>
            <a:r>
              <a:rPr lang="cs-CZ" sz="4200" b="1" dirty="0">
                <a:effectLst/>
                <a:latin typeface="Times New Roman" panose="02020603050405020304" pitchFamily="18" charset="0"/>
                <a:ea typeface="Calibri" panose="020F0502020204030204" pitchFamily="34" charset="0"/>
              </a:rPr>
              <a:t>Příklad 4: Další příklad třetí proměnné (vši a zdraví)</a:t>
            </a:r>
            <a:endParaRPr lang="cs-CZ" sz="4200" dirty="0"/>
          </a:p>
        </p:txBody>
      </p:sp>
      <p:sp>
        <p:nvSpPr>
          <p:cNvPr id="5" name="Zástupný obsah 2">
            <a:extLst>
              <a:ext uri="{FF2B5EF4-FFF2-40B4-BE49-F238E27FC236}">
                <a16:creationId xmlns:a16="http://schemas.microsoft.com/office/drawing/2014/main" id="{EFBA9A66-548C-4AE2-AF2A-94229D1AA492}"/>
              </a:ext>
            </a:extLst>
          </p:cNvPr>
          <p:cNvSpPr>
            <a:spLocks noGrp="1"/>
          </p:cNvSpPr>
          <p:nvPr>
            <p:ph idx="1"/>
          </p:nvPr>
        </p:nvSpPr>
        <p:spPr>
          <a:xfrm>
            <a:off x="677334" y="2160589"/>
            <a:ext cx="8596668" cy="3880773"/>
          </a:xfrm>
        </p:spPr>
        <p:txBody>
          <a:bodyPr>
            <a:normAutofit fontScale="92500" lnSpcReduction="10000"/>
          </a:bodyPr>
          <a:lstStyle/>
          <a:p>
            <a:r>
              <a:rPr lang="cs-CZ" sz="3000" dirty="0">
                <a:effectLst/>
                <a:latin typeface="Times New Roman" panose="02020603050405020304" pitchFamily="18" charset="0"/>
                <a:ea typeface="Calibri" panose="020F0502020204030204" pitchFamily="34" charset="0"/>
                <a:cs typeface="Times New Roman" panose="02020603050405020304" pitchFamily="18" charset="0"/>
              </a:rPr>
              <a:t>Ve středověku si lidé všimli, že jedinci, kteří mají vši, jsou zdravější, zatímco nezdraví jedinci málokdy mají vši. Na základě tohoto pozorování došli k závěru, že množství vší pozitivně koreluje se zdravotním stavem, a předpokládali, že vši způsobují lepší zdraví. Avšak toto zjištění bylo ovlivněno dalším faktorem. Konkrétně, vši jsou citlivé na změny teploty lidského těla, které jsou reakcí na přítomnost viru v těle. Proto nemocní neměli vši.</a:t>
            </a:r>
            <a:endParaRPr lang="cs-CZ" sz="3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3000" dirty="0"/>
          </a:p>
        </p:txBody>
      </p:sp>
    </p:spTree>
    <p:extLst>
      <p:ext uri="{BB962C8B-B14F-4D97-AF65-F5344CB8AC3E}">
        <p14:creationId xmlns:p14="http://schemas.microsoft.com/office/powerpoint/2010/main" val="2796586043"/>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TotalTime>
  <Words>889</Words>
  <Application>Microsoft Office PowerPoint</Application>
  <PresentationFormat>Širokoúhlá obrazovka</PresentationFormat>
  <Paragraphs>24</Paragraphs>
  <Slides>14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14</vt:i4>
      </vt:variant>
    </vt:vector>
  </HeadingPairs>
  <TitlesOfParts>
    <vt:vector size="20" baseType="lpstr">
      <vt:lpstr>Arial</vt:lpstr>
      <vt:lpstr>Calibri</vt:lpstr>
      <vt:lpstr>Times New Roman</vt:lpstr>
      <vt:lpstr>Trebuchet MS</vt:lpstr>
      <vt:lpstr>Wingdings 3</vt:lpstr>
      <vt:lpstr>Fazeta</vt:lpstr>
      <vt:lpstr>Korelace vs. kauzalita</vt:lpstr>
      <vt:lpstr>Příklad 1: pozitivní korelace (vítr a větrná elektrárna)</vt:lpstr>
      <vt:lpstr>Příklad 1: pozitivní korelace (vítr a větrná elektrárna)</vt:lpstr>
      <vt:lpstr>Příklad 2: nesprávná kauzalita (videohry a násilí)</vt:lpstr>
      <vt:lpstr>Příklad 2: nesprávná kauzalita (videohry a násilí)</vt:lpstr>
      <vt:lpstr>Příklad 3: prodej zmrzliny a počet lidí s úpalem</vt:lpstr>
      <vt:lpstr>Příklad 3: prodej zmrzliny a počet lidí s úpalem</vt:lpstr>
      <vt:lpstr>Příklad 4: Další příklad třetí proměnné (vši a zdraví)</vt:lpstr>
      <vt:lpstr>Příklad 4: Další příklad třetí proměnné (vši a zdraví)</vt:lpstr>
      <vt:lpstr>Příklad 5: Falešná korelace (konzumace sýra a úmrtí z důvodu zamotání se do prostěradla)</vt:lpstr>
      <vt:lpstr>Příklad 5: Falešná korelace (konzumace sýra a úmrtí z důvodu zamotání se do prostěradla)</vt:lpstr>
      <vt:lpstr>Prezentace aplikace PowerPoint</vt:lpstr>
      <vt:lpstr>Hádanka: s rostoucí produkcí CO2 se zvyšuje i počet lidí s obezitou</vt:lpstr>
      <vt:lpstr>Hádanka: s rostoucí produkcí CO2 se zvyšuje i počet lidí s obezitou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Korelace vs. kauzalita</dc:title>
  <dc:creator>Martin Sebera</dc:creator>
  <cp:lastModifiedBy>Martin Sebera</cp:lastModifiedBy>
  <cp:revision>3</cp:revision>
  <dcterms:created xsi:type="dcterms:W3CDTF">2024-04-11T08:38:22Z</dcterms:created>
  <dcterms:modified xsi:type="dcterms:W3CDTF">2024-04-11T10:05:12Z</dcterms:modified>
</cp:coreProperties>
</file>