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91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8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19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4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6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7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5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1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4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Inteligence: Teorie, přístupy a aplikace ve sportu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0F352-867C-7D38-DFBA-02DFD4E37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945906-0996-F20F-AF25-F12A37041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/>
              </a:rPr>
              <a:t>Ve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sportu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Klíčová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pro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zvládání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stresu</a:t>
            </a:r>
            <a:endParaRPr lang="cs-CZ" dirty="0">
              <a:solidFill>
                <a:srgbClr val="000000"/>
              </a:solidFill>
              <a:latin typeface="Arial"/>
            </a:endParaRP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/>
              </a:rPr>
              <a:t>Jak?</a:t>
            </a:r>
            <a:endParaRPr lang="en-GB" b="0" dirty="0">
              <a:solidFill>
                <a:srgbClr val="000000"/>
              </a:solidFill>
              <a:latin typeface="Arial"/>
            </a:endParaRPr>
          </a:p>
          <a:p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Zlepšuje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týmovou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komunikaci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motivaci</a:t>
            </a:r>
            <a:endParaRPr lang="en-GB" sz="3200" b="0" dirty="0">
              <a:solidFill>
                <a:srgbClr val="000000"/>
              </a:solidFill>
              <a:latin typeface="Arial"/>
            </a:endParaRPr>
          </a:p>
          <a:p>
            <a:endParaRPr lang="en-GB" sz="32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Příklad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Trenér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s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vysokou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emoční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sz="3200" b="0" dirty="0" err="1">
                <a:solidFill>
                  <a:srgbClr val="000000"/>
                </a:solidFill>
                <a:latin typeface="Arial"/>
              </a:rPr>
              <a:t>inteligencí</a:t>
            </a:r>
            <a:r>
              <a:rPr lang="en-GB" sz="3200" b="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3200" b="0" dirty="0">
                <a:solidFill>
                  <a:srgbClr val="000000"/>
                </a:solidFill>
                <a:latin typeface="Arial"/>
              </a:rPr>
              <a:t>x s nízkou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/>
              </a:rPr>
              <a:t>Zkuste popsat (zavzpomínat na </a:t>
            </a:r>
            <a:r>
              <a:rPr lang="cs-CZ" dirty="0" err="1">
                <a:solidFill>
                  <a:srgbClr val="000000"/>
                </a:solidFill>
                <a:latin typeface="Arial"/>
              </a:rPr>
              <a:t>vl</a:t>
            </a:r>
            <a:r>
              <a:rPr lang="cs-CZ" dirty="0">
                <a:solidFill>
                  <a:srgbClr val="000000"/>
                </a:solidFill>
                <a:latin typeface="Arial"/>
              </a:rPr>
              <a:t>. Zkušenost)</a:t>
            </a:r>
            <a:endParaRPr lang="en-GB" b="0" dirty="0">
              <a:solidFill>
                <a:srgbClr val="000000"/>
              </a:solidFill>
              <a:latin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52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Shrnutí a 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Shrnutí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indent="0">
              <a:buNone/>
            </a:pPr>
            <a:endParaRPr sz="1800" b="0" dirty="0">
              <a:solidFill>
                <a:srgbClr val="000000"/>
              </a:solidFill>
              <a:latin typeface="Arial"/>
            </a:endParaRP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Diskusní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otázky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1.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Jaké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druhy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jsou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klíčové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pro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váš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oblíbený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sport?</a:t>
            </a:r>
          </a:p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2. Jak by se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daly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trénovat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kognitivní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emoční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dovednosti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u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sportovců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?</a:t>
            </a:r>
            <a:endParaRPr lang="cs-CZ"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Arial"/>
              </a:rPr>
              <a:t>3. Jmenujte sportovce, u kterých jste schopni </a:t>
            </a:r>
            <a:r>
              <a:rPr lang="cs-CZ" sz="1800" dirty="0" err="1">
                <a:solidFill>
                  <a:srgbClr val="000000"/>
                </a:solidFill>
                <a:latin typeface="Arial"/>
              </a:rPr>
              <a:t>rozpornat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 vysoký podíl inteligence na výkon</a:t>
            </a:r>
          </a:p>
          <a:p>
            <a:pPr marL="0" indent="0">
              <a:buNone/>
            </a:pPr>
            <a:r>
              <a:rPr lang="cs-CZ" sz="1800" b="0" dirty="0">
                <a:solidFill>
                  <a:srgbClr val="000000"/>
                </a:solidFill>
                <a:latin typeface="Arial"/>
              </a:rPr>
              <a:t>4. Který teoretický rámec vám je nejbližší? Proč?</a:t>
            </a:r>
            <a:endParaRPr sz="1800" b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Úvod: Co je inteligence?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Aktivita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Rozdělte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se do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skupin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(3–4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osoby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).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Diskutujte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 Co je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podle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vás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?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Napište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krátkou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definici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její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hlavní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charakteristiky</a:t>
            </a:r>
            <a:endParaRPr lang="cs-CZ" sz="1800" dirty="0">
              <a:solidFill>
                <a:srgbClr val="000000"/>
              </a:solidFill>
              <a:latin typeface="Arial"/>
            </a:endParaRPr>
          </a:p>
          <a:p>
            <a:r>
              <a:rPr lang="cs-CZ" sz="1800" b="0" dirty="0">
                <a:solidFill>
                  <a:srgbClr val="000000"/>
                </a:solidFill>
                <a:latin typeface="Arial"/>
              </a:rPr>
              <a:t>Kdybyste měli testovat inteligenci, jak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ý by </a:t>
            </a:r>
            <a:r>
              <a:rPr lang="cs-CZ" sz="1800">
                <a:solidFill>
                  <a:srgbClr val="000000"/>
                </a:solidFill>
                <a:latin typeface="Arial"/>
              </a:rPr>
              <a:t>byl postup?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endParaRPr sz="1800" b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Definice inteligence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0" dirty="0">
                <a:solidFill>
                  <a:srgbClr val="000000"/>
                </a:solidFill>
                <a:latin typeface="Arial"/>
              </a:rPr>
              <a:t>„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je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schopnost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učit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se z</a:t>
            </a:r>
            <a:r>
              <a:rPr lang="cs-CZ" sz="1800" b="0" dirty="0">
                <a:solidFill>
                  <a:srgbClr val="000000"/>
                </a:solidFill>
                <a:latin typeface="Arial"/>
              </a:rPr>
              <a:t>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 </a:t>
            </a:r>
            <a:r>
              <a:rPr lang="cs-CZ" sz="1800" b="0" dirty="0">
                <a:solidFill>
                  <a:srgbClr val="000000"/>
                </a:solidFill>
                <a:latin typeface="Arial"/>
              </a:rPr>
              <a:t>z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kušeností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,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přizpůsobovat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novým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situacím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,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chápat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zvládat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složité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myšlenky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řešit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problémy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.“</a:t>
            </a:r>
          </a:p>
          <a:p>
            <a:pPr marL="0" indent="0">
              <a:buNone/>
            </a:pPr>
            <a:r>
              <a:rPr lang="cs-CZ" sz="1800" b="0" dirty="0">
                <a:solidFill>
                  <a:srgbClr val="000000"/>
                </a:solidFill>
                <a:latin typeface="Arial"/>
              </a:rPr>
              <a:t>	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— Wechsler (1944)</a:t>
            </a: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Klíčové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aspekty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Řešení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problémů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Adaptace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na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nové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situace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Kreativita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Sociální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emocionální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dimenze</a:t>
            </a:r>
            <a:endParaRPr sz="1800" b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G-faktor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0" dirty="0">
                <a:solidFill>
                  <a:srgbClr val="000000"/>
                </a:solidFill>
                <a:latin typeface="Arial"/>
              </a:rPr>
              <a:t>Autor: Charles Spearman (1904)</a:t>
            </a: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Hlavní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myšlenka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>
                <a:solidFill>
                  <a:srgbClr val="000000"/>
                </a:solidFill>
                <a:latin typeface="Arial"/>
              </a:rPr>
              <a:t>Existence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obecného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faktoru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(g-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faktor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),</a:t>
            </a:r>
            <a:r>
              <a:rPr lang="cs-CZ"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který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ovlivňuje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výkon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v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různých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kognitivních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úlohách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Příklad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Sportovec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vysokým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g-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faktorem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má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dobré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strategické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analytické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schopnosti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Gardnerova teorie mnohočetných inteligencí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Howard Gardner (1983)</a:t>
            </a: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Hlavní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typy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Logicko-matematická</a:t>
            </a:r>
            <a:endParaRPr lang="cs-CZ" sz="180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Lingvistická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Tělesně-kinestetická</a:t>
            </a:r>
            <a:endParaRPr lang="cs-CZ" sz="180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Hudební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Interpersonální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intrapersonální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Přírodní</a:t>
            </a:r>
            <a:endParaRPr lang="cs-CZ" sz="1800" dirty="0">
              <a:solidFill>
                <a:srgbClr val="000000"/>
              </a:solidFill>
              <a:latin typeface="Arial"/>
            </a:endParaRP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Existenciální</a:t>
            </a:r>
            <a:endParaRPr sz="1800" b="0" dirty="0">
              <a:solidFill>
                <a:srgbClr val="000000"/>
              </a:solidFill>
              <a:latin typeface="Arial"/>
            </a:endParaRP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Příklad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Tělesně-kinestetická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je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klíčová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pro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gymnastu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Interpersonální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pomáhá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týmovému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hráči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CB739-BD93-D7D4-9071-0D717F7BC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Rozdílné profily inteligence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32007-E6F9-9A3B-9A9A-4942574B3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“Everyone is a genius. But, if you judge a fish by its ability to climb a tree, 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it will live its whole life </a:t>
            </a:r>
            <a:r>
              <a:rPr lang="en-GB" b="0" i="0" dirty="0" err="1">
                <a:solidFill>
                  <a:srgbClr val="040C28"/>
                </a:solidFill>
                <a:effectLst/>
                <a:latin typeface="Google Sans"/>
              </a:rPr>
              <a:t>beleving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 that it is stupid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.”</a:t>
            </a:r>
            <a:endParaRPr lang="cs-CZ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lvl="1"/>
            <a:r>
              <a:rPr lang="cs-CZ" dirty="0">
                <a:solidFill>
                  <a:srgbClr val="1F1F1F"/>
                </a:solidFill>
                <a:latin typeface="Google Sans"/>
              </a:rPr>
              <a:t>Einstein</a:t>
            </a:r>
          </a:p>
          <a:p>
            <a:r>
              <a:rPr lang="cs-CZ" dirty="0">
                <a:solidFill>
                  <a:srgbClr val="1F1F1F"/>
                </a:solidFill>
                <a:latin typeface="Google Sans"/>
              </a:rPr>
              <a:t>V jakých dimenzích se pohybujete?</a:t>
            </a:r>
          </a:p>
          <a:p>
            <a:pPr lvl="1"/>
            <a:r>
              <a:rPr lang="cs-CZ" dirty="0">
                <a:solidFill>
                  <a:srgbClr val="1F1F1F"/>
                </a:solidFill>
                <a:latin typeface="Google Sans"/>
              </a:rPr>
              <a:t>Aktivita</a:t>
            </a:r>
          </a:p>
          <a:p>
            <a:r>
              <a:rPr lang="cs-CZ" dirty="0" err="1">
                <a:solidFill>
                  <a:srgbClr val="1F1F1F"/>
                </a:solidFill>
                <a:latin typeface="Google Sans"/>
              </a:rPr>
              <a:t>Flynnův</a:t>
            </a:r>
            <a:r>
              <a:rPr lang="cs-CZ" dirty="0">
                <a:solidFill>
                  <a:srgbClr val="1F1F1F"/>
                </a:solidFill>
                <a:latin typeface="Google Sans"/>
              </a:rPr>
              <a:t> efekt</a:t>
            </a:r>
          </a:p>
          <a:p>
            <a:r>
              <a:rPr lang="cs-CZ" dirty="0" err="1">
                <a:solidFill>
                  <a:srgbClr val="1F1F1F"/>
                </a:solidFill>
                <a:latin typeface="Google Sans"/>
              </a:rPr>
              <a:t>Lurijovy</a:t>
            </a:r>
            <a:r>
              <a:rPr lang="cs-CZ" dirty="0">
                <a:solidFill>
                  <a:srgbClr val="1F1F1F"/>
                </a:solidFill>
                <a:latin typeface="Google Sans"/>
              </a:rPr>
              <a:t> experimenty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90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Sternbergova triarchická teorie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Robert Sternberg (1985)</a:t>
            </a:r>
          </a:p>
          <a:p>
            <a:endParaRPr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sz="1800" b="0" dirty="0" err="1">
                <a:solidFill>
                  <a:srgbClr val="000000"/>
                </a:solidFill>
                <a:latin typeface="Arial"/>
              </a:rPr>
              <a:t>Tři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složky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inteligence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1.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Analytická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Řešení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problémů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,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logika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2.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Kreativní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Tvorba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nových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strategií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r>
              <a:rPr sz="1800" b="0" dirty="0">
                <a:solidFill>
                  <a:srgbClr val="000000"/>
                </a:solidFill>
                <a:latin typeface="Arial"/>
              </a:rPr>
              <a:t>3.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Praktická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: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Přizpůsobení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se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realitě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cs-CZ" sz="1800" b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Arial"/>
              </a:rPr>
              <a:t>Zkuste vymyslet příklad z praxe a běžného života</a:t>
            </a:r>
            <a:endParaRPr sz="1800" b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Emoční</a:t>
            </a:r>
            <a:r>
              <a:rPr dirty="0"/>
              <a:t> </a:t>
            </a:r>
            <a:r>
              <a:rPr dirty="0" err="1"/>
              <a:t>inteligence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0" dirty="0" err="1">
                <a:solidFill>
                  <a:srgbClr val="000000"/>
                </a:solidFill>
                <a:latin typeface="Arial"/>
              </a:rPr>
              <a:t>Schopnost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rozpoznávat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,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chápat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a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řídit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emoce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vlastní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i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 </a:t>
            </a:r>
            <a:r>
              <a:rPr sz="1800" b="0" dirty="0" err="1">
                <a:solidFill>
                  <a:srgbClr val="000000"/>
                </a:solidFill>
                <a:latin typeface="Arial"/>
              </a:rPr>
              <a:t>ostatních</a:t>
            </a:r>
            <a:r>
              <a:rPr sz="1800" b="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r>
              <a:rPr lang="cs-CZ" sz="1800" b="0" dirty="0">
                <a:solidFill>
                  <a:srgbClr val="000000"/>
                </a:solidFill>
                <a:latin typeface="Arial"/>
              </a:rPr>
              <a:t>Orientace ve </a:t>
            </a:r>
            <a:r>
              <a:rPr lang="cs-CZ" sz="1800" b="0" dirty="0" err="1">
                <a:solidFill>
                  <a:srgbClr val="000000"/>
                </a:solidFill>
                <a:latin typeface="Arial"/>
              </a:rPr>
              <a:t>vl</a:t>
            </a:r>
            <a:r>
              <a:rPr lang="cs-CZ" sz="1800" b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p</a:t>
            </a:r>
            <a:r>
              <a:rPr lang="cs-CZ" sz="1800" b="0" dirty="0">
                <a:solidFill>
                  <a:srgbClr val="000000"/>
                </a:solidFill>
                <a:latin typeface="Arial"/>
              </a:rPr>
              <a:t>rožívání i prožívání druhých</a:t>
            </a:r>
          </a:p>
          <a:p>
            <a:r>
              <a:rPr lang="cs-CZ" sz="1800" dirty="0" err="1">
                <a:solidFill>
                  <a:srgbClr val="000000"/>
                </a:solidFill>
                <a:latin typeface="Arial"/>
              </a:rPr>
              <a:t>Intuitice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 v mezilidských situacích</a:t>
            </a:r>
          </a:p>
          <a:p>
            <a:r>
              <a:rPr lang="cs-CZ" sz="1800" dirty="0">
                <a:solidFill>
                  <a:srgbClr val="000000"/>
                </a:solidFill>
                <a:latin typeface="Arial"/>
              </a:rPr>
              <a:t>Předjímání dopadu a emočních reakcí okolí</a:t>
            </a:r>
          </a:p>
          <a:p>
            <a:r>
              <a:rPr lang="cs-CZ" sz="1800" b="0" dirty="0">
                <a:solidFill>
                  <a:srgbClr val="000000"/>
                </a:solidFill>
                <a:latin typeface="Arial"/>
              </a:rPr>
              <a:t>Zachycení, zvědomení, poj</a:t>
            </a:r>
            <a:r>
              <a:rPr lang="cs-CZ" sz="1800" dirty="0">
                <a:solidFill>
                  <a:srgbClr val="000000"/>
                </a:solidFill>
                <a:latin typeface="Arial"/>
              </a:rPr>
              <a:t>menování a komunikace emocí</a:t>
            </a:r>
          </a:p>
          <a:p>
            <a:endParaRPr lang="cs-CZ" sz="1800" b="0" dirty="0">
              <a:solidFill>
                <a:srgbClr val="000000"/>
              </a:solidFill>
              <a:latin typeface="Arial"/>
            </a:endParaRPr>
          </a:p>
          <a:p>
            <a:endParaRPr lang="cs-CZ" sz="1800" dirty="0">
              <a:solidFill>
                <a:srgbClr val="000000"/>
              </a:solidFill>
              <a:latin typeface="Arial"/>
            </a:endParaRPr>
          </a:p>
          <a:p>
            <a:endParaRPr lang="cs-CZ" sz="1800" b="0" dirty="0">
              <a:solidFill>
                <a:srgbClr val="000000"/>
              </a:solidFill>
              <a:latin typeface="Arial"/>
            </a:endParaRPr>
          </a:p>
          <a:p>
            <a:r>
              <a:rPr lang="cs-CZ" sz="1800" b="0" dirty="0">
                <a:solidFill>
                  <a:srgbClr val="000000"/>
                </a:solidFill>
                <a:latin typeface="Arial"/>
              </a:rPr>
              <a:t>Jak rozpoznáváte emoce u sebe/druhých a na kolik si v tom věříte?</a:t>
            </a:r>
            <a:endParaRPr sz="1800" b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F57B5-96EE-FA42-0902-D23FB9BE8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může být ve sportu?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144C5-8C5D-7B76-023D-3C129200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25991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23</TotalTime>
  <Words>420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Corbel</vt:lpstr>
      <vt:lpstr>Google Sans</vt:lpstr>
      <vt:lpstr>Základ</vt:lpstr>
      <vt:lpstr>Inteligence: Teorie, přístupy a aplikace ve sportu</vt:lpstr>
      <vt:lpstr>Úvod: Co je inteligence?</vt:lpstr>
      <vt:lpstr>Definice inteligence</vt:lpstr>
      <vt:lpstr>G-faktor</vt:lpstr>
      <vt:lpstr>Gardnerova teorie mnohočetných inteligencí</vt:lpstr>
      <vt:lpstr>Rozdílné profily inteligence</vt:lpstr>
      <vt:lpstr>Sternbergova triarchická teorie</vt:lpstr>
      <vt:lpstr>Emoční inteligence</vt:lpstr>
      <vt:lpstr>K čemu může být ve sportu?</vt:lpstr>
      <vt:lpstr>Prezentace aplikace PowerPoint</vt:lpstr>
      <vt:lpstr>Shrnutí a diskuse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Inteligence: Teorie, přístupy a aplikace ve sportu</dc:title>
  <dc:subject/>
  <dc:creator>User</dc:creator>
  <cp:keywords/>
  <dc:description>generated using python-pptx</dc:description>
  <cp:lastModifiedBy>Antonín Sokol</cp:lastModifiedBy>
  <cp:revision>3</cp:revision>
  <dcterms:created xsi:type="dcterms:W3CDTF">2013-01-27T09:14:16Z</dcterms:created>
  <dcterms:modified xsi:type="dcterms:W3CDTF">2024-11-29T11:33:53Z</dcterms:modified>
  <cp:category/>
</cp:coreProperties>
</file>