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67" r:id="rId5"/>
    <p:sldId id="282" r:id="rId6"/>
    <p:sldId id="283" r:id="rId7"/>
    <p:sldId id="284" r:id="rId8"/>
    <p:sldId id="281" r:id="rId9"/>
    <p:sldId id="268" r:id="rId10"/>
    <p:sldId id="280" r:id="rId11"/>
    <p:sldId id="290" r:id="rId12"/>
    <p:sldId id="288" r:id="rId13"/>
    <p:sldId id="287" r:id="rId14"/>
    <p:sldId id="291" r:id="rId15"/>
    <p:sldId id="285" r:id="rId16"/>
    <p:sldId id="286" r:id="rId17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William Mac Gillavry" initials="DWMG" lastIdx="1" clrIdx="0">
    <p:extLst>
      <p:ext uri="{19B8F6BF-5375-455C-9EA6-DF929625EA0E}">
        <p15:presenceInfo xmlns:p15="http://schemas.microsoft.com/office/powerpoint/2012/main" userId="S-1-5-21-3451901064-902568176-4053310204-1659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437" autoAdjust="0"/>
  </p:normalViewPr>
  <p:slideViewPr>
    <p:cSldViewPr snapToGrid="0">
      <p:cViewPr varScale="1">
        <p:scale>
          <a:sx n="77" d="100"/>
          <a:sy n="77" d="100"/>
        </p:scale>
        <p:origin x="543" y="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276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12DAD28-8B07-4277-B0B0-8B8C2435FE1C}" type="datetime1">
              <a:rPr lang="cs-CZ" smtClean="0"/>
              <a:t>29.04.2025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A36C10-A9D4-4995-9BAF-95FBD77A724B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92182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3F937BA-C07C-4A24-8AB2-6A5140C3B2E3}" type="datetime1">
              <a:rPr lang="cs-CZ" smtClean="0"/>
              <a:t>29.04.2025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/>
              <a:t>Kliknutím můžete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3AEF9EC-8318-4FF6-847E-A85BBD2B7E4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31956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129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3AEF9EC-8318-4FF6-847E-A85BBD2B7E49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1686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9600" y="261254"/>
            <a:ext cx="8226490" cy="3083767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7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9600" y="3386585"/>
            <a:ext cx="8229600" cy="13716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503139-DCBC-4883-AAE9-BDE245309E4B}" type="datetime1">
              <a:rPr lang="cs-CZ" smtClean="0"/>
              <a:t>29.04.2025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250680" y="365125"/>
            <a:ext cx="164592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95400" y="365125"/>
            <a:ext cx="7624664" cy="5811838"/>
          </a:xfrm>
        </p:spPr>
        <p:txBody>
          <a:bodyPr vert="eaVert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45E86E-CC38-48B5-A690-5FE740B3F643}" type="datetime1">
              <a:rPr lang="cs-CZ" smtClean="0"/>
              <a:t>29.04.2025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4C284D-3A35-4501-B98B-96236EC8314A}" type="datetime1">
              <a:rPr lang="cs-CZ" smtClean="0"/>
              <a:t>29.04.2025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65176"/>
            <a:ext cx="8229600" cy="3081528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2648" y="3388268"/>
            <a:ext cx="8229600" cy="13716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E3FB33-2DCD-403A-A5C0-2927DA4CF42A}" type="datetime1">
              <a:rPr lang="cs-CZ" smtClean="0"/>
              <a:t>29.04.2025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95401" y="1828800"/>
            <a:ext cx="4572000" cy="43481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599" y="1828800"/>
            <a:ext cx="4572000" cy="43481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BEC56A-9942-4613-B404-A23A73AE34AC}" type="datetime1">
              <a:rPr lang="cs-CZ" smtClean="0"/>
              <a:t>29.04.2025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8448" y="1627258"/>
            <a:ext cx="45720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98448" y="2373284"/>
            <a:ext cx="4572000" cy="384048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7648" y="1627258"/>
            <a:ext cx="45720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7648" y="2373284"/>
            <a:ext cx="4572000" cy="384048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8F9D43-02A9-4940-98AF-EDF75F778182}" type="datetime1">
              <a:rPr lang="cs-CZ" smtClean="0"/>
              <a:t>29.04.2025</a:t>
            </a:fld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761BE3-FF92-485C-861C-2F85FDC2BAD4}" type="datetime1">
              <a:rPr lang="cs-CZ" smtClean="0"/>
              <a:t>29.04.2025</a:t>
            </a:fld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A2FA97-1A26-4232-AC87-460DB7793601}" type="datetime1">
              <a:rPr lang="cs-CZ" smtClean="0"/>
              <a:t>29.04.2025</a:t>
            </a:fld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79330" y="457200"/>
            <a:ext cx="3603070" cy="155448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6490" y="685800"/>
            <a:ext cx="610222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79330" y="2101850"/>
            <a:ext cx="3603070" cy="18288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7C79C-4855-4894-9D74-D821610C867F}" type="datetime1">
              <a:rPr lang="cs-CZ" smtClean="0"/>
              <a:t>29.04.2025</a:t>
            </a:fld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82712" y="457200"/>
            <a:ext cx="3602736" cy="155448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0" y="-1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82712" y="2101850"/>
            <a:ext cx="3602736" cy="18288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95400" y="362303"/>
            <a:ext cx="9601200" cy="106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1828799"/>
            <a:ext cx="96012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dirty="0"/>
              <a:t>Kliknutím můžete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609600" y="6385492"/>
            <a:ext cx="609904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 dirty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9419253" y="6385492"/>
            <a:ext cx="98204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fld id="{A69E518A-DC70-4A29-8645-247E35885A85}" type="datetime1">
              <a:rPr lang="cs-CZ" smtClean="0"/>
              <a:t>29.04.2025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753532" y="6385492"/>
            <a:ext cx="82886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pPr rtl="0"/>
            <a:fld id="{E31375A4-56A4-47D6-9801-1991572033F7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404280@mail.muni.cz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09600" y="1804737"/>
            <a:ext cx="8226490" cy="1452052"/>
          </a:xfrm>
        </p:spPr>
        <p:txBody>
          <a:bodyPr rtlCol="0">
            <a:normAutofit/>
          </a:bodyPr>
          <a:lstStyle/>
          <a:p>
            <a:pPr rtl="0"/>
            <a:r>
              <a:rPr lang="cs-CZ" sz="9600" dirty="0"/>
              <a:t>Filosofie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9600" y="3386585"/>
            <a:ext cx="3962400" cy="535710"/>
          </a:xfrm>
        </p:spPr>
        <p:txBody>
          <a:bodyPr rtlCol="0">
            <a:noAutofit/>
          </a:bodyPr>
          <a:lstStyle/>
          <a:p>
            <a:pPr rtl="0"/>
            <a:r>
              <a:rPr lang="cs-CZ" sz="5400" dirty="0"/>
              <a:t>ÚVOD</a:t>
            </a:r>
          </a:p>
        </p:txBody>
      </p:sp>
    </p:spTree>
    <p:extLst>
      <p:ext uri="{BB962C8B-B14F-4D97-AF65-F5344CB8AC3E}">
        <p14:creationId xmlns:p14="http://schemas.microsoft.com/office/powerpoint/2010/main" val="105187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1D5E2C-71B8-48E0-A900-DED3BCCA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00049"/>
            <a:ext cx="9601200" cy="651193"/>
          </a:xfrm>
        </p:spPr>
        <p:txBody>
          <a:bodyPr/>
          <a:lstStyle/>
          <a:p>
            <a:pPr algn="ctr"/>
            <a:r>
              <a:rPr lang="en-US" dirty="0"/>
              <a:t>Co je to </a:t>
            </a:r>
            <a:r>
              <a:rPr lang="cs-CZ" dirty="0"/>
              <a:t>filosofie</a:t>
            </a:r>
            <a:r>
              <a:rPr lang="en-US" dirty="0"/>
              <a:t>?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C1391BD-ABFE-44C9-8EA5-522D15DF5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2731" y="1432243"/>
            <a:ext cx="8026538" cy="512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2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05441-85E7-1A26-9AD4-B618D71D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Co je to </a:t>
            </a:r>
            <a:r>
              <a:rPr lang="en-GB" sz="4400" dirty="0" err="1"/>
              <a:t>filosofie</a:t>
            </a:r>
            <a:endParaRPr lang="en-GB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E0FAF-6424-D57F-50D7-BDCF80660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r>
              <a:rPr lang="en-GB" sz="4000" dirty="0"/>
              <a:t>Studium </a:t>
            </a:r>
            <a:r>
              <a:rPr lang="en-GB" sz="4000" dirty="0" err="1"/>
              <a:t>těch</a:t>
            </a:r>
            <a:r>
              <a:rPr lang="en-GB" sz="4000" dirty="0"/>
              <a:t> </a:t>
            </a:r>
            <a:r>
              <a:rPr lang="en-GB" sz="4000" dirty="0" err="1"/>
              <a:t>problémů</a:t>
            </a:r>
            <a:r>
              <a:rPr lang="en-GB" sz="4000" dirty="0"/>
              <a:t>, pro </a:t>
            </a:r>
            <a:r>
              <a:rPr lang="en-GB" sz="4000" dirty="0" err="1"/>
              <a:t>které</a:t>
            </a:r>
            <a:r>
              <a:rPr lang="en-GB" sz="4000" dirty="0"/>
              <a:t> </a:t>
            </a:r>
            <a:r>
              <a:rPr lang="en-GB" sz="4000" dirty="0" err="1"/>
              <a:t>ještě</a:t>
            </a:r>
            <a:r>
              <a:rPr lang="en-GB" sz="4000" dirty="0"/>
              <a:t> </a:t>
            </a:r>
            <a:r>
              <a:rPr lang="en-GB" sz="4000" dirty="0" err="1"/>
              <a:t>nemáme</a:t>
            </a:r>
            <a:r>
              <a:rPr lang="en-GB" sz="4000" dirty="0"/>
              <a:t> </a:t>
            </a:r>
            <a:r>
              <a:rPr lang="en-GB" sz="4000" dirty="0" err="1"/>
              <a:t>vědecké</a:t>
            </a:r>
            <a:r>
              <a:rPr lang="en-GB" sz="4000" dirty="0"/>
              <a:t> </a:t>
            </a:r>
            <a:r>
              <a:rPr lang="en-GB" sz="4000" dirty="0" err="1"/>
              <a:t>řešení</a:t>
            </a:r>
            <a:r>
              <a:rPr lang="en-GB" sz="4000" dirty="0"/>
              <a:t>, ani </a:t>
            </a:r>
            <a:r>
              <a:rPr lang="en-GB" sz="4000" dirty="0" err="1"/>
              <a:t>metodologii</a:t>
            </a:r>
            <a:r>
              <a:rPr lang="en-GB" sz="4000" dirty="0"/>
              <a:t>,  jak se k </a:t>
            </a:r>
            <a:r>
              <a:rPr lang="en-GB" sz="4000" dirty="0" err="1"/>
              <a:t>reseni</a:t>
            </a:r>
            <a:r>
              <a:rPr lang="en-GB" sz="4000" dirty="0"/>
              <a:t> </a:t>
            </a:r>
            <a:r>
              <a:rPr lang="en-GB" sz="4000" dirty="0" err="1"/>
              <a:t>dostat</a:t>
            </a:r>
            <a:r>
              <a:rPr lang="en-GB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723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E691B-FEFA-68F0-B4AE-A611C35DD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pochopit dějiny filosofie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3974D-D917-4EE3-0965-10257E251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6257" y="1559863"/>
            <a:ext cx="3047309" cy="685800"/>
          </a:xfrm>
        </p:spPr>
        <p:txBody>
          <a:bodyPr/>
          <a:lstStyle/>
          <a:p>
            <a:r>
              <a:rPr lang="cs-CZ" dirty="0"/>
              <a:t>Epistemologie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F8DE48-6DC2-214E-94D7-62E1E22E7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7114" y="2373283"/>
            <a:ext cx="2500554" cy="3840480"/>
          </a:xfrm>
        </p:spPr>
        <p:txBody>
          <a:bodyPr/>
          <a:lstStyle/>
          <a:p>
            <a:r>
              <a:rPr lang="cs-CZ" dirty="0"/>
              <a:t>Studie hodnoty</a:t>
            </a:r>
          </a:p>
          <a:p>
            <a:pPr lvl="1"/>
            <a:r>
              <a:rPr lang="cs-CZ" dirty="0"/>
              <a:t>Etiky</a:t>
            </a:r>
          </a:p>
          <a:p>
            <a:pPr lvl="1"/>
            <a:r>
              <a:rPr lang="cs-CZ" dirty="0"/>
              <a:t>Estetika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411CA00-3107-35AB-3A28-B6DA25018D1A}"/>
              </a:ext>
            </a:extLst>
          </p:cNvPr>
          <p:cNvSpPr txBox="1">
            <a:spLocks/>
          </p:cNvSpPr>
          <p:nvPr/>
        </p:nvSpPr>
        <p:spPr>
          <a:xfrm>
            <a:off x="1295400" y="1559863"/>
            <a:ext cx="304730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Metafysika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013621B-22B9-F3A5-01D2-BF932079424D}"/>
              </a:ext>
            </a:extLst>
          </p:cNvPr>
          <p:cNvSpPr txBox="1">
            <a:spLocks/>
          </p:cNvSpPr>
          <p:nvPr/>
        </p:nvSpPr>
        <p:spPr>
          <a:xfrm>
            <a:off x="7777114" y="1559863"/>
            <a:ext cx="304730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 Axiologie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0341E78-8C1D-9564-9466-36BBA3968CF6}"/>
              </a:ext>
            </a:extLst>
          </p:cNvPr>
          <p:cNvSpPr txBox="1">
            <a:spLocks/>
          </p:cNvSpPr>
          <p:nvPr/>
        </p:nvSpPr>
        <p:spPr>
          <a:xfrm>
            <a:off x="1295400" y="2373283"/>
            <a:ext cx="2500554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Studie absolutní reality </a:t>
            </a:r>
          </a:p>
          <a:p>
            <a:pPr lvl="1"/>
            <a:r>
              <a:rPr lang="cs-CZ" dirty="0"/>
              <a:t>podmínky, ve kterých může existovat hmotný vesmír.</a:t>
            </a:r>
          </a:p>
          <a:p>
            <a:pPr lvl="2"/>
            <a:r>
              <a:rPr lang="cs-CZ" dirty="0"/>
              <a:t>Logika</a:t>
            </a:r>
          </a:p>
          <a:p>
            <a:pPr lvl="2"/>
            <a:r>
              <a:rPr lang="cs-CZ" dirty="0"/>
              <a:t>Náboženství</a:t>
            </a:r>
          </a:p>
          <a:p>
            <a:pPr lvl="2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E4227DF-675D-511C-B9A4-9C323C706952}"/>
              </a:ext>
            </a:extLst>
          </p:cNvPr>
          <p:cNvSpPr txBox="1">
            <a:spLocks/>
          </p:cNvSpPr>
          <p:nvPr/>
        </p:nvSpPr>
        <p:spPr>
          <a:xfrm>
            <a:off x="4536257" y="2245663"/>
            <a:ext cx="2500554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Studie znalosti</a:t>
            </a:r>
          </a:p>
          <a:p>
            <a:pPr lvl="1"/>
            <a:r>
              <a:rPr lang="cs-CZ" dirty="0"/>
              <a:t>Jak víme co víme?</a:t>
            </a:r>
          </a:p>
          <a:p>
            <a:pPr lvl="2"/>
            <a:r>
              <a:rPr lang="cs-CZ" dirty="0"/>
              <a:t>Racionalismus</a:t>
            </a:r>
          </a:p>
          <a:p>
            <a:pPr lvl="2"/>
            <a:r>
              <a:rPr lang="cs-CZ" dirty="0"/>
              <a:t>Empiricismus</a:t>
            </a:r>
          </a:p>
        </p:txBody>
      </p:sp>
    </p:spTree>
    <p:extLst>
      <p:ext uri="{BB962C8B-B14F-4D97-AF65-F5344CB8AC3E}">
        <p14:creationId xmlns:p14="http://schemas.microsoft.com/office/powerpoint/2010/main" val="109227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232D7-CEB9-DF41-BB07-7E711388E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800" dirty="0"/>
              <a:t>Empiricismus</a:t>
            </a:r>
            <a:r>
              <a:rPr lang="cs-CZ" dirty="0"/>
              <a:t> </a:t>
            </a:r>
            <a:r>
              <a:rPr lang="cs-CZ" sz="4800" dirty="0"/>
              <a:t>/ Racionalismus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E525E-5DE8-5B38-8B85-B587C20FA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21631" y="1828800"/>
            <a:ext cx="3799113" cy="4348163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Empiricismus </a:t>
            </a:r>
          </a:p>
          <a:p>
            <a:pPr lvl="1"/>
            <a:r>
              <a:rPr lang="cs-CZ" dirty="0"/>
              <a:t>Observace</a:t>
            </a:r>
          </a:p>
          <a:p>
            <a:pPr lvl="1"/>
            <a:r>
              <a:rPr lang="cs-CZ" dirty="0"/>
              <a:t>Experimentace </a:t>
            </a:r>
          </a:p>
          <a:p>
            <a:pPr marL="274320" lvl="1" indent="0">
              <a:buNone/>
            </a:pPr>
            <a:endParaRPr lang="cs-CZ" dirty="0"/>
          </a:p>
          <a:p>
            <a:r>
              <a:rPr lang="cs-CZ" dirty="0"/>
              <a:t>Racionalismus </a:t>
            </a:r>
          </a:p>
          <a:p>
            <a:pPr lvl="1"/>
            <a:r>
              <a:rPr lang="cs-CZ" dirty="0"/>
              <a:t>Logika </a:t>
            </a:r>
          </a:p>
          <a:p>
            <a:pPr lvl="1"/>
            <a:r>
              <a:rPr lang="cs-CZ" dirty="0"/>
              <a:t>Matematika</a:t>
            </a:r>
          </a:p>
          <a:p>
            <a:pPr lvl="1"/>
            <a:endParaRPr lang="cs-CZ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7066888D-6398-6F78-8ED8-848835D55C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27" t="-139" r="24131" b="139"/>
          <a:stretch/>
        </p:blipFill>
        <p:spPr>
          <a:xfrm>
            <a:off x="6324601" y="1829553"/>
            <a:ext cx="3845768" cy="43474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3422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8C1034-6B3E-4BEB-84AF-3474D9835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6000" dirty="0"/>
              <a:t>Kurz: Filosofie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7A2C09-B02B-4605-8E69-C5A1BE009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828799"/>
            <a:ext cx="5402179" cy="4348163"/>
          </a:xfrm>
        </p:spPr>
        <p:txBody>
          <a:bodyPr/>
          <a:lstStyle/>
          <a:p>
            <a:r>
              <a:rPr lang="cs-CZ" dirty="0"/>
              <a:t>Fakulta sportovních studii</a:t>
            </a:r>
          </a:p>
          <a:p>
            <a:endParaRPr lang="cs-CZ" dirty="0"/>
          </a:p>
          <a:p>
            <a:r>
              <a:rPr lang="cs-CZ" dirty="0"/>
              <a:t>Rozvrh</a:t>
            </a:r>
          </a:p>
          <a:p>
            <a:pPr lvl="1"/>
            <a:r>
              <a:rPr lang="cs-CZ" dirty="0"/>
              <a:t>Přednášky – Každé úterý </a:t>
            </a:r>
          </a:p>
          <a:p>
            <a:pPr lvl="1"/>
            <a:r>
              <a:rPr lang="cs-CZ" dirty="0"/>
              <a:t>Semináři – Podle vás rozvrhu</a:t>
            </a:r>
          </a:p>
          <a:p>
            <a:endParaRPr lang="cs-CZ" dirty="0"/>
          </a:p>
          <a:p>
            <a:r>
              <a:rPr lang="cs-CZ" dirty="0"/>
              <a:t>Vyučující</a:t>
            </a:r>
          </a:p>
          <a:p>
            <a:pPr lvl="1"/>
            <a:r>
              <a:rPr lang="cs-CZ" dirty="0"/>
              <a:t>Semináři – Vratislav </a:t>
            </a:r>
            <a:r>
              <a:rPr lang="cs-CZ" dirty="0" err="1"/>
              <a:t>Moudr</a:t>
            </a:r>
            <a:endParaRPr lang="cs-CZ" dirty="0"/>
          </a:p>
          <a:p>
            <a:pPr lvl="1"/>
            <a:r>
              <a:rPr lang="cs-CZ" dirty="0"/>
              <a:t>Přednášky – David William Mac Gillavry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BF9FDFD-08F5-4368-BCC2-80ADFD7D9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896" y="1833562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8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37015-E73C-4D49-8AE2-5EA1093BF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6000" dirty="0"/>
              <a:t>Cíle Kurzu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0492F-CDAE-4926-AA68-EEC2F8847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5400" y="1740568"/>
            <a:ext cx="9601199" cy="45399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3600" dirty="0"/>
              <a:t>Cílem je obeznámit studenty s klíčovými myšlenkovými etapami ve vývoji evropského myšlení, vysvětlit některé důležité filosofické koncepce a ukázat jejich vliv na formování dnešní společnosti a jejích problémů. V rámci seminářů budou studenti prostřednictvím četby a následné diskuse promýšlet aktuální problémy globalizované civilizace a také postavení sportu v jejich kontextu.</a:t>
            </a:r>
          </a:p>
        </p:txBody>
      </p:sp>
    </p:spTree>
    <p:extLst>
      <p:ext uri="{BB962C8B-B14F-4D97-AF65-F5344CB8AC3E}">
        <p14:creationId xmlns:p14="http://schemas.microsoft.com/office/powerpoint/2010/main" val="407246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510B7C-5584-4429-81EB-DD81B4124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195" y="99526"/>
            <a:ext cx="9601200" cy="64070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400" dirty="0"/>
              <a:t>Sylabus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F9E6F79-391E-5B56-0C14-9351375ED648}"/>
              </a:ext>
            </a:extLst>
          </p:cNvPr>
          <p:cNvGraphicFramePr>
            <a:graphicFrameLocks noGrp="1"/>
          </p:cNvGraphicFramePr>
          <p:nvPr/>
        </p:nvGraphicFramePr>
        <p:xfrm>
          <a:off x="1158550" y="794311"/>
          <a:ext cx="9601200" cy="54457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07637">
                  <a:extLst>
                    <a:ext uri="{9D8B030D-6E8A-4147-A177-3AD203B41FA5}">
                      <a16:colId xmlns:a16="http://schemas.microsoft.com/office/drawing/2014/main" val="3329735603"/>
                    </a:ext>
                  </a:extLst>
                </a:gridCol>
                <a:gridCol w="2071396">
                  <a:extLst>
                    <a:ext uri="{9D8B030D-6E8A-4147-A177-3AD203B41FA5}">
                      <a16:colId xmlns:a16="http://schemas.microsoft.com/office/drawing/2014/main" val="792133758"/>
                    </a:ext>
                  </a:extLst>
                </a:gridCol>
                <a:gridCol w="5522167">
                  <a:extLst>
                    <a:ext uri="{9D8B030D-6E8A-4147-A177-3AD203B41FA5}">
                      <a16:colId xmlns:a16="http://schemas.microsoft.com/office/drawing/2014/main" val="2837858201"/>
                    </a:ext>
                  </a:extLst>
                </a:gridCol>
              </a:tblGrid>
              <a:tr h="1674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noProof="0"/>
                        <a:t>Introdukce</a:t>
                      </a:r>
                    </a:p>
                    <a:p>
                      <a:endParaRPr lang="cs-CZ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noProof="0" dirty="0"/>
                        <a:t>Specifika kurzu, Co je to filosofie, Proč by tě to mělo zajímat?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8514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noProof="0" dirty="0"/>
                        <a:t>Člověk a svůj svět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noProof="0" dirty="0"/>
                        <a:t>Co to je Člověk?</a:t>
                      </a:r>
                    </a:p>
                    <a:p>
                      <a:endParaRPr lang="cs-CZ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noProof="0" dirty="0"/>
                        <a:t>Stáři Řekové, Scholasticismus, Renesance, Schopenhauer, Nietzsche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418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noProof="0"/>
                        <a:t>Psychologie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Freud, Jung &amp; and the cost of understanding</a:t>
                      </a:r>
                      <a:endParaRPr lang="cs-CZ" sz="160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3519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noProof="0"/>
                        <a:t>Trpeni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299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noProof="0"/>
                        <a:t>Epistimologie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noProof="0"/>
                        <a:t>Vedy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noProof="0"/>
                        <a:t>Plato, Aristotle, Aquinas, Osveceni,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540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noProof="0"/>
                        <a:t>Vedy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noProof="0"/>
                        <a:t>Moderni dobu (research methodology)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748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8170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noProof="0"/>
                        <a:t>Sport &amp; Hrnani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noProof="0"/>
                        <a:t>Odolnosti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noProof="0"/>
                        <a:t>Stoicismus, Nietzsche, Camus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739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noProof="0"/>
                        <a:t>soutez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noProof="0"/>
                        <a:t>Machiavelli, von Clausewitz, Sun Tsu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83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noProof="0" dirty="0"/>
                        <a:t>Teorie hry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833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475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noProof="0"/>
                        <a:t>Informace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noProof="0"/>
                        <a:t>Dogma &amp; Politiky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noProof="0"/>
                        <a:t>Liberalism, Marxism, Fascism, Nazism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257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noProof="0" dirty="0"/>
                        <a:t>Filosofie v době ‘</a:t>
                      </a:r>
                      <a:r>
                        <a:rPr lang="cs-CZ" sz="1600" noProof="0" dirty="0" err="1"/>
                        <a:t>Fake</a:t>
                      </a:r>
                      <a:r>
                        <a:rPr lang="cs-CZ" sz="1600" noProof="0" dirty="0"/>
                        <a:t> </a:t>
                      </a:r>
                      <a:r>
                        <a:rPr lang="cs-CZ" sz="1600" noProof="0" dirty="0" err="1"/>
                        <a:t>news</a:t>
                      </a:r>
                      <a:r>
                        <a:rPr lang="cs-CZ" sz="1600" noProof="0" dirty="0"/>
                        <a:t>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672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252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66F85C-246D-4277-A081-BDD80CA20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5400" dirty="0"/>
              <a:t>Kdo Jsem já?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D90F5B-9615-404A-90C2-A6FE6804E3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David William Mac Gillavry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Email: </a:t>
            </a:r>
            <a:r>
              <a:rPr lang="cs-CZ" dirty="0">
                <a:hlinkClick r:id="rId2"/>
              </a:rPr>
              <a:t>404280@mail.muni.cz</a:t>
            </a:r>
            <a:endParaRPr lang="cs-CZ" dirty="0"/>
          </a:p>
          <a:p>
            <a:pPr marL="274320" lvl="1" indent="0">
              <a:buNone/>
            </a:pPr>
            <a:endParaRPr lang="cs-CZ" dirty="0"/>
          </a:p>
          <a:p>
            <a:pPr lvl="1"/>
            <a:r>
              <a:rPr lang="cs-CZ" dirty="0"/>
              <a:t>Kancelář: 309</a:t>
            </a:r>
          </a:p>
          <a:p>
            <a:pPr marL="274320" lvl="1" indent="0">
              <a:buNone/>
            </a:pPr>
            <a:endParaRPr lang="cs-CZ" dirty="0"/>
          </a:p>
          <a:p>
            <a:pPr lvl="1"/>
            <a:r>
              <a:rPr lang="cs-CZ" dirty="0"/>
              <a:t>Konzultační hodiny</a:t>
            </a:r>
          </a:p>
          <a:p>
            <a:pPr lvl="2"/>
            <a:r>
              <a:rPr lang="cs-CZ" dirty="0"/>
              <a:t>Podle domluvu (používejte prosím pouze vás MUNI email! Na soukromí email neodpovídám!!)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1E482DA-83CE-4380-86BA-C61DBC1601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42014" y="1902627"/>
            <a:ext cx="3737172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6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cs-CZ" sz="5400" dirty="0"/>
              <a:t>Akademický Zaklad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>
              <a:buNone/>
            </a:pPr>
            <a:endParaRPr lang="cs-CZ" dirty="0"/>
          </a:p>
          <a:p>
            <a:pPr lvl="1"/>
            <a:r>
              <a:rPr lang="cs-CZ" dirty="0"/>
              <a:t>Religionistika (</a:t>
            </a:r>
            <a:r>
              <a:rPr lang="cs-CZ" dirty="0" err="1"/>
              <a:t>UvA</a:t>
            </a:r>
            <a:r>
              <a:rPr lang="cs-CZ" dirty="0"/>
              <a:t> / MUNI)</a:t>
            </a:r>
          </a:p>
          <a:p>
            <a:pPr lvl="2"/>
            <a:r>
              <a:rPr lang="cs-CZ" dirty="0"/>
              <a:t>Okultní filozofie </a:t>
            </a:r>
            <a:r>
              <a:rPr lang="en-US" dirty="0"/>
              <a:t>&amp; </a:t>
            </a:r>
            <a:r>
              <a:rPr lang="cs-CZ" dirty="0"/>
              <a:t>západní esoterismus</a:t>
            </a:r>
          </a:p>
          <a:p>
            <a:pPr lvl="2"/>
            <a:r>
              <a:rPr lang="cs-CZ" dirty="0"/>
              <a:t>Kognitivní védy náboženství</a:t>
            </a:r>
          </a:p>
          <a:p>
            <a:pPr lvl="3"/>
            <a:r>
              <a:rPr lang="cs-CZ" dirty="0"/>
              <a:t>Tajemství dynamiky v náboženství </a:t>
            </a:r>
          </a:p>
          <a:p>
            <a:pPr lvl="3"/>
            <a:endParaRPr lang="cs-CZ" dirty="0"/>
          </a:p>
          <a:p>
            <a:pPr lvl="3"/>
            <a:endParaRPr lang="cs-CZ" dirty="0"/>
          </a:p>
          <a:p>
            <a:pPr lvl="1"/>
            <a:r>
              <a:rPr lang="cs-CZ" dirty="0"/>
              <a:t>Vojenský management</a:t>
            </a:r>
          </a:p>
          <a:p>
            <a:pPr lvl="2"/>
            <a:r>
              <a:rPr lang="cs-CZ" dirty="0"/>
              <a:t>Vedení lidi pod extrémních podmínkách</a:t>
            </a:r>
          </a:p>
          <a:p>
            <a:pPr lvl="2"/>
            <a:r>
              <a:rPr lang="cs-CZ" dirty="0"/>
              <a:t>Stres a post-traumatický stres</a:t>
            </a:r>
          </a:p>
          <a:p>
            <a:pPr lvl="2"/>
            <a:r>
              <a:rPr lang="cs-CZ" dirty="0"/>
              <a:t>Vlivy výživy na stres</a:t>
            </a:r>
          </a:p>
          <a:p>
            <a:pPr lvl="2"/>
            <a:r>
              <a:rPr lang="cs-CZ" dirty="0"/>
              <a:t>Sociální dynamiky přestupy sociálních </a:t>
            </a:r>
            <a:r>
              <a:rPr lang="cs-CZ" dirty="0" err="1"/>
              <a:t>normů</a:t>
            </a:r>
            <a:r>
              <a:rPr lang="cs-CZ" dirty="0"/>
              <a:t> </a:t>
            </a:r>
          </a:p>
          <a:p>
            <a:pPr rtl="0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26A09BC-D2A5-4815-8A57-31CDAA3089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06" r="50000"/>
          <a:stretch/>
        </p:blipFill>
        <p:spPr>
          <a:xfrm>
            <a:off x="7162801" y="1828799"/>
            <a:ext cx="3733800" cy="468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9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C5214A-9339-4FBB-8D72-63CCF2AA9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Pojďme si udělat představu</a:t>
            </a:r>
            <a:r>
              <a:rPr lang="en-US" dirty="0"/>
              <a:t> o </a:t>
            </a:r>
            <a:r>
              <a:rPr lang="cs-CZ" dirty="0"/>
              <a:t>vás</a:t>
            </a:r>
            <a:br>
              <a:rPr lang="cs-CZ" dirty="0"/>
            </a:br>
            <a:r>
              <a:rPr lang="cs-CZ" dirty="0"/>
              <a:t>Kdo tady věří v 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EA92BB-6DE4-41FA-B8EA-B546ED01F5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90726" y="1828800"/>
            <a:ext cx="4105274" cy="434816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Materialismus?</a:t>
            </a:r>
          </a:p>
          <a:p>
            <a:r>
              <a:rPr lang="cs-CZ" dirty="0"/>
              <a:t>Boha / Bohové? </a:t>
            </a:r>
          </a:p>
          <a:p>
            <a:r>
              <a:rPr lang="cs-CZ" dirty="0"/>
              <a:t>Duše? </a:t>
            </a:r>
          </a:p>
          <a:p>
            <a:endParaRPr lang="cs-CZ" dirty="0"/>
          </a:p>
          <a:p>
            <a:r>
              <a:rPr lang="cs-CZ" dirty="0"/>
              <a:t>Kapitalismus?</a:t>
            </a:r>
          </a:p>
          <a:p>
            <a:r>
              <a:rPr lang="cs-CZ" dirty="0"/>
              <a:t>Komunismus?</a:t>
            </a:r>
          </a:p>
          <a:p>
            <a:r>
              <a:rPr lang="cs-CZ" dirty="0"/>
              <a:t>Fašismus?</a:t>
            </a:r>
          </a:p>
          <a:p>
            <a:endParaRPr lang="cs-CZ" dirty="0"/>
          </a:p>
          <a:p>
            <a:r>
              <a:rPr lang="cs-CZ" dirty="0"/>
              <a:t>Teorie evoluce?</a:t>
            </a:r>
          </a:p>
          <a:p>
            <a:r>
              <a:rPr lang="cs-CZ" dirty="0"/>
              <a:t>Kreacionismus mladé země</a:t>
            </a:r>
          </a:p>
          <a:p>
            <a:r>
              <a:rPr lang="cs-CZ" dirty="0"/>
              <a:t>Teorie ploché Země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A8E771B-BB34-40D1-AAAE-CDE30DF364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1458" r="23542"/>
          <a:stretch/>
        </p:blipFill>
        <p:spPr>
          <a:xfrm>
            <a:off x="6096000" y="1952301"/>
            <a:ext cx="4010025" cy="410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5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C5214A-9339-4FBB-8D72-63CCF2AA9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14506"/>
            <a:ext cx="9601200" cy="751205"/>
          </a:xfrm>
        </p:spPr>
        <p:txBody>
          <a:bodyPr anchor="b">
            <a:normAutofit/>
          </a:bodyPr>
          <a:lstStyle/>
          <a:p>
            <a:pPr algn="ctr"/>
            <a:r>
              <a:rPr lang="cs-CZ" noProof="0" dirty="0"/>
              <a:t>Proč nevěříte v teorie plochého světu</a:t>
            </a:r>
          </a:p>
        </p:txBody>
      </p:sp>
      <p:pic>
        <p:nvPicPr>
          <p:cNvPr id="5" name="Content Placeholder 4" descr="A planet with ice and icicles&#10;&#10;Description automatically generated">
            <a:extLst>
              <a:ext uri="{FF2B5EF4-FFF2-40B4-BE49-F238E27FC236}">
                <a16:creationId xmlns:a16="http://schemas.microsoft.com/office/drawing/2014/main" id="{18970304-1DC7-08BB-CE80-8576E0D74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5367" b="7958"/>
          <a:stretch/>
        </p:blipFill>
        <p:spPr>
          <a:xfrm>
            <a:off x="1295400" y="1828799"/>
            <a:ext cx="9601200" cy="4348163"/>
          </a:xfrm>
          <a:prstGeom prst="rect">
            <a:avLst/>
          </a:prstGeom>
          <a:noFill/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D16C94F6-53E3-01B8-A85C-78AD7AEEBD90}"/>
              </a:ext>
            </a:extLst>
          </p:cNvPr>
          <p:cNvSpPr txBox="1">
            <a:spLocks/>
          </p:cNvSpPr>
          <p:nvPr/>
        </p:nvSpPr>
        <p:spPr>
          <a:xfrm>
            <a:off x="1295400" y="1828799"/>
            <a:ext cx="3292151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cs-CZ" dirty="0"/>
          </a:p>
          <a:p>
            <a:r>
              <a:rPr lang="cs-CZ" noProof="0" dirty="0"/>
              <a:t>Důkazy</a:t>
            </a:r>
          </a:p>
          <a:p>
            <a:r>
              <a:rPr lang="cs-CZ" noProof="0" dirty="0"/>
              <a:t>Autorita</a:t>
            </a:r>
          </a:p>
          <a:p>
            <a:r>
              <a:rPr lang="cs-CZ" noProof="0" dirty="0"/>
              <a:t>Sociální talk</a:t>
            </a:r>
          </a:p>
          <a:p>
            <a:r>
              <a:rPr lang="cs-CZ" noProof="0" dirty="0"/>
              <a:t>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52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E144-E1F1-7F10-159C-D0EECB7E3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62303"/>
            <a:ext cx="9601200" cy="1069940"/>
          </a:xfrm>
        </p:spPr>
        <p:txBody>
          <a:bodyPr anchor="b">
            <a:normAutofit/>
          </a:bodyPr>
          <a:lstStyle/>
          <a:p>
            <a:r>
              <a:rPr lang="en-GB" dirty="0"/>
              <a:t>A proc je </a:t>
            </a:r>
            <a:r>
              <a:rPr lang="en-GB" dirty="0" err="1"/>
              <a:t>otroctvi</a:t>
            </a:r>
            <a:r>
              <a:rPr lang="en-GB" dirty="0"/>
              <a:t> </a:t>
            </a:r>
            <a:r>
              <a:rPr lang="en-GB" dirty="0" err="1"/>
              <a:t>spatny</a:t>
            </a:r>
            <a:r>
              <a:rPr lang="en-GB" dirty="0"/>
              <a:t>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31B74D2-BDD8-C6AE-7992-9E1BF7493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6959" b="2886"/>
          <a:stretch/>
        </p:blipFill>
        <p:spPr>
          <a:xfrm>
            <a:off x="1295400" y="1828799"/>
            <a:ext cx="9601200" cy="43481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692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artáčovaný kov 16×9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891934_TF03030981.potx" id="{7881FA22-45DD-49A2-A56B-C7D304D45034}" vid="{323236B2-3E65-48D9-8806-C166DD47C700}"/>
    </a:ext>
  </a:extLst>
</a:theme>
</file>

<file path=ppt/theme/theme2.xml><?xml version="1.0" encoding="utf-8"?>
<a:theme xmlns:a="http://schemas.openxmlformats.org/drawingml/2006/main" name="Firemní motiv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iremní motiv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2961EA76-1630-4788-A629-8FDAFC9205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C05A15-2C36-4B2C-9ED7-7313D59409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A16170-AED4-43FB-90C7-1F1653EBFACC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a4f35948-e619-41b3-aa29-22878b09cfd2"/>
    <ds:schemaRef ds:uri="http://schemas.microsoft.com/office/infopath/2007/PartnerControls"/>
    <ds:schemaRef ds:uri="40262f94-9f35-4ac3-9a90-690165a166b7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(širokoúhlá) s motivem zeleného kartáčovaného kovu</Template>
  <TotalTime>425</TotalTime>
  <Words>391</Words>
  <Application>Microsoft Office PowerPoint</Application>
  <PresentationFormat>Widescreen</PresentationFormat>
  <Paragraphs>112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Georgia</vt:lpstr>
      <vt:lpstr>Kartáčovaný kov 16×9</vt:lpstr>
      <vt:lpstr>Filosofie</vt:lpstr>
      <vt:lpstr>Kurz: Filosofie</vt:lpstr>
      <vt:lpstr>Cíle Kurzu</vt:lpstr>
      <vt:lpstr>Sylabus</vt:lpstr>
      <vt:lpstr>Kdo Jsem já? </vt:lpstr>
      <vt:lpstr>Akademický Zaklad</vt:lpstr>
      <vt:lpstr>Pojďme si udělat představu o vás Kdo tady věří v …</vt:lpstr>
      <vt:lpstr>Proč nevěříte v teorie plochého světu</vt:lpstr>
      <vt:lpstr>A proc je otroctvi spatny?</vt:lpstr>
      <vt:lpstr>Co je to filosofie?</vt:lpstr>
      <vt:lpstr>Co je to filosofie</vt:lpstr>
      <vt:lpstr>Jak pochopit dějiny filosofie</vt:lpstr>
      <vt:lpstr>Empiricismus / Racionalismus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Filosofie</dc:title>
  <dc:creator>David William Mac Gillavry</dc:creator>
  <cp:lastModifiedBy>Mac Gillavry David William</cp:lastModifiedBy>
  <cp:revision>21</cp:revision>
  <dcterms:created xsi:type="dcterms:W3CDTF">2024-09-15T12:46:44Z</dcterms:created>
  <dcterms:modified xsi:type="dcterms:W3CDTF">2025-04-29T09:22:41Z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