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63"/>
  </p:notesMasterIdLst>
  <p:handoutMasterIdLst>
    <p:handoutMasterId r:id="rId64"/>
  </p:handoutMasterIdLst>
  <p:sldIdLst>
    <p:sldId id="257" r:id="rId5"/>
    <p:sldId id="258" r:id="rId6"/>
    <p:sldId id="259" r:id="rId7"/>
    <p:sldId id="310" r:id="rId8"/>
    <p:sldId id="288" r:id="rId9"/>
    <p:sldId id="289" r:id="rId10"/>
    <p:sldId id="309" r:id="rId11"/>
    <p:sldId id="312" r:id="rId12"/>
    <p:sldId id="313" r:id="rId13"/>
    <p:sldId id="290" r:id="rId14"/>
    <p:sldId id="291" r:id="rId15"/>
    <p:sldId id="292" r:id="rId16"/>
    <p:sldId id="314" r:id="rId17"/>
    <p:sldId id="315" r:id="rId18"/>
    <p:sldId id="361" r:id="rId19"/>
    <p:sldId id="294" r:id="rId20"/>
    <p:sldId id="295" r:id="rId21"/>
    <p:sldId id="296" r:id="rId22"/>
    <p:sldId id="297" r:id="rId23"/>
    <p:sldId id="298" r:id="rId24"/>
    <p:sldId id="301" r:id="rId25"/>
    <p:sldId id="299" r:id="rId26"/>
    <p:sldId id="300" r:id="rId27"/>
    <p:sldId id="302" r:id="rId28"/>
    <p:sldId id="319" r:id="rId29"/>
    <p:sldId id="303" r:id="rId30"/>
    <p:sldId id="321" r:id="rId31"/>
    <p:sldId id="293" r:id="rId32"/>
    <p:sldId id="341" r:id="rId33"/>
    <p:sldId id="260" r:id="rId34"/>
    <p:sldId id="262" r:id="rId35"/>
    <p:sldId id="326" r:id="rId36"/>
    <p:sldId id="327" r:id="rId37"/>
    <p:sldId id="264" r:id="rId38"/>
    <p:sldId id="263" r:id="rId39"/>
    <p:sldId id="265" r:id="rId40"/>
    <p:sldId id="266" r:id="rId41"/>
    <p:sldId id="267" r:id="rId42"/>
    <p:sldId id="268" r:id="rId43"/>
    <p:sldId id="274" r:id="rId44"/>
    <p:sldId id="275" r:id="rId45"/>
    <p:sldId id="276" r:id="rId46"/>
    <p:sldId id="278" r:id="rId47"/>
    <p:sldId id="279" r:id="rId48"/>
    <p:sldId id="280" r:id="rId49"/>
    <p:sldId id="281" r:id="rId50"/>
    <p:sldId id="284" r:id="rId51"/>
    <p:sldId id="285" r:id="rId52"/>
    <p:sldId id="305" r:id="rId53"/>
    <p:sldId id="306" r:id="rId54"/>
    <p:sldId id="307" r:id="rId55"/>
    <p:sldId id="363" r:id="rId56"/>
    <p:sldId id="330" r:id="rId57"/>
    <p:sldId id="331" r:id="rId58"/>
    <p:sldId id="335" r:id="rId59"/>
    <p:sldId id="339" r:id="rId60"/>
    <p:sldId id="308" r:id="rId61"/>
    <p:sldId id="358" r:id="rId6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84CD1E-EEFD-A440-9B74-F0B97DD19BF9}" v="23" dt="2023-04-23T16:56:53.4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51" autoAdjust="0"/>
    <p:restoredTop sz="96270" autoAdjust="0"/>
  </p:normalViewPr>
  <p:slideViewPr>
    <p:cSldViewPr snapToGrid="0">
      <p:cViewPr>
        <p:scale>
          <a:sx n="121" d="100"/>
          <a:sy n="121" d="100"/>
        </p:scale>
        <p:origin x="210" y="-1335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961A03-ECBE-41B9-BF7E-81AC7F2124B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6ACE9A3-C553-4641-B73D-06BB9E076C02}">
      <dgm:prSet/>
      <dgm:spPr/>
      <dgm:t>
        <a:bodyPr/>
        <a:lstStyle/>
        <a:p>
          <a:r>
            <a:rPr lang="cs-CZ" baseline="0"/>
            <a:t>Fylogeneze - Vertikalizace trupu a bipedální lokomoce </a:t>
          </a:r>
          <a:endParaRPr lang="en-US"/>
        </a:p>
      </dgm:t>
    </dgm:pt>
    <dgm:pt modelId="{BC42373F-C878-4EC9-AF95-EBE1DF600560}" type="parTrans" cxnId="{81DFA244-3DD3-4902-B538-9E18F70E5CAE}">
      <dgm:prSet/>
      <dgm:spPr/>
      <dgm:t>
        <a:bodyPr/>
        <a:lstStyle/>
        <a:p>
          <a:endParaRPr lang="en-US"/>
        </a:p>
      </dgm:t>
    </dgm:pt>
    <dgm:pt modelId="{D53C5054-11E1-44B3-ADC4-A81B0C9E4FC6}" type="sibTrans" cxnId="{81DFA244-3DD3-4902-B538-9E18F70E5CAE}">
      <dgm:prSet/>
      <dgm:spPr/>
      <dgm:t>
        <a:bodyPr/>
        <a:lstStyle/>
        <a:p>
          <a:endParaRPr lang="en-US"/>
        </a:p>
      </dgm:t>
    </dgm:pt>
    <dgm:pt modelId="{693498A3-4F32-4A6C-ABF9-DD95A4F828EC}">
      <dgm:prSet/>
      <dgm:spPr/>
      <dgm:t>
        <a:bodyPr/>
        <a:lstStyle/>
        <a:p>
          <a:r>
            <a:rPr lang="cs-CZ" i="1" baseline="0"/>
            <a:t>stočení lopat pánevních kostí více do sagitální roviny</a:t>
          </a:r>
          <a:endParaRPr lang="en-US"/>
        </a:p>
      </dgm:t>
    </dgm:pt>
    <dgm:pt modelId="{4DDDC9F8-1A9A-47C8-BBCA-AADD736A3B3A}" type="parTrans" cxnId="{E6047E9D-49B4-45D8-A268-4E79FF063903}">
      <dgm:prSet/>
      <dgm:spPr/>
      <dgm:t>
        <a:bodyPr/>
        <a:lstStyle/>
        <a:p>
          <a:endParaRPr lang="en-US"/>
        </a:p>
      </dgm:t>
    </dgm:pt>
    <dgm:pt modelId="{7892F449-BB43-42AA-924B-967D94E4BB27}" type="sibTrans" cxnId="{E6047E9D-49B4-45D8-A268-4E79FF063903}">
      <dgm:prSet/>
      <dgm:spPr/>
      <dgm:t>
        <a:bodyPr/>
        <a:lstStyle/>
        <a:p>
          <a:endParaRPr lang="en-US"/>
        </a:p>
      </dgm:t>
    </dgm:pt>
    <dgm:pt modelId="{402E7C5D-D382-4E2B-942B-900135BD6434}">
      <dgm:prSet/>
      <dgm:spPr/>
      <dgm:t>
        <a:bodyPr/>
        <a:lstStyle/>
        <a:p>
          <a:r>
            <a:rPr lang="cs-CZ" i="1" baseline="0"/>
            <a:t>posun jamky kyčelního kloubu (acetabulum) ventrálně, což znamenalo omezení rozsahu pohybu v kyčelním kloubu</a:t>
          </a:r>
          <a:endParaRPr lang="en-US"/>
        </a:p>
      </dgm:t>
    </dgm:pt>
    <dgm:pt modelId="{B1D83201-AB1F-41C0-8B8F-690F2039C880}" type="parTrans" cxnId="{02F31C2B-C84E-4582-8A26-B3C7AD7D8F3C}">
      <dgm:prSet/>
      <dgm:spPr/>
      <dgm:t>
        <a:bodyPr/>
        <a:lstStyle/>
        <a:p>
          <a:endParaRPr lang="en-US"/>
        </a:p>
      </dgm:t>
    </dgm:pt>
    <dgm:pt modelId="{F3DC3B63-AD2E-45A3-8A7B-D755F6E64C97}" type="sibTrans" cxnId="{02F31C2B-C84E-4582-8A26-B3C7AD7D8F3C}">
      <dgm:prSet/>
      <dgm:spPr/>
      <dgm:t>
        <a:bodyPr/>
        <a:lstStyle/>
        <a:p>
          <a:endParaRPr lang="en-US"/>
        </a:p>
      </dgm:t>
    </dgm:pt>
    <dgm:pt modelId="{858ECA94-7402-463B-B593-3A27C678D888}">
      <dgm:prSet/>
      <dgm:spPr/>
      <dgm:t>
        <a:bodyPr/>
        <a:lstStyle/>
        <a:p>
          <a:r>
            <a:rPr lang="cs-CZ" i="1" baseline="0"/>
            <a:t>Vzpřímené postavení </a:t>
          </a:r>
          <a:r>
            <a:rPr lang="cs-CZ" b="1" i="1" baseline="0"/>
            <a:t>– pánevní sklon </a:t>
          </a:r>
          <a:r>
            <a:rPr lang="cs-CZ" i="1" baseline="0"/>
            <a:t>(„napřímení na kyčlích“)</a:t>
          </a:r>
          <a:endParaRPr lang="en-US"/>
        </a:p>
      </dgm:t>
    </dgm:pt>
    <dgm:pt modelId="{8B5E159C-80D4-4E14-A237-254FF5F69960}" type="parTrans" cxnId="{60D0B4DE-A08A-45EF-866F-94C6DDA43601}">
      <dgm:prSet/>
      <dgm:spPr/>
      <dgm:t>
        <a:bodyPr/>
        <a:lstStyle/>
        <a:p>
          <a:endParaRPr lang="en-US"/>
        </a:p>
      </dgm:t>
    </dgm:pt>
    <dgm:pt modelId="{337B12FC-6F74-4515-A38A-3975922475F9}" type="sibTrans" cxnId="{60D0B4DE-A08A-45EF-866F-94C6DDA43601}">
      <dgm:prSet/>
      <dgm:spPr/>
      <dgm:t>
        <a:bodyPr/>
        <a:lstStyle/>
        <a:p>
          <a:endParaRPr lang="en-US"/>
        </a:p>
      </dgm:t>
    </dgm:pt>
    <dgm:pt modelId="{03F6048C-FAC6-4432-AB7E-386BB394431E}">
      <dgm:prSet/>
      <dgm:spPr/>
      <dgm:t>
        <a:bodyPr/>
        <a:lstStyle/>
        <a:p>
          <a:r>
            <a:rPr lang="cs-CZ" baseline="0"/>
            <a:t>Pánev jako ukončení páteře – přenos sil z trupu </a:t>
          </a:r>
          <a:endParaRPr lang="en-US"/>
        </a:p>
      </dgm:t>
    </dgm:pt>
    <dgm:pt modelId="{5ADE6494-3E4B-40F7-9DBE-E6F1EA756C9F}" type="parTrans" cxnId="{45237CC2-6671-4AD5-A397-FBB0E7E3DC6B}">
      <dgm:prSet/>
      <dgm:spPr/>
      <dgm:t>
        <a:bodyPr/>
        <a:lstStyle/>
        <a:p>
          <a:endParaRPr lang="en-US"/>
        </a:p>
      </dgm:t>
    </dgm:pt>
    <dgm:pt modelId="{4794DA5A-F818-47E0-835B-DB15D46BFC92}" type="sibTrans" cxnId="{45237CC2-6671-4AD5-A397-FBB0E7E3DC6B}">
      <dgm:prSet/>
      <dgm:spPr/>
      <dgm:t>
        <a:bodyPr/>
        <a:lstStyle/>
        <a:p>
          <a:endParaRPr lang="en-US"/>
        </a:p>
      </dgm:t>
    </dgm:pt>
    <dgm:pt modelId="{738C9E72-B7B4-4246-96E2-8C76A3DE039D}">
      <dgm:prSet/>
      <dgm:spPr/>
      <dgm:t>
        <a:bodyPr/>
        <a:lstStyle/>
        <a:p>
          <a:r>
            <a:rPr lang="cs-CZ" baseline="0"/>
            <a:t>Pánev jako první prvek opory pro dolní končetiny </a:t>
          </a:r>
          <a:endParaRPr lang="en-US"/>
        </a:p>
      </dgm:t>
    </dgm:pt>
    <dgm:pt modelId="{367D6269-B8BC-4FB2-AC37-446A81FBF0CE}" type="parTrans" cxnId="{25EBC196-1A3E-4E52-82CB-FFC28CA3225F}">
      <dgm:prSet/>
      <dgm:spPr/>
      <dgm:t>
        <a:bodyPr/>
        <a:lstStyle/>
        <a:p>
          <a:endParaRPr lang="en-US"/>
        </a:p>
      </dgm:t>
    </dgm:pt>
    <dgm:pt modelId="{31AEC36D-A22D-449F-B67B-D956357A7C6A}" type="sibTrans" cxnId="{25EBC196-1A3E-4E52-82CB-FFC28CA3225F}">
      <dgm:prSet/>
      <dgm:spPr/>
      <dgm:t>
        <a:bodyPr/>
        <a:lstStyle/>
        <a:p>
          <a:endParaRPr lang="en-US"/>
        </a:p>
      </dgm:t>
    </dgm:pt>
    <dgm:pt modelId="{7E6877F2-58BC-A845-91C7-EA66A32ACD21}" type="pres">
      <dgm:prSet presAssocID="{99961A03-ECBE-41B9-BF7E-81AC7F2124BC}" presName="linear" presStyleCnt="0">
        <dgm:presLayoutVars>
          <dgm:animLvl val="lvl"/>
          <dgm:resizeHandles val="exact"/>
        </dgm:presLayoutVars>
      </dgm:prSet>
      <dgm:spPr/>
    </dgm:pt>
    <dgm:pt modelId="{ABBC41D2-FF1E-DD41-85D2-6B0F9B231388}" type="pres">
      <dgm:prSet presAssocID="{B6ACE9A3-C553-4641-B73D-06BB9E076C0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17AD8D1-4AE9-064C-9455-1E32D92DA366}" type="pres">
      <dgm:prSet presAssocID="{B6ACE9A3-C553-4641-B73D-06BB9E076C02}" presName="childText" presStyleLbl="revTx" presStyleIdx="0" presStyleCnt="1">
        <dgm:presLayoutVars>
          <dgm:bulletEnabled val="1"/>
        </dgm:presLayoutVars>
      </dgm:prSet>
      <dgm:spPr/>
    </dgm:pt>
    <dgm:pt modelId="{A68A9950-9DE8-FA4C-96E3-C18B870D1E98}" type="pres">
      <dgm:prSet presAssocID="{03F6048C-FAC6-4432-AB7E-386BB394431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271B32B-8436-A54B-BEC8-8EA57DABFE2D}" type="pres">
      <dgm:prSet presAssocID="{4794DA5A-F818-47E0-835B-DB15D46BFC92}" presName="spacer" presStyleCnt="0"/>
      <dgm:spPr/>
    </dgm:pt>
    <dgm:pt modelId="{1CA4E275-9D7D-2745-B0A4-4B55A14A31E9}" type="pres">
      <dgm:prSet presAssocID="{738C9E72-B7B4-4246-96E2-8C76A3DE039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2F31C2B-C84E-4582-8A26-B3C7AD7D8F3C}" srcId="{B6ACE9A3-C553-4641-B73D-06BB9E076C02}" destId="{402E7C5D-D382-4E2B-942B-900135BD6434}" srcOrd="1" destOrd="0" parTransId="{B1D83201-AB1F-41C0-8B8F-690F2039C880}" sibTransId="{F3DC3B63-AD2E-45A3-8A7B-D755F6E64C97}"/>
    <dgm:cxn modelId="{395F353A-4BF9-364B-93FB-EF79F2841A01}" type="presOf" srcId="{693498A3-4F32-4A6C-ABF9-DD95A4F828EC}" destId="{C17AD8D1-4AE9-064C-9455-1E32D92DA366}" srcOrd="0" destOrd="0" presId="urn:microsoft.com/office/officeart/2005/8/layout/vList2"/>
    <dgm:cxn modelId="{81DFA244-3DD3-4902-B538-9E18F70E5CAE}" srcId="{99961A03-ECBE-41B9-BF7E-81AC7F2124BC}" destId="{B6ACE9A3-C553-4641-B73D-06BB9E076C02}" srcOrd="0" destOrd="0" parTransId="{BC42373F-C878-4EC9-AF95-EBE1DF600560}" sibTransId="{D53C5054-11E1-44B3-ADC4-A81B0C9E4FC6}"/>
    <dgm:cxn modelId="{25EBC196-1A3E-4E52-82CB-FFC28CA3225F}" srcId="{99961A03-ECBE-41B9-BF7E-81AC7F2124BC}" destId="{738C9E72-B7B4-4246-96E2-8C76A3DE039D}" srcOrd="2" destOrd="0" parTransId="{367D6269-B8BC-4FB2-AC37-446A81FBF0CE}" sibTransId="{31AEC36D-A22D-449F-B67B-D956357A7C6A}"/>
    <dgm:cxn modelId="{8AFC359D-5144-744C-8D4D-F64C76FCEB40}" type="presOf" srcId="{402E7C5D-D382-4E2B-942B-900135BD6434}" destId="{C17AD8D1-4AE9-064C-9455-1E32D92DA366}" srcOrd="0" destOrd="1" presId="urn:microsoft.com/office/officeart/2005/8/layout/vList2"/>
    <dgm:cxn modelId="{E6047E9D-49B4-45D8-A268-4E79FF063903}" srcId="{B6ACE9A3-C553-4641-B73D-06BB9E076C02}" destId="{693498A3-4F32-4A6C-ABF9-DD95A4F828EC}" srcOrd="0" destOrd="0" parTransId="{4DDDC9F8-1A9A-47C8-BBCA-AADD736A3B3A}" sibTransId="{7892F449-BB43-42AA-924B-967D94E4BB27}"/>
    <dgm:cxn modelId="{75AF59A5-C026-0D43-876B-26EAC707AF0A}" type="presOf" srcId="{99961A03-ECBE-41B9-BF7E-81AC7F2124BC}" destId="{7E6877F2-58BC-A845-91C7-EA66A32ACD21}" srcOrd="0" destOrd="0" presId="urn:microsoft.com/office/officeart/2005/8/layout/vList2"/>
    <dgm:cxn modelId="{45237CC2-6671-4AD5-A397-FBB0E7E3DC6B}" srcId="{99961A03-ECBE-41B9-BF7E-81AC7F2124BC}" destId="{03F6048C-FAC6-4432-AB7E-386BB394431E}" srcOrd="1" destOrd="0" parTransId="{5ADE6494-3E4B-40F7-9DBE-E6F1EA756C9F}" sibTransId="{4794DA5A-F818-47E0-835B-DB15D46BFC92}"/>
    <dgm:cxn modelId="{CEBDABDD-5C85-D64F-92E9-C82CD6849446}" type="presOf" srcId="{03F6048C-FAC6-4432-AB7E-386BB394431E}" destId="{A68A9950-9DE8-FA4C-96E3-C18B870D1E98}" srcOrd="0" destOrd="0" presId="urn:microsoft.com/office/officeart/2005/8/layout/vList2"/>
    <dgm:cxn modelId="{60D0B4DE-A08A-45EF-866F-94C6DDA43601}" srcId="{B6ACE9A3-C553-4641-B73D-06BB9E076C02}" destId="{858ECA94-7402-463B-B593-3A27C678D888}" srcOrd="2" destOrd="0" parTransId="{8B5E159C-80D4-4E14-A237-254FF5F69960}" sibTransId="{337B12FC-6F74-4515-A38A-3975922475F9}"/>
    <dgm:cxn modelId="{68255BF3-E667-DB46-A395-A3840F2C96B8}" type="presOf" srcId="{B6ACE9A3-C553-4641-B73D-06BB9E076C02}" destId="{ABBC41D2-FF1E-DD41-85D2-6B0F9B231388}" srcOrd="0" destOrd="0" presId="urn:microsoft.com/office/officeart/2005/8/layout/vList2"/>
    <dgm:cxn modelId="{B7FE0EFB-45EC-4C4F-9E56-4E0E4BA61059}" type="presOf" srcId="{858ECA94-7402-463B-B593-3A27C678D888}" destId="{C17AD8D1-4AE9-064C-9455-1E32D92DA366}" srcOrd="0" destOrd="2" presId="urn:microsoft.com/office/officeart/2005/8/layout/vList2"/>
    <dgm:cxn modelId="{9482D4FC-D16D-CF4C-B9EC-D103776E2E28}" type="presOf" srcId="{738C9E72-B7B4-4246-96E2-8C76A3DE039D}" destId="{1CA4E275-9D7D-2745-B0A4-4B55A14A31E9}" srcOrd="0" destOrd="0" presId="urn:microsoft.com/office/officeart/2005/8/layout/vList2"/>
    <dgm:cxn modelId="{33BF5202-465D-CD40-B74D-9C7EA3C61353}" type="presParOf" srcId="{7E6877F2-58BC-A845-91C7-EA66A32ACD21}" destId="{ABBC41D2-FF1E-DD41-85D2-6B0F9B231388}" srcOrd="0" destOrd="0" presId="urn:microsoft.com/office/officeart/2005/8/layout/vList2"/>
    <dgm:cxn modelId="{BA24547C-8DAE-CA41-8D69-1DFB16421A5B}" type="presParOf" srcId="{7E6877F2-58BC-A845-91C7-EA66A32ACD21}" destId="{C17AD8D1-4AE9-064C-9455-1E32D92DA366}" srcOrd="1" destOrd="0" presId="urn:microsoft.com/office/officeart/2005/8/layout/vList2"/>
    <dgm:cxn modelId="{D4834B0D-A3DD-0647-82CA-C343AD12AE18}" type="presParOf" srcId="{7E6877F2-58BC-A845-91C7-EA66A32ACD21}" destId="{A68A9950-9DE8-FA4C-96E3-C18B870D1E98}" srcOrd="2" destOrd="0" presId="urn:microsoft.com/office/officeart/2005/8/layout/vList2"/>
    <dgm:cxn modelId="{B0BA8F1E-2640-C346-B2B9-2C2F7BEE0A37}" type="presParOf" srcId="{7E6877F2-58BC-A845-91C7-EA66A32ACD21}" destId="{6271B32B-8436-A54B-BEC8-8EA57DABFE2D}" srcOrd="3" destOrd="0" presId="urn:microsoft.com/office/officeart/2005/8/layout/vList2"/>
    <dgm:cxn modelId="{B63343F6-1E97-D944-9241-6F2AC920AF99}" type="presParOf" srcId="{7E6877F2-58BC-A845-91C7-EA66A32ACD21}" destId="{1CA4E275-9D7D-2745-B0A4-4B55A14A31E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B96E6B-204E-412A-A9D9-F1CE0DD3CFF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3476608-6E43-4D88-AE27-A8128D27429E}">
      <dgm:prSet/>
      <dgm:spPr/>
      <dgm:t>
        <a:bodyPr/>
        <a:lstStyle/>
        <a:p>
          <a:r>
            <a:rPr lang="cs-CZ" dirty="0"/>
            <a:t>Inklinace - </a:t>
          </a:r>
          <a:r>
            <a:rPr lang="cs-CZ" dirty="0" err="1"/>
            <a:t>Anteverze</a:t>
          </a:r>
          <a:r>
            <a:rPr lang="cs-CZ" dirty="0"/>
            <a:t> </a:t>
          </a:r>
          <a:endParaRPr lang="en-US" dirty="0"/>
        </a:p>
      </dgm:t>
    </dgm:pt>
    <dgm:pt modelId="{8AE5A733-5905-4AD5-BB3C-7A5E649E0FCC}" type="parTrans" cxnId="{9C61CDD5-59DD-44AF-A2B0-9E8AEB662470}">
      <dgm:prSet/>
      <dgm:spPr/>
      <dgm:t>
        <a:bodyPr/>
        <a:lstStyle/>
        <a:p>
          <a:endParaRPr lang="en-US"/>
        </a:p>
      </dgm:t>
    </dgm:pt>
    <dgm:pt modelId="{22F8D7A2-39C0-41BC-926E-F59A7DDE4295}" type="sibTrans" cxnId="{9C61CDD5-59DD-44AF-A2B0-9E8AEB662470}">
      <dgm:prSet/>
      <dgm:spPr/>
      <dgm:t>
        <a:bodyPr/>
        <a:lstStyle/>
        <a:p>
          <a:endParaRPr lang="en-US"/>
        </a:p>
      </dgm:t>
    </dgm:pt>
    <dgm:pt modelId="{42656DA5-8DDD-4960-9034-A61A4A9354F2}">
      <dgm:prSet/>
      <dgm:spPr/>
      <dgm:t>
        <a:bodyPr/>
        <a:lstStyle/>
        <a:p>
          <a:r>
            <a:rPr lang="cs-CZ"/>
            <a:t>M. iliopsoas, m. adductor longus et brevis, m. rectus femoris</a:t>
          </a:r>
          <a:endParaRPr lang="en-US"/>
        </a:p>
      </dgm:t>
    </dgm:pt>
    <dgm:pt modelId="{42475CDC-1776-4A2B-AC19-55181264CEE8}" type="parTrans" cxnId="{5D0022CE-1D10-4AFE-9BA4-6ACBB237924E}">
      <dgm:prSet/>
      <dgm:spPr/>
      <dgm:t>
        <a:bodyPr/>
        <a:lstStyle/>
        <a:p>
          <a:endParaRPr lang="en-US"/>
        </a:p>
      </dgm:t>
    </dgm:pt>
    <dgm:pt modelId="{8C5816AF-EB27-4B61-A5BE-A1F5A9D5C494}" type="sibTrans" cxnId="{5D0022CE-1D10-4AFE-9BA4-6ACBB237924E}">
      <dgm:prSet/>
      <dgm:spPr/>
      <dgm:t>
        <a:bodyPr/>
        <a:lstStyle/>
        <a:p>
          <a:endParaRPr lang="en-US"/>
        </a:p>
      </dgm:t>
    </dgm:pt>
    <dgm:pt modelId="{55001E22-2013-403D-A1A2-898EA1323912}">
      <dgm:prSet/>
      <dgm:spPr/>
      <dgm:t>
        <a:bodyPr/>
        <a:lstStyle/>
        <a:p>
          <a:r>
            <a:rPr lang="cs-CZ"/>
            <a:t>M. erector spinae (oblast Lp)</a:t>
          </a:r>
          <a:endParaRPr lang="en-US"/>
        </a:p>
      </dgm:t>
    </dgm:pt>
    <dgm:pt modelId="{E6FD9D9C-E87B-41C9-8730-2BB78B7EAAB3}" type="parTrans" cxnId="{D6A5C20F-C0FF-4F22-98C9-47E79321E829}">
      <dgm:prSet/>
      <dgm:spPr/>
      <dgm:t>
        <a:bodyPr/>
        <a:lstStyle/>
        <a:p>
          <a:endParaRPr lang="en-US"/>
        </a:p>
      </dgm:t>
    </dgm:pt>
    <dgm:pt modelId="{84E7B3FF-C103-45CD-B9CC-10CAEFFA2570}" type="sibTrans" cxnId="{D6A5C20F-C0FF-4F22-98C9-47E79321E829}">
      <dgm:prSet/>
      <dgm:spPr/>
      <dgm:t>
        <a:bodyPr/>
        <a:lstStyle/>
        <a:p>
          <a:endParaRPr lang="en-US"/>
        </a:p>
      </dgm:t>
    </dgm:pt>
    <dgm:pt modelId="{51BF533C-0759-4345-A248-0D6BE5153FDF}">
      <dgm:prSet/>
      <dgm:spPr/>
      <dgm:t>
        <a:bodyPr/>
        <a:lstStyle/>
        <a:p>
          <a:r>
            <a:rPr lang="cs-CZ" dirty="0" err="1"/>
            <a:t>Reklinace</a:t>
          </a:r>
          <a:r>
            <a:rPr lang="cs-CZ" dirty="0"/>
            <a:t> - Retroverze </a:t>
          </a:r>
          <a:endParaRPr lang="en-US" dirty="0"/>
        </a:p>
      </dgm:t>
    </dgm:pt>
    <dgm:pt modelId="{0803F89C-68BE-4988-A45C-AB1ADDA8E12B}" type="parTrans" cxnId="{FF73A9CB-AE9B-42D7-8E17-F07860356108}">
      <dgm:prSet/>
      <dgm:spPr/>
      <dgm:t>
        <a:bodyPr/>
        <a:lstStyle/>
        <a:p>
          <a:endParaRPr lang="en-US"/>
        </a:p>
      </dgm:t>
    </dgm:pt>
    <dgm:pt modelId="{1FDFD86C-5247-4364-991B-2AD4E5417947}" type="sibTrans" cxnId="{FF73A9CB-AE9B-42D7-8E17-F07860356108}">
      <dgm:prSet/>
      <dgm:spPr/>
      <dgm:t>
        <a:bodyPr/>
        <a:lstStyle/>
        <a:p>
          <a:endParaRPr lang="en-US"/>
        </a:p>
      </dgm:t>
    </dgm:pt>
    <dgm:pt modelId="{0ACCDAB2-C38F-4C29-8315-EE361782F746}">
      <dgm:prSet/>
      <dgm:spPr/>
      <dgm:t>
        <a:bodyPr/>
        <a:lstStyle/>
        <a:p>
          <a:r>
            <a:rPr lang="cs-CZ" dirty="0"/>
            <a:t>M. biceps </a:t>
          </a:r>
          <a:r>
            <a:rPr lang="cs-CZ" dirty="0" err="1"/>
            <a:t>femoris</a:t>
          </a:r>
          <a:r>
            <a:rPr lang="cs-CZ" dirty="0"/>
            <a:t>, m. </a:t>
          </a:r>
          <a:r>
            <a:rPr lang="cs-CZ" dirty="0" err="1"/>
            <a:t>semitendinosus</a:t>
          </a:r>
          <a:r>
            <a:rPr lang="cs-CZ" dirty="0"/>
            <a:t>, m. </a:t>
          </a:r>
          <a:r>
            <a:rPr lang="cs-CZ" dirty="0" err="1"/>
            <a:t>semimembranosus</a:t>
          </a:r>
          <a:r>
            <a:rPr lang="cs-CZ" dirty="0"/>
            <a:t>, m. </a:t>
          </a:r>
          <a:r>
            <a:rPr lang="cs-CZ" dirty="0" err="1"/>
            <a:t>gluteus</a:t>
          </a:r>
          <a:r>
            <a:rPr lang="cs-CZ" dirty="0"/>
            <a:t> </a:t>
          </a:r>
          <a:r>
            <a:rPr lang="cs-CZ" dirty="0" err="1"/>
            <a:t>maximus</a:t>
          </a:r>
          <a:endParaRPr lang="en-US" dirty="0"/>
        </a:p>
      </dgm:t>
    </dgm:pt>
    <dgm:pt modelId="{D02EC606-E545-4E7F-A77A-5F48D37E9F5C}" type="parTrans" cxnId="{4C480AE9-3896-40F2-ABEB-70EE6BB44BA2}">
      <dgm:prSet/>
      <dgm:spPr/>
      <dgm:t>
        <a:bodyPr/>
        <a:lstStyle/>
        <a:p>
          <a:endParaRPr lang="en-US"/>
        </a:p>
      </dgm:t>
    </dgm:pt>
    <dgm:pt modelId="{0CEBB1D5-F78C-4878-8FA3-FD4537D227C7}" type="sibTrans" cxnId="{4C480AE9-3896-40F2-ABEB-70EE6BB44BA2}">
      <dgm:prSet/>
      <dgm:spPr/>
      <dgm:t>
        <a:bodyPr/>
        <a:lstStyle/>
        <a:p>
          <a:endParaRPr lang="en-US"/>
        </a:p>
      </dgm:t>
    </dgm:pt>
    <dgm:pt modelId="{AAD5C0A7-97C0-4FFA-8427-CB09B9625652}">
      <dgm:prSet/>
      <dgm:spPr/>
      <dgm:t>
        <a:bodyPr/>
        <a:lstStyle/>
        <a:p>
          <a:r>
            <a:rPr lang="cs-CZ" dirty="0"/>
            <a:t>Břišní svalstvo – m. </a:t>
          </a:r>
          <a:r>
            <a:rPr lang="cs-CZ" dirty="0" err="1"/>
            <a:t>rectus</a:t>
          </a:r>
          <a:r>
            <a:rPr lang="cs-CZ" dirty="0"/>
            <a:t> </a:t>
          </a:r>
          <a:r>
            <a:rPr lang="cs-CZ" dirty="0" err="1"/>
            <a:t>abdominis</a:t>
          </a:r>
          <a:r>
            <a:rPr lang="cs-CZ" dirty="0"/>
            <a:t>, m. </a:t>
          </a:r>
          <a:r>
            <a:rPr lang="cs-CZ" dirty="0" err="1"/>
            <a:t>obliquus</a:t>
          </a:r>
          <a:r>
            <a:rPr lang="cs-CZ" dirty="0"/>
            <a:t> </a:t>
          </a:r>
          <a:r>
            <a:rPr lang="cs-CZ" dirty="0" err="1"/>
            <a:t>extenus</a:t>
          </a:r>
          <a:endParaRPr lang="en-US" dirty="0"/>
        </a:p>
      </dgm:t>
    </dgm:pt>
    <dgm:pt modelId="{A031DFB5-5B08-4C35-8972-266C91C84FDC}" type="parTrans" cxnId="{61841DE6-A683-4B96-ADA6-BA8AB9FD9FCF}">
      <dgm:prSet/>
      <dgm:spPr/>
      <dgm:t>
        <a:bodyPr/>
        <a:lstStyle/>
        <a:p>
          <a:endParaRPr lang="cs-CZ"/>
        </a:p>
      </dgm:t>
    </dgm:pt>
    <dgm:pt modelId="{D025BC7B-BC75-4F8A-AE16-9E2C612999A9}" type="sibTrans" cxnId="{61841DE6-A683-4B96-ADA6-BA8AB9FD9FCF}">
      <dgm:prSet/>
      <dgm:spPr/>
      <dgm:t>
        <a:bodyPr/>
        <a:lstStyle/>
        <a:p>
          <a:endParaRPr lang="cs-CZ"/>
        </a:p>
      </dgm:t>
    </dgm:pt>
    <dgm:pt modelId="{95FBBCA3-9A10-7E48-B44E-00B83A556ACE}" type="pres">
      <dgm:prSet presAssocID="{3FB96E6B-204E-412A-A9D9-F1CE0DD3CFF8}" presName="linear" presStyleCnt="0">
        <dgm:presLayoutVars>
          <dgm:dir/>
          <dgm:animLvl val="lvl"/>
          <dgm:resizeHandles val="exact"/>
        </dgm:presLayoutVars>
      </dgm:prSet>
      <dgm:spPr/>
    </dgm:pt>
    <dgm:pt modelId="{2E0CC403-ED71-F14F-BBA2-B9B126222DF8}" type="pres">
      <dgm:prSet presAssocID="{23476608-6E43-4D88-AE27-A8128D27429E}" presName="parentLin" presStyleCnt="0"/>
      <dgm:spPr/>
    </dgm:pt>
    <dgm:pt modelId="{97D22BD6-258D-7A46-89C0-11ABA6684602}" type="pres">
      <dgm:prSet presAssocID="{23476608-6E43-4D88-AE27-A8128D27429E}" presName="parentLeftMargin" presStyleLbl="node1" presStyleIdx="0" presStyleCnt="2"/>
      <dgm:spPr/>
    </dgm:pt>
    <dgm:pt modelId="{B5E8527E-6494-A84A-8D1C-ED16925FAE8F}" type="pres">
      <dgm:prSet presAssocID="{23476608-6E43-4D88-AE27-A8128D2742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9F606F5-98FA-B447-914F-5FF200EDFDEB}" type="pres">
      <dgm:prSet presAssocID="{23476608-6E43-4D88-AE27-A8128D27429E}" presName="negativeSpace" presStyleCnt="0"/>
      <dgm:spPr/>
    </dgm:pt>
    <dgm:pt modelId="{B3A9BD53-7651-154B-99A4-A7425D717D85}" type="pres">
      <dgm:prSet presAssocID="{23476608-6E43-4D88-AE27-A8128D27429E}" presName="childText" presStyleLbl="conFgAcc1" presStyleIdx="0" presStyleCnt="2">
        <dgm:presLayoutVars>
          <dgm:bulletEnabled val="1"/>
        </dgm:presLayoutVars>
      </dgm:prSet>
      <dgm:spPr/>
    </dgm:pt>
    <dgm:pt modelId="{97F1B8BC-81E3-2141-AF03-33473529D906}" type="pres">
      <dgm:prSet presAssocID="{22F8D7A2-39C0-41BC-926E-F59A7DDE4295}" presName="spaceBetweenRectangles" presStyleCnt="0"/>
      <dgm:spPr/>
    </dgm:pt>
    <dgm:pt modelId="{1C195A9D-2144-E54F-8489-1799D83597F0}" type="pres">
      <dgm:prSet presAssocID="{51BF533C-0759-4345-A248-0D6BE5153FDF}" presName="parentLin" presStyleCnt="0"/>
      <dgm:spPr/>
    </dgm:pt>
    <dgm:pt modelId="{2D830CDB-9855-BD42-9E52-8C4ACCE2F18F}" type="pres">
      <dgm:prSet presAssocID="{51BF533C-0759-4345-A248-0D6BE5153FDF}" presName="parentLeftMargin" presStyleLbl="node1" presStyleIdx="0" presStyleCnt="2"/>
      <dgm:spPr/>
    </dgm:pt>
    <dgm:pt modelId="{E22A39F7-071B-5544-B560-1F3CF083F21E}" type="pres">
      <dgm:prSet presAssocID="{51BF533C-0759-4345-A248-0D6BE5153FD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BCF1553-523A-4F45-8DAE-5F7B8B8BD8EC}" type="pres">
      <dgm:prSet presAssocID="{51BF533C-0759-4345-A248-0D6BE5153FDF}" presName="negativeSpace" presStyleCnt="0"/>
      <dgm:spPr/>
    </dgm:pt>
    <dgm:pt modelId="{358F75A9-F7B9-0540-9B2E-4EEE0DE9A874}" type="pres">
      <dgm:prSet presAssocID="{51BF533C-0759-4345-A248-0D6BE5153FD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FFABD03-BA7E-F64C-8B97-62320ACB77E4}" type="presOf" srcId="{23476608-6E43-4D88-AE27-A8128D27429E}" destId="{B5E8527E-6494-A84A-8D1C-ED16925FAE8F}" srcOrd="1" destOrd="0" presId="urn:microsoft.com/office/officeart/2005/8/layout/list1"/>
    <dgm:cxn modelId="{D6A5C20F-C0FF-4F22-98C9-47E79321E829}" srcId="{23476608-6E43-4D88-AE27-A8128D27429E}" destId="{55001E22-2013-403D-A1A2-898EA1323912}" srcOrd="1" destOrd="0" parTransId="{E6FD9D9C-E87B-41C9-8730-2BB78B7EAAB3}" sibTransId="{84E7B3FF-C103-45CD-B9CC-10CAEFFA2570}"/>
    <dgm:cxn modelId="{E7981936-9BBD-E246-A930-96F2FF1A7902}" type="presOf" srcId="{51BF533C-0759-4345-A248-0D6BE5153FDF}" destId="{E22A39F7-071B-5544-B560-1F3CF083F21E}" srcOrd="1" destOrd="0" presId="urn:microsoft.com/office/officeart/2005/8/layout/list1"/>
    <dgm:cxn modelId="{47895E3A-703A-3E4C-9B54-4764A22E28D6}" type="presOf" srcId="{55001E22-2013-403D-A1A2-898EA1323912}" destId="{B3A9BD53-7651-154B-99A4-A7425D717D85}" srcOrd="0" destOrd="1" presId="urn:microsoft.com/office/officeart/2005/8/layout/list1"/>
    <dgm:cxn modelId="{C4ABB43D-CC55-604B-9339-09EB4011BC3E}" type="presOf" srcId="{AAD5C0A7-97C0-4FFA-8427-CB09B9625652}" destId="{358F75A9-F7B9-0540-9B2E-4EEE0DE9A874}" srcOrd="0" destOrd="1" presId="urn:microsoft.com/office/officeart/2005/8/layout/list1"/>
    <dgm:cxn modelId="{96A7145F-BA0E-4343-ADCA-20D3BDD58BEE}" type="presOf" srcId="{0ACCDAB2-C38F-4C29-8315-EE361782F746}" destId="{358F75A9-F7B9-0540-9B2E-4EEE0DE9A874}" srcOrd="0" destOrd="0" presId="urn:microsoft.com/office/officeart/2005/8/layout/list1"/>
    <dgm:cxn modelId="{8FEC3360-82C4-9049-8815-430A6FA20DE9}" type="presOf" srcId="{3FB96E6B-204E-412A-A9D9-F1CE0DD3CFF8}" destId="{95FBBCA3-9A10-7E48-B44E-00B83A556ACE}" srcOrd="0" destOrd="0" presId="urn:microsoft.com/office/officeart/2005/8/layout/list1"/>
    <dgm:cxn modelId="{B9DF1969-8043-AD48-B094-1D7D25EC78F4}" type="presOf" srcId="{23476608-6E43-4D88-AE27-A8128D27429E}" destId="{97D22BD6-258D-7A46-89C0-11ABA6684602}" srcOrd="0" destOrd="0" presId="urn:microsoft.com/office/officeart/2005/8/layout/list1"/>
    <dgm:cxn modelId="{66F8E88E-129C-0D45-9FF1-3D522BF28FE2}" type="presOf" srcId="{42656DA5-8DDD-4960-9034-A61A4A9354F2}" destId="{B3A9BD53-7651-154B-99A4-A7425D717D85}" srcOrd="0" destOrd="0" presId="urn:microsoft.com/office/officeart/2005/8/layout/list1"/>
    <dgm:cxn modelId="{FF73A9CB-AE9B-42D7-8E17-F07860356108}" srcId="{3FB96E6B-204E-412A-A9D9-F1CE0DD3CFF8}" destId="{51BF533C-0759-4345-A248-0D6BE5153FDF}" srcOrd="1" destOrd="0" parTransId="{0803F89C-68BE-4988-A45C-AB1ADDA8E12B}" sibTransId="{1FDFD86C-5247-4364-991B-2AD4E5417947}"/>
    <dgm:cxn modelId="{5D0022CE-1D10-4AFE-9BA4-6ACBB237924E}" srcId="{23476608-6E43-4D88-AE27-A8128D27429E}" destId="{42656DA5-8DDD-4960-9034-A61A4A9354F2}" srcOrd="0" destOrd="0" parTransId="{42475CDC-1776-4A2B-AC19-55181264CEE8}" sibTransId="{8C5816AF-EB27-4B61-A5BE-A1F5A9D5C494}"/>
    <dgm:cxn modelId="{9C61CDD5-59DD-44AF-A2B0-9E8AEB662470}" srcId="{3FB96E6B-204E-412A-A9D9-F1CE0DD3CFF8}" destId="{23476608-6E43-4D88-AE27-A8128D27429E}" srcOrd="0" destOrd="0" parTransId="{8AE5A733-5905-4AD5-BB3C-7A5E649E0FCC}" sibTransId="{22F8D7A2-39C0-41BC-926E-F59A7DDE4295}"/>
    <dgm:cxn modelId="{295E7ADF-3CCB-754F-B415-726F4C938E58}" type="presOf" srcId="{51BF533C-0759-4345-A248-0D6BE5153FDF}" destId="{2D830CDB-9855-BD42-9E52-8C4ACCE2F18F}" srcOrd="0" destOrd="0" presId="urn:microsoft.com/office/officeart/2005/8/layout/list1"/>
    <dgm:cxn modelId="{61841DE6-A683-4B96-ADA6-BA8AB9FD9FCF}" srcId="{51BF533C-0759-4345-A248-0D6BE5153FDF}" destId="{AAD5C0A7-97C0-4FFA-8427-CB09B9625652}" srcOrd="1" destOrd="0" parTransId="{A031DFB5-5B08-4C35-8972-266C91C84FDC}" sibTransId="{D025BC7B-BC75-4F8A-AE16-9E2C612999A9}"/>
    <dgm:cxn modelId="{4C480AE9-3896-40F2-ABEB-70EE6BB44BA2}" srcId="{51BF533C-0759-4345-A248-0D6BE5153FDF}" destId="{0ACCDAB2-C38F-4C29-8315-EE361782F746}" srcOrd="0" destOrd="0" parTransId="{D02EC606-E545-4E7F-A77A-5F48D37E9F5C}" sibTransId="{0CEBB1D5-F78C-4878-8FA3-FD4537D227C7}"/>
    <dgm:cxn modelId="{D4E66C77-260A-A541-8990-ED7B07392200}" type="presParOf" srcId="{95FBBCA3-9A10-7E48-B44E-00B83A556ACE}" destId="{2E0CC403-ED71-F14F-BBA2-B9B126222DF8}" srcOrd="0" destOrd="0" presId="urn:microsoft.com/office/officeart/2005/8/layout/list1"/>
    <dgm:cxn modelId="{79781B26-AB6C-0D4D-90EE-682106D37912}" type="presParOf" srcId="{2E0CC403-ED71-F14F-BBA2-B9B126222DF8}" destId="{97D22BD6-258D-7A46-89C0-11ABA6684602}" srcOrd="0" destOrd="0" presId="urn:microsoft.com/office/officeart/2005/8/layout/list1"/>
    <dgm:cxn modelId="{422A6616-7CCB-884D-BA40-D85D5CACED5C}" type="presParOf" srcId="{2E0CC403-ED71-F14F-BBA2-B9B126222DF8}" destId="{B5E8527E-6494-A84A-8D1C-ED16925FAE8F}" srcOrd="1" destOrd="0" presId="urn:microsoft.com/office/officeart/2005/8/layout/list1"/>
    <dgm:cxn modelId="{D9D9A8F0-D277-D04D-AD0F-9A66C2B2E562}" type="presParOf" srcId="{95FBBCA3-9A10-7E48-B44E-00B83A556ACE}" destId="{D9F606F5-98FA-B447-914F-5FF200EDFDEB}" srcOrd="1" destOrd="0" presId="urn:microsoft.com/office/officeart/2005/8/layout/list1"/>
    <dgm:cxn modelId="{AAC9B9B3-DFA7-6344-AB5E-C7269AFA9299}" type="presParOf" srcId="{95FBBCA3-9A10-7E48-B44E-00B83A556ACE}" destId="{B3A9BD53-7651-154B-99A4-A7425D717D85}" srcOrd="2" destOrd="0" presId="urn:microsoft.com/office/officeart/2005/8/layout/list1"/>
    <dgm:cxn modelId="{599532AE-1C10-E340-BE40-71FEA567C9B6}" type="presParOf" srcId="{95FBBCA3-9A10-7E48-B44E-00B83A556ACE}" destId="{97F1B8BC-81E3-2141-AF03-33473529D906}" srcOrd="3" destOrd="0" presId="urn:microsoft.com/office/officeart/2005/8/layout/list1"/>
    <dgm:cxn modelId="{E88A19B5-4088-EF42-83D5-7EE74808798A}" type="presParOf" srcId="{95FBBCA3-9A10-7E48-B44E-00B83A556ACE}" destId="{1C195A9D-2144-E54F-8489-1799D83597F0}" srcOrd="4" destOrd="0" presId="urn:microsoft.com/office/officeart/2005/8/layout/list1"/>
    <dgm:cxn modelId="{B846B23A-3559-434B-9B08-672B1E75969D}" type="presParOf" srcId="{1C195A9D-2144-E54F-8489-1799D83597F0}" destId="{2D830CDB-9855-BD42-9E52-8C4ACCE2F18F}" srcOrd="0" destOrd="0" presId="urn:microsoft.com/office/officeart/2005/8/layout/list1"/>
    <dgm:cxn modelId="{CC65CE35-C2DD-D24E-9392-066C85A7298B}" type="presParOf" srcId="{1C195A9D-2144-E54F-8489-1799D83597F0}" destId="{E22A39F7-071B-5544-B560-1F3CF083F21E}" srcOrd="1" destOrd="0" presId="urn:microsoft.com/office/officeart/2005/8/layout/list1"/>
    <dgm:cxn modelId="{12DE56E4-0090-FC4C-A9AD-F0AE1492CFA1}" type="presParOf" srcId="{95FBBCA3-9A10-7E48-B44E-00B83A556ACE}" destId="{FBCF1553-523A-4F45-8DAE-5F7B8B8BD8EC}" srcOrd="5" destOrd="0" presId="urn:microsoft.com/office/officeart/2005/8/layout/list1"/>
    <dgm:cxn modelId="{BC7A416E-9DD1-AC44-9478-BA936031BCDC}" type="presParOf" srcId="{95FBBCA3-9A10-7E48-B44E-00B83A556ACE}" destId="{358F75A9-F7B9-0540-9B2E-4EEE0DE9A87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405F05-66CB-478F-8E28-C35638D8566E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61F7ED3-4CD0-489D-BC40-9B604F1A6A96}">
      <dgm:prSet/>
      <dgm:spPr/>
      <dgm:t>
        <a:bodyPr/>
        <a:lstStyle/>
        <a:p>
          <a:r>
            <a:rPr lang="cs-CZ" b="1" u="sng"/>
            <a:t>Inspirační svaly (nádechové svaly) </a:t>
          </a:r>
          <a:endParaRPr lang="en-US"/>
        </a:p>
      </dgm:t>
    </dgm:pt>
    <dgm:pt modelId="{EB83B831-9066-40D7-9276-6CD6F5D8D4CD}" type="parTrans" cxnId="{18332C86-E6CC-430C-B837-2E1A54B6EE17}">
      <dgm:prSet/>
      <dgm:spPr/>
      <dgm:t>
        <a:bodyPr/>
        <a:lstStyle/>
        <a:p>
          <a:endParaRPr lang="en-US"/>
        </a:p>
      </dgm:t>
    </dgm:pt>
    <dgm:pt modelId="{AC10B6F1-6D32-4403-8546-08DCA3EABDC9}" type="sibTrans" cxnId="{18332C86-E6CC-430C-B837-2E1A54B6EE17}">
      <dgm:prSet/>
      <dgm:spPr/>
      <dgm:t>
        <a:bodyPr/>
        <a:lstStyle/>
        <a:p>
          <a:endParaRPr lang="en-US"/>
        </a:p>
      </dgm:t>
    </dgm:pt>
    <dgm:pt modelId="{92645F5D-B66D-4D29-BD64-059561E7D506}">
      <dgm:prSet/>
      <dgm:spPr/>
      <dgm:t>
        <a:bodyPr/>
        <a:lstStyle/>
        <a:p>
          <a:r>
            <a:rPr lang="cs-CZ" b="1" dirty="0"/>
            <a:t>Primární (hlavní)</a:t>
          </a:r>
          <a:r>
            <a:rPr lang="cs-CZ" dirty="0"/>
            <a:t>: Bránice, mm. </a:t>
          </a:r>
          <a:r>
            <a:rPr lang="cs-CZ" dirty="0" err="1"/>
            <a:t>intercostales</a:t>
          </a:r>
          <a:r>
            <a:rPr lang="cs-CZ" dirty="0"/>
            <a:t> </a:t>
          </a:r>
          <a:r>
            <a:rPr lang="cs-CZ" dirty="0" err="1"/>
            <a:t>externi</a:t>
          </a:r>
          <a:endParaRPr lang="en-US" dirty="0"/>
        </a:p>
      </dgm:t>
    </dgm:pt>
    <dgm:pt modelId="{6DA4945A-40AD-4C24-ADDA-C0E3465D69F5}" type="parTrans" cxnId="{FDC56383-AFD3-421B-BBB3-5E73B2977706}">
      <dgm:prSet/>
      <dgm:spPr/>
      <dgm:t>
        <a:bodyPr/>
        <a:lstStyle/>
        <a:p>
          <a:endParaRPr lang="en-US"/>
        </a:p>
      </dgm:t>
    </dgm:pt>
    <dgm:pt modelId="{BAC64FA0-8FC8-4888-B34E-669776CF39A2}" type="sibTrans" cxnId="{FDC56383-AFD3-421B-BBB3-5E73B2977706}">
      <dgm:prSet/>
      <dgm:spPr/>
      <dgm:t>
        <a:bodyPr/>
        <a:lstStyle/>
        <a:p>
          <a:endParaRPr lang="en-US"/>
        </a:p>
      </dgm:t>
    </dgm:pt>
    <dgm:pt modelId="{5B97E2CE-7AE9-47E3-9C29-0144350B4108}">
      <dgm:prSet/>
      <dgm:spPr/>
      <dgm:t>
        <a:bodyPr/>
        <a:lstStyle/>
        <a:p>
          <a:r>
            <a:rPr lang="cs-CZ"/>
            <a:t>Expirační svaly (výdechové svaly)</a:t>
          </a:r>
          <a:endParaRPr lang="en-US"/>
        </a:p>
      </dgm:t>
    </dgm:pt>
    <dgm:pt modelId="{2218C853-376E-4E80-A1FB-93CF1568467D}" type="parTrans" cxnId="{3D1F4B89-A636-4ADA-AFE4-9CDD39FD3980}">
      <dgm:prSet/>
      <dgm:spPr/>
      <dgm:t>
        <a:bodyPr/>
        <a:lstStyle/>
        <a:p>
          <a:endParaRPr lang="en-US"/>
        </a:p>
      </dgm:t>
    </dgm:pt>
    <dgm:pt modelId="{41A29293-0593-4873-A326-538300F6BCF5}" type="sibTrans" cxnId="{3D1F4B89-A636-4ADA-AFE4-9CDD39FD3980}">
      <dgm:prSet/>
      <dgm:spPr/>
      <dgm:t>
        <a:bodyPr/>
        <a:lstStyle/>
        <a:p>
          <a:endParaRPr lang="en-US"/>
        </a:p>
      </dgm:t>
    </dgm:pt>
    <dgm:pt modelId="{FB0E0E4F-6A4A-4C45-A870-D8927796167C}">
      <dgm:prSet/>
      <dgm:spPr/>
      <dgm:t>
        <a:bodyPr/>
        <a:lstStyle/>
        <a:p>
          <a:r>
            <a:rPr lang="cs-CZ" b="1" dirty="0"/>
            <a:t>Primární (hlavní): </a:t>
          </a:r>
          <a:r>
            <a:rPr lang="cs-CZ" dirty="0"/>
            <a:t>m. </a:t>
          </a:r>
          <a:r>
            <a:rPr lang="cs-CZ" dirty="0" err="1"/>
            <a:t>intercostales</a:t>
          </a:r>
          <a:r>
            <a:rPr lang="cs-CZ" dirty="0"/>
            <a:t> </a:t>
          </a:r>
          <a:r>
            <a:rPr lang="cs-CZ" dirty="0" err="1"/>
            <a:t>interni</a:t>
          </a:r>
          <a:r>
            <a:rPr lang="cs-CZ" dirty="0"/>
            <a:t>, </a:t>
          </a:r>
          <a:endParaRPr lang="en-US" dirty="0"/>
        </a:p>
      </dgm:t>
    </dgm:pt>
    <dgm:pt modelId="{720847AC-96A5-4D75-AE41-98C1805CDF8F}" type="parTrans" cxnId="{DC50A096-8BFD-4581-A520-DC2FFAE16CA6}">
      <dgm:prSet/>
      <dgm:spPr/>
      <dgm:t>
        <a:bodyPr/>
        <a:lstStyle/>
        <a:p>
          <a:endParaRPr lang="en-US"/>
        </a:p>
      </dgm:t>
    </dgm:pt>
    <dgm:pt modelId="{C0FF1B33-4EA6-451B-B930-17A0F3A8C3B7}" type="sibTrans" cxnId="{DC50A096-8BFD-4581-A520-DC2FFAE16CA6}">
      <dgm:prSet/>
      <dgm:spPr/>
      <dgm:t>
        <a:bodyPr/>
        <a:lstStyle/>
        <a:p>
          <a:endParaRPr lang="en-US"/>
        </a:p>
      </dgm:t>
    </dgm:pt>
    <dgm:pt modelId="{C84F52BB-3620-403E-9E9F-FE4DF9B9E70C}">
      <dgm:prSet/>
      <dgm:spPr/>
      <dgm:t>
        <a:bodyPr/>
        <a:lstStyle/>
        <a:p>
          <a:r>
            <a:rPr lang="cs-CZ" b="1" dirty="0"/>
            <a:t>Akcesorní (vedlejší): </a:t>
          </a:r>
          <a:r>
            <a:rPr lang="cs-CZ" dirty="0"/>
            <a:t>svaly šíjové - mm. </a:t>
          </a:r>
          <a:r>
            <a:rPr lang="cs-CZ" dirty="0" err="1"/>
            <a:t>scaleni</a:t>
          </a:r>
          <a:r>
            <a:rPr lang="cs-CZ" dirty="0"/>
            <a:t>, mm. </a:t>
          </a:r>
          <a:r>
            <a:rPr lang="cs-CZ" dirty="0" err="1"/>
            <a:t>suprahyoidei</a:t>
          </a:r>
          <a:r>
            <a:rPr lang="cs-CZ" dirty="0"/>
            <a:t> et mm. </a:t>
          </a:r>
          <a:r>
            <a:rPr lang="cs-CZ" dirty="0" err="1"/>
            <a:t>infrahyoidei</a:t>
          </a:r>
          <a:r>
            <a:rPr lang="cs-CZ" dirty="0"/>
            <a:t>, m. sternocleidomastoideus (při abdukci paže), svaly hrudníku - mm. </a:t>
          </a:r>
          <a:r>
            <a:rPr lang="cs-CZ" dirty="0" err="1"/>
            <a:t>pectorales</a:t>
          </a:r>
          <a:r>
            <a:rPr lang="cs-CZ" dirty="0"/>
            <a:t>, m. </a:t>
          </a:r>
          <a:r>
            <a:rPr lang="cs-CZ" dirty="0" err="1"/>
            <a:t>serratus</a:t>
          </a:r>
          <a:r>
            <a:rPr lang="cs-CZ" dirty="0"/>
            <a:t> </a:t>
          </a:r>
          <a:r>
            <a:rPr lang="cs-CZ" dirty="0" err="1"/>
            <a:t>anterior</a:t>
          </a:r>
          <a:r>
            <a:rPr lang="cs-CZ" dirty="0"/>
            <a:t>, m. </a:t>
          </a:r>
          <a:r>
            <a:rPr lang="cs-CZ" dirty="0" err="1"/>
            <a:t>seratus</a:t>
          </a:r>
          <a:r>
            <a:rPr lang="cs-CZ" dirty="0"/>
            <a:t> </a:t>
          </a:r>
          <a:r>
            <a:rPr lang="cs-CZ" dirty="0" err="1"/>
            <a:t>posterior</a:t>
          </a:r>
          <a:r>
            <a:rPr lang="cs-CZ" dirty="0"/>
            <a:t> superior, m. </a:t>
          </a:r>
          <a:r>
            <a:rPr lang="cs-CZ" dirty="0" err="1"/>
            <a:t>latissimus</a:t>
          </a:r>
          <a:r>
            <a:rPr lang="cs-CZ" dirty="0"/>
            <a:t> </a:t>
          </a:r>
          <a:r>
            <a:rPr lang="cs-CZ" dirty="0" err="1"/>
            <a:t>dorsi</a:t>
          </a:r>
          <a:r>
            <a:rPr lang="cs-CZ" dirty="0"/>
            <a:t>, svaly zádové - m. </a:t>
          </a:r>
          <a:r>
            <a:rPr lang="cs-CZ" dirty="0" err="1"/>
            <a:t>iliocostalis</a:t>
          </a:r>
          <a:r>
            <a:rPr lang="cs-CZ" dirty="0"/>
            <a:t>, </a:t>
          </a:r>
          <a:r>
            <a:rPr lang="cs-CZ" dirty="0" err="1"/>
            <a:t>erector</a:t>
          </a:r>
          <a:r>
            <a:rPr lang="cs-CZ" dirty="0"/>
            <a:t> </a:t>
          </a:r>
          <a:r>
            <a:rPr lang="cs-CZ" dirty="0" err="1"/>
            <a:t>spinae</a:t>
          </a:r>
          <a:r>
            <a:rPr lang="cs-CZ" dirty="0"/>
            <a:t> a krátké hluboké zádové</a:t>
          </a:r>
          <a:endParaRPr lang="en-US" dirty="0"/>
        </a:p>
      </dgm:t>
    </dgm:pt>
    <dgm:pt modelId="{A3BD0AFC-FD55-4BCC-A9FE-AF3BABD1486A}" type="parTrans" cxnId="{88767743-F538-4A6B-B8B8-048BF77AF60A}">
      <dgm:prSet/>
      <dgm:spPr/>
      <dgm:t>
        <a:bodyPr/>
        <a:lstStyle/>
        <a:p>
          <a:endParaRPr lang="cs-CZ"/>
        </a:p>
      </dgm:t>
    </dgm:pt>
    <dgm:pt modelId="{F443A49D-2670-438B-98AA-B1420D352746}" type="sibTrans" cxnId="{88767743-F538-4A6B-B8B8-048BF77AF60A}">
      <dgm:prSet/>
      <dgm:spPr/>
      <dgm:t>
        <a:bodyPr/>
        <a:lstStyle/>
        <a:p>
          <a:endParaRPr lang="cs-CZ"/>
        </a:p>
      </dgm:t>
    </dgm:pt>
    <dgm:pt modelId="{8EF594B4-1513-4703-B4E0-AAF37DD1CFAF}">
      <dgm:prSet/>
      <dgm:spPr/>
      <dgm:t>
        <a:bodyPr/>
        <a:lstStyle/>
        <a:p>
          <a:r>
            <a:rPr lang="cs-CZ" b="1" dirty="0"/>
            <a:t>Akcesorní (vedlejší): </a:t>
          </a:r>
          <a:r>
            <a:rPr lang="cs-CZ" dirty="0"/>
            <a:t>svaly břišní - m. </a:t>
          </a:r>
          <a:r>
            <a:rPr lang="cs-CZ" dirty="0" err="1"/>
            <a:t>transversus</a:t>
          </a:r>
          <a:r>
            <a:rPr lang="cs-CZ" dirty="0"/>
            <a:t> </a:t>
          </a:r>
          <a:r>
            <a:rPr lang="cs-CZ" dirty="0" err="1"/>
            <a:t>abdominis</a:t>
          </a:r>
          <a:r>
            <a:rPr lang="cs-CZ" dirty="0"/>
            <a:t>, mm. </a:t>
          </a:r>
          <a:r>
            <a:rPr lang="cs-CZ" dirty="0" err="1"/>
            <a:t>obliqui</a:t>
          </a:r>
          <a:r>
            <a:rPr lang="cs-CZ" dirty="0"/>
            <a:t> </a:t>
          </a:r>
          <a:r>
            <a:rPr lang="cs-CZ" dirty="0" err="1"/>
            <a:t>abdominis</a:t>
          </a:r>
          <a:r>
            <a:rPr lang="cs-CZ" dirty="0"/>
            <a:t> </a:t>
          </a:r>
          <a:r>
            <a:rPr lang="cs-CZ" dirty="0" err="1"/>
            <a:t>externi</a:t>
          </a:r>
          <a:r>
            <a:rPr lang="cs-CZ" dirty="0"/>
            <a:t> et </a:t>
          </a:r>
          <a:r>
            <a:rPr lang="cs-CZ" dirty="0" err="1"/>
            <a:t>interni</a:t>
          </a:r>
          <a:r>
            <a:rPr lang="cs-CZ" dirty="0"/>
            <a:t>, mm. </a:t>
          </a:r>
          <a:r>
            <a:rPr lang="cs-CZ" dirty="0" err="1"/>
            <a:t>recti</a:t>
          </a:r>
          <a:r>
            <a:rPr lang="cs-CZ" dirty="0"/>
            <a:t> </a:t>
          </a:r>
          <a:r>
            <a:rPr lang="cs-CZ" dirty="0" err="1"/>
            <a:t>abdominis</a:t>
          </a:r>
          <a:r>
            <a:rPr lang="cs-CZ" dirty="0"/>
            <a:t>, </a:t>
          </a:r>
          <a:r>
            <a:rPr lang="cs-CZ" dirty="0" err="1"/>
            <a:t>m.quadratus</a:t>
          </a:r>
          <a:r>
            <a:rPr lang="cs-CZ" dirty="0"/>
            <a:t> </a:t>
          </a:r>
          <a:r>
            <a:rPr lang="cs-CZ" dirty="0" err="1"/>
            <a:t>lumborum</a:t>
          </a:r>
          <a:r>
            <a:rPr lang="cs-CZ" dirty="0"/>
            <a:t> a </a:t>
          </a:r>
          <a:r>
            <a:rPr lang="cs-CZ" i="1" dirty="0"/>
            <a:t>svaly pánevního dna</a:t>
          </a:r>
          <a:r>
            <a:rPr lang="cs-CZ" dirty="0"/>
            <a:t>, svaly zádové - m. </a:t>
          </a:r>
          <a:r>
            <a:rPr lang="cs-CZ" dirty="0" err="1"/>
            <a:t>iliocostalis</a:t>
          </a:r>
          <a:r>
            <a:rPr lang="cs-CZ" dirty="0"/>
            <a:t>, m. </a:t>
          </a:r>
          <a:r>
            <a:rPr lang="cs-CZ" dirty="0" err="1"/>
            <a:t>serratus</a:t>
          </a:r>
          <a:r>
            <a:rPr lang="cs-CZ" dirty="0"/>
            <a:t> </a:t>
          </a:r>
          <a:r>
            <a:rPr lang="cs-CZ" dirty="0" err="1"/>
            <a:t>posterior</a:t>
          </a:r>
          <a:r>
            <a:rPr lang="cs-CZ" dirty="0"/>
            <a:t> </a:t>
          </a:r>
          <a:r>
            <a:rPr lang="cs-CZ" dirty="0" err="1"/>
            <a:t>inferior</a:t>
          </a:r>
          <a:endParaRPr lang="en-US" dirty="0"/>
        </a:p>
      </dgm:t>
    </dgm:pt>
    <dgm:pt modelId="{76586D48-F484-42FC-8C59-56F20C8CB203}" type="parTrans" cxnId="{E94869AA-8A09-4D3C-A9AC-E5AB9B692E21}">
      <dgm:prSet/>
      <dgm:spPr/>
      <dgm:t>
        <a:bodyPr/>
        <a:lstStyle/>
        <a:p>
          <a:endParaRPr lang="cs-CZ"/>
        </a:p>
      </dgm:t>
    </dgm:pt>
    <dgm:pt modelId="{0ABCA318-74D7-4E30-B8D1-1F76A13FD3EC}" type="sibTrans" cxnId="{E94869AA-8A09-4D3C-A9AC-E5AB9B692E21}">
      <dgm:prSet/>
      <dgm:spPr/>
      <dgm:t>
        <a:bodyPr/>
        <a:lstStyle/>
        <a:p>
          <a:endParaRPr lang="cs-CZ"/>
        </a:p>
      </dgm:t>
    </dgm:pt>
    <dgm:pt modelId="{BC71C583-D703-7249-AF13-F3A9454FCC5A}" type="pres">
      <dgm:prSet presAssocID="{A5405F05-66CB-478F-8E28-C35638D8566E}" presName="Name0" presStyleCnt="0">
        <dgm:presLayoutVars>
          <dgm:dir/>
          <dgm:animLvl val="lvl"/>
          <dgm:resizeHandles val="exact"/>
        </dgm:presLayoutVars>
      </dgm:prSet>
      <dgm:spPr/>
    </dgm:pt>
    <dgm:pt modelId="{6D757515-EF8B-BF43-801B-0F9432FF2535}" type="pres">
      <dgm:prSet presAssocID="{461F7ED3-4CD0-489D-BC40-9B604F1A6A96}" presName="composite" presStyleCnt="0"/>
      <dgm:spPr/>
    </dgm:pt>
    <dgm:pt modelId="{7E9FBE8C-B7E3-2948-B9EC-6DB2FC9390EC}" type="pres">
      <dgm:prSet presAssocID="{461F7ED3-4CD0-489D-BC40-9B604F1A6A9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76E065A-7496-C846-AC10-C062D8DF57AD}" type="pres">
      <dgm:prSet presAssocID="{461F7ED3-4CD0-489D-BC40-9B604F1A6A96}" presName="desTx" presStyleLbl="alignAccFollowNode1" presStyleIdx="0" presStyleCnt="2">
        <dgm:presLayoutVars>
          <dgm:bulletEnabled val="1"/>
        </dgm:presLayoutVars>
      </dgm:prSet>
      <dgm:spPr/>
    </dgm:pt>
    <dgm:pt modelId="{D13249AD-1B3E-4448-BCCA-870A2032F7BA}" type="pres">
      <dgm:prSet presAssocID="{AC10B6F1-6D32-4403-8546-08DCA3EABDC9}" presName="space" presStyleCnt="0"/>
      <dgm:spPr/>
    </dgm:pt>
    <dgm:pt modelId="{CCB83081-7308-CA4D-A3C2-29614F424061}" type="pres">
      <dgm:prSet presAssocID="{5B97E2CE-7AE9-47E3-9C29-0144350B4108}" presName="composite" presStyleCnt="0"/>
      <dgm:spPr/>
    </dgm:pt>
    <dgm:pt modelId="{FF776D3B-3EB7-C848-826F-5857C47A40F1}" type="pres">
      <dgm:prSet presAssocID="{5B97E2CE-7AE9-47E3-9C29-0144350B410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0403E943-8D68-0D4A-893F-8AD82F8E60A0}" type="pres">
      <dgm:prSet presAssocID="{5B97E2CE-7AE9-47E3-9C29-0144350B4108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50DDFC07-84E8-4249-8AF2-752A22C7C2DE}" type="presOf" srcId="{461F7ED3-4CD0-489D-BC40-9B604F1A6A96}" destId="{7E9FBE8C-B7E3-2948-B9EC-6DB2FC9390EC}" srcOrd="0" destOrd="0" presId="urn:microsoft.com/office/officeart/2005/8/layout/hList1"/>
    <dgm:cxn modelId="{88767743-F538-4A6B-B8B8-048BF77AF60A}" srcId="{461F7ED3-4CD0-489D-BC40-9B604F1A6A96}" destId="{C84F52BB-3620-403E-9E9F-FE4DF9B9E70C}" srcOrd="1" destOrd="0" parTransId="{A3BD0AFC-FD55-4BCC-A9FE-AF3BABD1486A}" sibTransId="{F443A49D-2670-438B-98AA-B1420D352746}"/>
    <dgm:cxn modelId="{2CFFF74B-4CD7-8A4B-BFB6-4ED4DCA6A88B}" type="presOf" srcId="{C84F52BB-3620-403E-9E9F-FE4DF9B9E70C}" destId="{C76E065A-7496-C846-AC10-C062D8DF57AD}" srcOrd="0" destOrd="1" presId="urn:microsoft.com/office/officeart/2005/8/layout/hList1"/>
    <dgm:cxn modelId="{BDEA3975-4C5A-F24F-8B28-E2044CEA9C73}" type="presOf" srcId="{5B97E2CE-7AE9-47E3-9C29-0144350B4108}" destId="{FF776D3B-3EB7-C848-826F-5857C47A40F1}" srcOrd="0" destOrd="0" presId="urn:microsoft.com/office/officeart/2005/8/layout/hList1"/>
    <dgm:cxn modelId="{C55FF178-E8D1-AB40-BD9D-720474F5BF3A}" type="presOf" srcId="{A5405F05-66CB-478F-8E28-C35638D8566E}" destId="{BC71C583-D703-7249-AF13-F3A9454FCC5A}" srcOrd="0" destOrd="0" presId="urn:microsoft.com/office/officeart/2005/8/layout/hList1"/>
    <dgm:cxn modelId="{FDC56383-AFD3-421B-BBB3-5E73B2977706}" srcId="{461F7ED3-4CD0-489D-BC40-9B604F1A6A96}" destId="{92645F5D-B66D-4D29-BD64-059561E7D506}" srcOrd="0" destOrd="0" parTransId="{6DA4945A-40AD-4C24-ADDA-C0E3465D69F5}" sibTransId="{BAC64FA0-8FC8-4888-B34E-669776CF39A2}"/>
    <dgm:cxn modelId="{18332C86-E6CC-430C-B837-2E1A54B6EE17}" srcId="{A5405F05-66CB-478F-8E28-C35638D8566E}" destId="{461F7ED3-4CD0-489D-BC40-9B604F1A6A96}" srcOrd="0" destOrd="0" parTransId="{EB83B831-9066-40D7-9276-6CD6F5D8D4CD}" sibTransId="{AC10B6F1-6D32-4403-8546-08DCA3EABDC9}"/>
    <dgm:cxn modelId="{3D1F4B89-A636-4ADA-AFE4-9CDD39FD3980}" srcId="{A5405F05-66CB-478F-8E28-C35638D8566E}" destId="{5B97E2CE-7AE9-47E3-9C29-0144350B4108}" srcOrd="1" destOrd="0" parTransId="{2218C853-376E-4E80-A1FB-93CF1568467D}" sibTransId="{41A29293-0593-4873-A326-538300F6BCF5}"/>
    <dgm:cxn modelId="{DC50A096-8BFD-4581-A520-DC2FFAE16CA6}" srcId="{5B97E2CE-7AE9-47E3-9C29-0144350B4108}" destId="{FB0E0E4F-6A4A-4C45-A870-D8927796167C}" srcOrd="0" destOrd="0" parTransId="{720847AC-96A5-4D75-AE41-98C1805CDF8F}" sibTransId="{C0FF1B33-4EA6-451B-B930-17A0F3A8C3B7}"/>
    <dgm:cxn modelId="{C7C0B498-89D6-0346-82FB-40BEFCD8394C}" type="presOf" srcId="{FB0E0E4F-6A4A-4C45-A870-D8927796167C}" destId="{0403E943-8D68-0D4A-893F-8AD82F8E60A0}" srcOrd="0" destOrd="0" presId="urn:microsoft.com/office/officeart/2005/8/layout/hList1"/>
    <dgm:cxn modelId="{E94869AA-8A09-4D3C-A9AC-E5AB9B692E21}" srcId="{5B97E2CE-7AE9-47E3-9C29-0144350B4108}" destId="{8EF594B4-1513-4703-B4E0-AAF37DD1CFAF}" srcOrd="1" destOrd="0" parTransId="{76586D48-F484-42FC-8C59-56F20C8CB203}" sibTransId="{0ABCA318-74D7-4E30-B8D1-1F76A13FD3EC}"/>
    <dgm:cxn modelId="{EE9E28D9-1922-2645-8999-79E5AD7E209C}" type="presOf" srcId="{92645F5D-B66D-4D29-BD64-059561E7D506}" destId="{C76E065A-7496-C846-AC10-C062D8DF57AD}" srcOrd="0" destOrd="0" presId="urn:microsoft.com/office/officeart/2005/8/layout/hList1"/>
    <dgm:cxn modelId="{1A34AEFA-E89E-1742-A3F8-E871FE4FC2DF}" type="presOf" srcId="{8EF594B4-1513-4703-B4E0-AAF37DD1CFAF}" destId="{0403E943-8D68-0D4A-893F-8AD82F8E60A0}" srcOrd="0" destOrd="1" presId="urn:microsoft.com/office/officeart/2005/8/layout/hList1"/>
    <dgm:cxn modelId="{C3F56E43-1913-424D-B5B2-DD823E736259}" type="presParOf" srcId="{BC71C583-D703-7249-AF13-F3A9454FCC5A}" destId="{6D757515-EF8B-BF43-801B-0F9432FF2535}" srcOrd="0" destOrd="0" presId="urn:microsoft.com/office/officeart/2005/8/layout/hList1"/>
    <dgm:cxn modelId="{D3852FD1-1401-8F4B-8C86-251728158A2C}" type="presParOf" srcId="{6D757515-EF8B-BF43-801B-0F9432FF2535}" destId="{7E9FBE8C-B7E3-2948-B9EC-6DB2FC9390EC}" srcOrd="0" destOrd="0" presId="urn:microsoft.com/office/officeart/2005/8/layout/hList1"/>
    <dgm:cxn modelId="{19E60239-21CE-E346-818D-AA7BEFD30E35}" type="presParOf" srcId="{6D757515-EF8B-BF43-801B-0F9432FF2535}" destId="{C76E065A-7496-C846-AC10-C062D8DF57AD}" srcOrd="1" destOrd="0" presId="urn:microsoft.com/office/officeart/2005/8/layout/hList1"/>
    <dgm:cxn modelId="{3046BA35-A6C2-9D46-9E0C-50F4BA0D6A5E}" type="presParOf" srcId="{BC71C583-D703-7249-AF13-F3A9454FCC5A}" destId="{D13249AD-1B3E-4448-BCCA-870A2032F7BA}" srcOrd="1" destOrd="0" presId="urn:microsoft.com/office/officeart/2005/8/layout/hList1"/>
    <dgm:cxn modelId="{C01A440D-953A-A345-9457-21B0416D07DF}" type="presParOf" srcId="{BC71C583-D703-7249-AF13-F3A9454FCC5A}" destId="{CCB83081-7308-CA4D-A3C2-29614F424061}" srcOrd="2" destOrd="0" presId="urn:microsoft.com/office/officeart/2005/8/layout/hList1"/>
    <dgm:cxn modelId="{ADBD06BA-B4DF-D842-9B91-BE2239EEA615}" type="presParOf" srcId="{CCB83081-7308-CA4D-A3C2-29614F424061}" destId="{FF776D3B-3EB7-C848-826F-5857C47A40F1}" srcOrd="0" destOrd="0" presId="urn:microsoft.com/office/officeart/2005/8/layout/hList1"/>
    <dgm:cxn modelId="{8D6B7F07-8D7A-EF4D-BB33-3C1D013D729B}" type="presParOf" srcId="{CCB83081-7308-CA4D-A3C2-29614F424061}" destId="{0403E943-8D68-0D4A-893F-8AD82F8E60A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C41D2-FF1E-DD41-85D2-6B0F9B231388}">
      <dsp:nvSpPr>
        <dsp:cNvPr id="0" name=""/>
        <dsp:cNvSpPr/>
      </dsp:nvSpPr>
      <dsp:spPr>
        <a:xfrm>
          <a:off x="0" y="19305"/>
          <a:ext cx="4879728" cy="8108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baseline="0"/>
            <a:t>Fylogeneze - Vertikalizace trupu a bipedální lokomoce </a:t>
          </a:r>
          <a:endParaRPr lang="en-US" sz="2100" kern="1200"/>
        </a:p>
      </dsp:txBody>
      <dsp:txXfrm>
        <a:off x="39580" y="58885"/>
        <a:ext cx="4800568" cy="731649"/>
      </dsp:txXfrm>
    </dsp:sp>
    <dsp:sp modelId="{C17AD8D1-4AE9-064C-9455-1E32D92DA366}">
      <dsp:nvSpPr>
        <dsp:cNvPr id="0" name=""/>
        <dsp:cNvSpPr/>
      </dsp:nvSpPr>
      <dsp:spPr>
        <a:xfrm>
          <a:off x="0" y="830115"/>
          <a:ext cx="4879728" cy="1651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93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i="1" kern="1200" baseline="0"/>
            <a:t>stočení lopat pánevních kostí více do sagitální roviny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i="1" kern="1200" baseline="0"/>
            <a:t>posun jamky kyčelního kloubu (acetabulum) ventrálně, což znamenalo omezení rozsahu pohybu v kyčelním kloubu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i="1" kern="1200" baseline="0"/>
            <a:t>Vzpřímené postavení </a:t>
          </a:r>
          <a:r>
            <a:rPr lang="cs-CZ" sz="1600" b="1" i="1" kern="1200" baseline="0"/>
            <a:t>– pánevní sklon </a:t>
          </a:r>
          <a:r>
            <a:rPr lang="cs-CZ" sz="1600" i="1" kern="1200" baseline="0"/>
            <a:t>(„napřímení na kyčlích“)</a:t>
          </a:r>
          <a:endParaRPr lang="en-US" sz="1600" kern="1200"/>
        </a:p>
      </dsp:txBody>
      <dsp:txXfrm>
        <a:off x="0" y="830115"/>
        <a:ext cx="4879728" cy="1651860"/>
      </dsp:txXfrm>
    </dsp:sp>
    <dsp:sp modelId="{A68A9950-9DE8-FA4C-96E3-C18B870D1E98}">
      <dsp:nvSpPr>
        <dsp:cNvPr id="0" name=""/>
        <dsp:cNvSpPr/>
      </dsp:nvSpPr>
      <dsp:spPr>
        <a:xfrm>
          <a:off x="0" y="2481974"/>
          <a:ext cx="4879728" cy="810809"/>
        </a:xfrm>
        <a:prstGeom prst="roundRect">
          <a:avLst/>
        </a:prstGeom>
        <a:solidFill>
          <a:schemeClr val="accent2">
            <a:hueOff val="-6426371"/>
            <a:satOff val="6122"/>
            <a:lumOff val="-88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baseline="0"/>
            <a:t>Pánev jako ukončení páteře – přenos sil z trupu </a:t>
          </a:r>
          <a:endParaRPr lang="en-US" sz="2100" kern="1200"/>
        </a:p>
      </dsp:txBody>
      <dsp:txXfrm>
        <a:off x="39580" y="2521554"/>
        <a:ext cx="4800568" cy="731649"/>
      </dsp:txXfrm>
    </dsp:sp>
    <dsp:sp modelId="{1CA4E275-9D7D-2745-B0A4-4B55A14A31E9}">
      <dsp:nvSpPr>
        <dsp:cNvPr id="0" name=""/>
        <dsp:cNvSpPr/>
      </dsp:nvSpPr>
      <dsp:spPr>
        <a:xfrm>
          <a:off x="0" y="3353265"/>
          <a:ext cx="4879728" cy="810809"/>
        </a:xfrm>
        <a:prstGeom prst="roundRect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baseline="0"/>
            <a:t>Pánev jako první prvek opory pro dolní končetiny </a:t>
          </a:r>
          <a:endParaRPr lang="en-US" sz="2100" kern="1200"/>
        </a:p>
      </dsp:txBody>
      <dsp:txXfrm>
        <a:off x="39580" y="3392845"/>
        <a:ext cx="4800568" cy="7316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9BD53-7651-154B-99A4-A7425D717D85}">
      <dsp:nvSpPr>
        <dsp:cNvPr id="0" name=""/>
        <dsp:cNvSpPr/>
      </dsp:nvSpPr>
      <dsp:spPr>
        <a:xfrm>
          <a:off x="0" y="319702"/>
          <a:ext cx="4879728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8721" tIns="395732" rIns="37872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M. iliopsoas, m. adductor longus et brevis, m. rectus femoris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M. erector spinae (oblast Lp)</a:t>
          </a:r>
          <a:endParaRPr lang="en-US" sz="1900" kern="1200"/>
        </a:p>
      </dsp:txBody>
      <dsp:txXfrm>
        <a:off x="0" y="319702"/>
        <a:ext cx="4879728" cy="1346625"/>
      </dsp:txXfrm>
    </dsp:sp>
    <dsp:sp modelId="{B5E8527E-6494-A84A-8D1C-ED16925FAE8F}">
      <dsp:nvSpPr>
        <dsp:cNvPr id="0" name=""/>
        <dsp:cNvSpPr/>
      </dsp:nvSpPr>
      <dsp:spPr>
        <a:xfrm>
          <a:off x="243986" y="39262"/>
          <a:ext cx="3415809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109" tIns="0" rIns="12910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Inklinace - </a:t>
          </a:r>
          <a:r>
            <a:rPr lang="cs-CZ" sz="1900" kern="1200" dirty="0" err="1"/>
            <a:t>Anteverze</a:t>
          </a:r>
          <a:r>
            <a:rPr lang="cs-CZ" sz="1900" kern="1200" dirty="0"/>
            <a:t> </a:t>
          </a:r>
          <a:endParaRPr lang="en-US" sz="1900" kern="1200" dirty="0"/>
        </a:p>
      </dsp:txBody>
      <dsp:txXfrm>
        <a:off x="271366" y="66642"/>
        <a:ext cx="3361049" cy="506120"/>
      </dsp:txXfrm>
    </dsp:sp>
    <dsp:sp modelId="{358F75A9-F7B9-0540-9B2E-4EEE0DE9A874}">
      <dsp:nvSpPr>
        <dsp:cNvPr id="0" name=""/>
        <dsp:cNvSpPr/>
      </dsp:nvSpPr>
      <dsp:spPr>
        <a:xfrm>
          <a:off x="0" y="2049367"/>
          <a:ext cx="4879728" cy="2094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2852742"/>
              <a:satOff val="12245"/>
              <a:lumOff val="-176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8721" tIns="395732" rIns="37872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M. biceps </a:t>
          </a:r>
          <a:r>
            <a:rPr lang="cs-CZ" sz="1900" kern="1200" dirty="0" err="1"/>
            <a:t>femoris</a:t>
          </a:r>
          <a:r>
            <a:rPr lang="cs-CZ" sz="1900" kern="1200" dirty="0"/>
            <a:t>, m. </a:t>
          </a:r>
          <a:r>
            <a:rPr lang="cs-CZ" sz="1900" kern="1200" dirty="0" err="1"/>
            <a:t>semitendinosus</a:t>
          </a:r>
          <a:r>
            <a:rPr lang="cs-CZ" sz="1900" kern="1200" dirty="0"/>
            <a:t>, m. </a:t>
          </a:r>
          <a:r>
            <a:rPr lang="cs-CZ" sz="1900" kern="1200" dirty="0" err="1"/>
            <a:t>semimembranosus</a:t>
          </a:r>
          <a:r>
            <a:rPr lang="cs-CZ" sz="1900" kern="1200" dirty="0"/>
            <a:t>, m. </a:t>
          </a:r>
          <a:r>
            <a:rPr lang="cs-CZ" sz="1900" kern="1200" dirty="0" err="1"/>
            <a:t>gluteus</a:t>
          </a:r>
          <a:r>
            <a:rPr lang="cs-CZ" sz="1900" kern="1200" dirty="0"/>
            <a:t> </a:t>
          </a:r>
          <a:r>
            <a:rPr lang="cs-CZ" sz="1900" kern="1200" dirty="0" err="1"/>
            <a:t>maximus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Břišní svalstvo – m. </a:t>
          </a:r>
          <a:r>
            <a:rPr lang="cs-CZ" sz="1900" kern="1200" dirty="0" err="1"/>
            <a:t>rectus</a:t>
          </a:r>
          <a:r>
            <a:rPr lang="cs-CZ" sz="1900" kern="1200" dirty="0"/>
            <a:t> </a:t>
          </a:r>
          <a:r>
            <a:rPr lang="cs-CZ" sz="1900" kern="1200" dirty="0" err="1"/>
            <a:t>abdominis</a:t>
          </a:r>
          <a:r>
            <a:rPr lang="cs-CZ" sz="1900" kern="1200" dirty="0"/>
            <a:t>, m. </a:t>
          </a:r>
          <a:r>
            <a:rPr lang="cs-CZ" sz="1900" kern="1200" dirty="0" err="1"/>
            <a:t>obliquus</a:t>
          </a:r>
          <a:r>
            <a:rPr lang="cs-CZ" sz="1900" kern="1200" dirty="0"/>
            <a:t> </a:t>
          </a:r>
          <a:r>
            <a:rPr lang="cs-CZ" sz="1900" kern="1200" dirty="0" err="1"/>
            <a:t>extenus</a:t>
          </a:r>
          <a:endParaRPr lang="en-US" sz="1900" kern="1200" dirty="0"/>
        </a:p>
      </dsp:txBody>
      <dsp:txXfrm>
        <a:off x="0" y="2049367"/>
        <a:ext cx="4879728" cy="2094750"/>
      </dsp:txXfrm>
    </dsp:sp>
    <dsp:sp modelId="{E22A39F7-071B-5544-B560-1F3CF083F21E}">
      <dsp:nvSpPr>
        <dsp:cNvPr id="0" name=""/>
        <dsp:cNvSpPr/>
      </dsp:nvSpPr>
      <dsp:spPr>
        <a:xfrm>
          <a:off x="243986" y="1768927"/>
          <a:ext cx="3415809" cy="560880"/>
        </a:xfrm>
        <a:prstGeom prst="roundRect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109" tIns="0" rIns="12910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 err="1"/>
            <a:t>Reklinace</a:t>
          </a:r>
          <a:r>
            <a:rPr lang="cs-CZ" sz="1900" kern="1200" dirty="0"/>
            <a:t> - Retroverze </a:t>
          </a:r>
          <a:endParaRPr lang="en-US" sz="1900" kern="1200" dirty="0"/>
        </a:p>
      </dsp:txBody>
      <dsp:txXfrm>
        <a:off x="271366" y="1796307"/>
        <a:ext cx="3361049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FBE8C-B7E3-2948-B9EC-6DB2FC9390EC}">
      <dsp:nvSpPr>
        <dsp:cNvPr id="0" name=""/>
        <dsp:cNvSpPr/>
      </dsp:nvSpPr>
      <dsp:spPr>
        <a:xfrm>
          <a:off x="40" y="49123"/>
          <a:ext cx="3867880" cy="489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u="sng" kern="1200"/>
            <a:t>Inspirační svaly (nádechové svaly) </a:t>
          </a:r>
          <a:endParaRPr lang="en-US" sz="1700" kern="1200"/>
        </a:p>
      </dsp:txBody>
      <dsp:txXfrm>
        <a:off x="40" y="49123"/>
        <a:ext cx="3867880" cy="489600"/>
      </dsp:txXfrm>
    </dsp:sp>
    <dsp:sp modelId="{C76E065A-7496-C846-AC10-C062D8DF57AD}">
      <dsp:nvSpPr>
        <dsp:cNvPr id="0" name=""/>
        <dsp:cNvSpPr/>
      </dsp:nvSpPr>
      <dsp:spPr>
        <a:xfrm>
          <a:off x="40" y="538723"/>
          <a:ext cx="3867880" cy="298655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b="1" kern="1200" dirty="0"/>
            <a:t>Primární (hlavní)</a:t>
          </a:r>
          <a:r>
            <a:rPr lang="cs-CZ" sz="1700" kern="1200" dirty="0"/>
            <a:t>: Bránice, mm. </a:t>
          </a:r>
          <a:r>
            <a:rPr lang="cs-CZ" sz="1700" kern="1200" dirty="0" err="1"/>
            <a:t>intercostales</a:t>
          </a:r>
          <a:r>
            <a:rPr lang="cs-CZ" sz="1700" kern="1200" dirty="0"/>
            <a:t> </a:t>
          </a:r>
          <a:r>
            <a:rPr lang="cs-CZ" sz="1700" kern="1200" dirty="0" err="1"/>
            <a:t>externi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b="1" kern="1200" dirty="0"/>
            <a:t>Akcesorní (vedlejší): </a:t>
          </a:r>
          <a:r>
            <a:rPr lang="cs-CZ" sz="1700" kern="1200" dirty="0"/>
            <a:t>svaly šíjové - mm. </a:t>
          </a:r>
          <a:r>
            <a:rPr lang="cs-CZ" sz="1700" kern="1200" dirty="0" err="1"/>
            <a:t>scaleni</a:t>
          </a:r>
          <a:r>
            <a:rPr lang="cs-CZ" sz="1700" kern="1200" dirty="0"/>
            <a:t>, mm. </a:t>
          </a:r>
          <a:r>
            <a:rPr lang="cs-CZ" sz="1700" kern="1200" dirty="0" err="1"/>
            <a:t>suprahyoidei</a:t>
          </a:r>
          <a:r>
            <a:rPr lang="cs-CZ" sz="1700" kern="1200" dirty="0"/>
            <a:t> et mm. </a:t>
          </a:r>
          <a:r>
            <a:rPr lang="cs-CZ" sz="1700" kern="1200" dirty="0" err="1"/>
            <a:t>infrahyoidei</a:t>
          </a:r>
          <a:r>
            <a:rPr lang="cs-CZ" sz="1700" kern="1200" dirty="0"/>
            <a:t>, m. sternocleidomastoideus (při abdukci paže), svaly hrudníku - mm. </a:t>
          </a:r>
          <a:r>
            <a:rPr lang="cs-CZ" sz="1700" kern="1200" dirty="0" err="1"/>
            <a:t>pectorales</a:t>
          </a:r>
          <a:r>
            <a:rPr lang="cs-CZ" sz="1700" kern="1200" dirty="0"/>
            <a:t>, m. </a:t>
          </a:r>
          <a:r>
            <a:rPr lang="cs-CZ" sz="1700" kern="1200" dirty="0" err="1"/>
            <a:t>serratus</a:t>
          </a:r>
          <a:r>
            <a:rPr lang="cs-CZ" sz="1700" kern="1200" dirty="0"/>
            <a:t> </a:t>
          </a:r>
          <a:r>
            <a:rPr lang="cs-CZ" sz="1700" kern="1200" dirty="0" err="1"/>
            <a:t>anterior</a:t>
          </a:r>
          <a:r>
            <a:rPr lang="cs-CZ" sz="1700" kern="1200" dirty="0"/>
            <a:t>, m. </a:t>
          </a:r>
          <a:r>
            <a:rPr lang="cs-CZ" sz="1700" kern="1200" dirty="0" err="1"/>
            <a:t>seratus</a:t>
          </a:r>
          <a:r>
            <a:rPr lang="cs-CZ" sz="1700" kern="1200" dirty="0"/>
            <a:t> </a:t>
          </a:r>
          <a:r>
            <a:rPr lang="cs-CZ" sz="1700" kern="1200" dirty="0" err="1"/>
            <a:t>posterior</a:t>
          </a:r>
          <a:r>
            <a:rPr lang="cs-CZ" sz="1700" kern="1200" dirty="0"/>
            <a:t> superior, m. </a:t>
          </a:r>
          <a:r>
            <a:rPr lang="cs-CZ" sz="1700" kern="1200" dirty="0" err="1"/>
            <a:t>latissimus</a:t>
          </a:r>
          <a:r>
            <a:rPr lang="cs-CZ" sz="1700" kern="1200" dirty="0"/>
            <a:t> </a:t>
          </a:r>
          <a:r>
            <a:rPr lang="cs-CZ" sz="1700" kern="1200" dirty="0" err="1"/>
            <a:t>dorsi</a:t>
          </a:r>
          <a:r>
            <a:rPr lang="cs-CZ" sz="1700" kern="1200" dirty="0"/>
            <a:t>, svaly zádové - m. </a:t>
          </a:r>
          <a:r>
            <a:rPr lang="cs-CZ" sz="1700" kern="1200" dirty="0" err="1"/>
            <a:t>iliocostalis</a:t>
          </a:r>
          <a:r>
            <a:rPr lang="cs-CZ" sz="1700" kern="1200" dirty="0"/>
            <a:t>, </a:t>
          </a:r>
          <a:r>
            <a:rPr lang="cs-CZ" sz="1700" kern="1200" dirty="0" err="1"/>
            <a:t>erector</a:t>
          </a:r>
          <a:r>
            <a:rPr lang="cs-CZ" sz="1700" kern="1200" dirty="0"/>
            <a:t> </a:t>
          </a:r>
          <a:r>
            <a:rPr lang="cs-CZ" sz="1700" kern="1200" dirty="0" err="1"/>
            <a:t>spinae</a:t>
          </a:r>
          <a:r>
            <a:rPr lang="cs-CZ" sz="1700" kern="1200" dirty="0"/>
            <a:t> a krátké hluboké zádové</a:t>
          </a:r>
          <a:endParaRPr lang="en-US" sz="1700" kern="1200" dirty="0"/>
        </a:p>
      </dsp:txBody>
      <dsp:txXfrm>
        <a:off x="40" y="538723"/>
        <a:ext cx="3867880" cy="2986559"/>
      </dsp:txXfrm>
    </dsp:sp>
    <dsp:sp modelId="{FF776D3B-3EB7-C848-826F-5857C47A40F1}">
      <dsp:nvSpPr>
        <dsp:cNvPr id="0" name=""/>
        <dsp:cNvSpPr/>
      </dsp:nvSpPr>
      <dsp:spPr>
        <a:xfrm>
          <a:off x="4409424" y="49123"/>
          <a:ext cx="3867880" cy="489600"/>
        </a:xfrm>
        <a:prstGeom prst="rect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accent2">
              <a:hueOff val="-12852742"/>
              <a:satOff val="12245"/>
              <a:lumOff val="-176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Expirační svaly (výdechové svaly)</a:t>
          </a:r>
          <a:endParaRPr lang="en-US" sz="1700" kern="1200"/>
        </a:p>
      </dsp:txBody>
      <dsp:txXfrm>
        <a:off x="4409424" y="49123"/>
        <a:ext cx="3867880" cy="489600"/>
      </dsp:txXfrm>
    </dsp:sp>
    <dsp:sp modelId="{0403E943-8D68-0D4A-893F-8AD82F8E60A0}">
      <dsp:nvSpPr>
        <dsp:cNvPr id="0" name=""/>
        <dsp:cNvSpPr/>
      </dsp:nvSpPr>
      <dsp:spPr>
        <a:xfrm>
          <a:off x="4409424" y="538723"/>
          <a:ext cx="3867880" cy="2986559"/>
        </a:xfrm>
        <a:prstGeom prst="rect">
          <a:avLst/>
        </a:prstGeom>
        <a:solidFill>
          <a:schemeClr val="accent2">
            <a:tint val="40000"/>
            <a:alpha val="90000"/>
            <a:hueOff val="-13899120"/>
            <a:satOff val="-49057"/>
            <a:lumOff val="-437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13899120"/>
              <a:satOff val="-49057"/>
              <a:lumOff val="-4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b="1" kern="1200" dirty="0"/>
            <a:t>Primární (hlavní): </a:t>
          </a:r>
          <a:r>
            <a:rPr lang="cs-CZ" sz="1700" kern="1200" dirty="0"/>
            <a:t>m. </a:t>
          </a:r>
          <a:r>
            <a:rPr lang="cs-CZ" sz="1700" kern="1200" dirty="0" err="1"/>
            <a:t>intercostales</a:t>
          </a:r>
          <a:r>
            <a:rPr lang="cs-CZ" sz="1700" kern="1200" dirty="0"/>
            <a:t> </a:t>
          </a:r>
          <a:r>
            <a:rPr lang="cs-CZ" sz="1700" kern="1200" dirty="0" err="1"/>
            <a:t>interni</a:t>
          </a:r>
          <a:r>
            <a:rPr lang="cs-CZ" sz="1700" kern="1200" dirty="0"/>
            <a:t>, 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b="1" kern="1200" dirty="0"/>
            <a:t>Akcesorní (vedlejší): </a:t>
          </a:r>
          <a:r>
            <a:rPr lang="cs-CZ" sz="1700" kern="1200" dirty="0"/>
            <a:t>svaly břišní - m. </a:t>
          </a:r>
          <a:r>
            <a:rPr lang="cs-CZ" sz="1700" kern="1200" dirty="0" err="1"/>
            <a:t>transversus</a:t>
          </a:r>
          <a:r>
            <a:rPr lang="cs-CZ" sz="1700" kern="1200" dirty="0"/>
            <a:t> </a:t>
          </a:r>
          <a:r>
            <a:rPr lang="cs-CZ" sz="1700" kern="1200" dirty="0" err="1"/>
            <a:t>abdominis</a:t>
          </a:r>
          <a:r>
            <a:rPr lang="cs-CZ" sz="1700" kern="1200" dirty="0"/>
            <a:t>, mm. </a:t>
          </a:r>
          <a:r>
            <a:rPr lang="cs-CZ" sz="1700" kern="1200" dirty="0" err="1"/>
            <a:t>obliqui</a:t>
          </a:r>
          <a:r>
            <a:rPr lang="cs-CZ" sz="1700" kern="1200" dirty="0"/>
            <a:t> </a:t>
          </a:r>
          <a:r>
            <a:rPr lang="cs-CZ" sz="1700" kern="1200" dirty="0" err="1"/>
            <a:t>abdominis</a:t>
          </a:r>
          <a:r>
            <a:rPr lang="cs-CZ" sz="1700" kern="1200" dirty="0"/>
            <a:t> </a:t>
          </a:r>
          <a:r>
            <a:rPr lang="cs-CZ" sz="1700" kern="1200" dirty="0" err="1"/>
            <a:t>externi</a:t>
          </a:r>
          <a:r>
            <a:rPr lang="cs-CZ" sz="1700" kern="1200" dirty="0"/>
            <a:t> et </a:t>
          </a:r>
          <a:r>
            <a:rPr lang="cs-CZ" sz="1700" kern="1200" dirty="0" err="1"/>
            <a:t>interni</a:t>
          </a:r>
          <a:r>
            <a:rPr lang="cs-CZ" sz="1700" kern="1200" dirty="0"/>
            <a:t>, mm. </a:t>
          </a:r>
          <a:r>
            <a:rPr lang="cs-CZ" sz="1700" kern="1200" dirty="0" err="1"/>
            <a:t>recti</a:t>
          </a:r>
          <a:r>
            <a:rPr lang="cs-CZ" sz="1700" kern="1200" dirty="0"/>
            <a:t> </a:t>
          </a:r>
          <a:r>
            <a:rPr lang="cs-CZ" sz="1700" kern="1200" dirty="0" err="1"/>
            <a:t>abdominis</a:t>
          </a:r>
          <a:r>
            <a:rPr lang="cs-CZ" sz="1700" kern="1200" dirty="0"/>
            <a:t>, </a:t>
          </a:r>
          <a:r>
            <a:rPr lang="cs-CZ" sz="1700" kern="1200" dirty="0" err="1"/>
            <a:t>m.quadratus</a:t>
          </a:r>
          <a:r>
            <a:rPr lang="cs-CZ" sz="1700" kern="1200" dirty="0"/>
            <a:t> </a:t>
          </a:r>
          <a:r>
            <a:rPr lang="cs-CZ" sz="1700" kern="1200" dirty="0" err="1"/>
            <a:t>lumborum</a:t>
          </a:r>
          <a:r>
            <a:rPr lang="cs-CZ" sz="1700" kern="1200" dirty="0"/>
            <a:t> a </a:t>
          </a:r>
          <a:r>
            <a:rPr lang="cs-CZ" sz="1700" i="1" kern="1200" dirty="0"/>
            <a:t>svaly pánevního dna</a:t>
          </a:r>
          <a:r>
            <a:rPr lang="cs-CZ" sz="1700" kern="1200" dirty="0"/>
            <a:t>, svaly zádové - m. </a:t>
          </a:r>
          <a:r>
            <a:rPr lang="cs-CZ" sz="1700" kern="1200" dirty="0" err="1"/>
            <a:t>iliocostalis</a:t>
          </a:r>
          <a:r>
            <a:rPr lang="cs-CZ" sz="1700" kern="1200" dirty="0"/>
            <a:t>, m. </a:t>
          </a:r>
          <a:r>
            <a:rPr lang="cs-CZ" sz="1700" kern="1200" dirty="0" err="1"/>
            <a:t>serratus</a:t>
          </a:r>
          <a:r>
            <a:rPr lang="cs-CZ" sz="1700" kern="1200" dirty="0"/>
            <a:t> </a:t>
          </a:r>
          <a:r>
            <a:rPr lang="cs-CZ" sz="1700" kern="1200" dirty="0" err="1"/>
            <a:t>posterior</a:t>
          </a:r>
          <a:r>
            <a:rPr lang="cs-CZ" sz="1700" kern="1200" dirty="0"/>
            <a:t> </a:t>
          </a:r>
          <a:r>
            <a:rPr lang="cs-CZ" sz="1700" kern="1200" dirty="0" err="1"/>
            <a:t>inferior</a:t>
          </a:r>
          <a:endParaRPr lang="en-US" sz="1700" kern="1200" dirty="0"/>
        </a:p>
      </dsp:txBody>
      <dsp:txXfrm>
        <a:off x="4409424" y="538723"/>
        <a:ext cx="3867880" cy="2986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48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47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FA1846-DA80-1C48-A609-854EA85C59AD}" type="datetimeFigureOut">
              <a:rPr lang="en-US" smtClean="0"/>
              <a:pPr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70758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hyperlink" Target="https://www.rehabilitace.info/lidske-telo/branice-jeden-z-nejdulezitejsich-svalu-jak-na-branicni-dychani/" TargetMode="Externa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bkjJWBBnCo" TargetMode="Externa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6bkjJWBBnCo?feature=oembed" TargetMode="External"/><Relationship Id="rId6" Type="http://schemas.openxmlformats.org/officeDocument/2006/relationships/hyperlink" Target="https://www.youtube.com/watch?v=uYm4l_alVV0&amp;t=1185s" TargetMode="External"/><Relationship Id="rId5" Type="http://schemas.openxmlformats.org/officeDocument/2006/relationships/hyperlink" Target="https://www.youtube.com/watch?v=s1QFW1aSh5Q&amp;list=PL1rG930trF2_ldjI-30f3XXjxi7S5Qt5T" TargetMode="External"/><Relationship Id="rId4" Type="http://schemas.openxmlformats.org/officeDocument/2006/relationships/hyperlink" Target="https://www.youtube.com/watch?v=pxbtyuZAA_Q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hyperlink" Target="https://is.muni.cz/do/fsps/e-learning/zaklady_anatomie/zakl_anatomie_I/pages/kostra_osova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Cervikokrani%C3%A1ln%C3%AD_syndrom" TargetMode="External"/><Relationship Id="rId2" Type="http://schemas.openxmlformats.org/officeDocument/2006/relationships/hyperlink" Target="https://www.sportklinik.cz/2020/11/02/cervikokranialni-syndrom/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71B21D-6534-4D70-88AB-73B6C7470A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Kineziologie trupu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A0B446-74AC-428E-9EF1-3BB6849FB1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Pavlína Bazalová, </a:t>
            </a:r>
            <a:r>
              <a:rPr lang="cs-CZ" dirty="0" err="1"/>
              <a:t>Mgr.Sabina</a:t>
            </a:r>
            <a:r>
              <a:rPr lang="cs-CZ"/>
              <a:t> Bartošová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7401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6222E1-A8B9-4EF6-9255-B3429E14C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Postavení pánve – inklinace a </a:t>
            </a:r>
            <a:r>
              <a:rPr lang="cs-CZ" dirty="0" err="1"/>
              <a:t>reklinace</a:t>
            </a:r>
            <a:endParaRPr lang="cs-CZ" dirty="0"/>
          </a:p>
        </p:txBody>
      </p:sp>
      <p:pic>
        <p:nvPicPr>
          <p:cNvPr id="7170" name="Picture 2" descr="Jaká poloha pánve je správná a kdy a jak s ní pracovat? |">
            <a:extLst>
              <a:ext uri="{FF2B5EF4-FFF2-40B4-BE49-F238E27FC236}">
                <a16:creationId xmlns:a16="http://schemas.microsoft.com/office/drawing/2014/main" id="{624AFE65-81E0-4620-A48B-52A821AF9F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6701" y="2571750"/>
            <a:ext cx="5524899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335C932-CA6C-4C28-858C-F223C02613E7}"/>
              </a:ext>
            </a:extLst>
          </p:cNvPr>
          <p:cNvSpPr txBox="1"/>
          <p:nvPr/>
        </p:nvSpPr>
        <p:spPr>
          <a:xfrm>
            <a:off x="921544" y="5567847"/>
            <a:ext cx="391806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http://coretraining.cz/2014/06/jaka-poloha-panve-je-spravna-a-kdy-a-jak-s-ni-pracovat/</a:t>
            </a:r>
          </a:p>
        </p:txBody>
      </p:sp>
    </p:spTree>
    <p:extLst>
      <p:ext uri="{BB962C8B-B14F-4D97-AF65-F5344CB8AC3E}">
        <p14:creationId xmlns:p14="http://schemas.microsoft.com/office/powerpoint/2010/main" val="319325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ybrané diagnostické postupy v průběhu ročního makrocyklu prokazující  asymetrie u hráčů florbalu - PDF Stažení zdarma">
            <a:extLst>
              <a:ext uri="{FF2B5EF4-FFF2-40B4-BE49-F238E27FC236}">
                <a16:creationId xmlns:a16="http://schemas.microsoft.com/office/drawing/2014/main" id="{08A06567-A233-4B85-A4D2-95319B9F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7775" y="1634331"/>
            <a:ext cx="5684835" cy="392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6C3D602-8CE7-482C-964A-77D9B5D6DFD4}"/>
              </a:ext>
            </a:extLst>
          </p:cNvPr>
          <p:cNvSpPr txBox="1"/>
          <p:nvPr/>
        </p:nvSpPr>
        <p:spPr>
          <a:xfrm>
            <a:off x="1727775" y="5648459"/>
            <a:ext cx="606287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https://docplayer.cz/196155183-Vybrane-diagnosticke-postupy-v-prubehu-rocniho-makrocyklu-prokazujici-asymetrie-u-hracu-florbalu.html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04D86944-ADAD-450C-8FA8-42C9EB3DFD72}"/>
              </a:ext>
            </a:extLst>
          </p:cNvPr>
          <p:cNvCxnSpPr>
            <a:cxnSpLocks/>
          </p:cNvCxnSpPr>
          <p:nvPr/>
        </p:nvCxnSpPr>
        <p:spPr>
          <a:xfrm flipH="1">
            <a:off x="2400301" y="3313372"/>
            <a:ext cx="893135" cy="3349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EFA85B3A-F770-40F1-86B3-FCB3A57F9DCB}"/>
              </a:ext>
            </a:extLst>
          </p:cNvPr>
          <p:cNvCxnSpPr>
            <a:cxnSpLocks/>
          </p:cNvCxnSpPr>
          <p:nvPr/>
        </p:nvCxnSpPr>
        <p:spPr>
          <a:xfrm>
            <a:off x="4186571" y="3191045"/>
            <a:ext cx="828283" cy="45725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37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377A58-960D-4332-9BDA-9A9A80E2B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1" y="1337028"/>
            <a:ext cx="2474684" cy="4183380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Pohyby</a:t>
            </a:r>
            <a:endParaRPr lang="cs-CZ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D2F5E09-7DDB-4F9C-2F56-7DD4D34EDC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76104" y="1337029"/>
          <a:ext cx="4879728" cy="4183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8564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95472D-28A0-6971-1786-5F970391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Elevace pánve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882F760-DD63-1B18-8067-1B98E2097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82" y="2156587"/>
            <a:ext cx="6996851" cy="331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65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26260-8464-5B5E-4E8B-C738ACF7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Kineziologie– vyšetření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20D4FE-32E4-15EA-13A2-559305212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7" y="2729389"/>
            <a:ext cx="2431234" cy="2038223"/>
          </a:xfrm>
        </p:spPr>
        <p:txBody>
          <a:bodyPr/>
          <a:lstStyle/>
          <a:p>
            <a:r>
              <a:rPr lang="cs-CZ" dirty="0"/>
              <a:t>Šikmá pánev </a:t>
            </a:r>
          </a:p>
          <a:p>
            <a:r>
              <a:rPr lang="cs-CZ" dirty="0"/>
              <a:t>Shift pánve </a:t>
            </a:r>
          </a:p>
          <a:p>
            <a:r>
              <a:rPr lang="cs-CZ" dirty="0" err="1"/>
              <a:t>Anteverze</a:t>
            </a:r>
            <a:r>
              <a:rPr lang="cs-CZ" dirty="0"/>
              <a:t> pánve </a:t>
            </a:r>
          </a:p>
          <a:p>
            <a:r>
              <a:rPr lang="cs-CZ" dirty="0"/>
              <a:t>Retroverze pánve </a:t>
            </a:r>
          </a:p>
          <a:p>
            <a:r>
              <a:rPr lang="cs-CZ" dirty="0"/>
              <a:t>Rotace pánve </a:t>
            </a:r>
          </a:p>
          <a:p>
            <a:r>
              <a:rPr lang="cs-CZ" dirty="0"/>
              <a:t>Torze pánve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6536EEE-1D0B-459E-FD2A-07B62F592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215" y="2041780"/>
            <a:ext cx="2898479" cy="30440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B5D1FAE-BE7E-05BA-0F8E-FCA6A7C8B0EF}"/>
              </a:ext>
            </a:extLst>
          </p:cNvPr>
          <p:cNvSpPr txBox="1"/>
          <p:nvPr/>
        </p:nvSpPr>
        <p:spPr>
          <a:xfrm>
            <a:off x="5570450" y="5085844"/>
            <a:ext cx="2282007" cy="334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88" dirty="0"/>
              <a:t>https://is.muni.cz/el/1451/podzim2018/np2404/Aspekce_I..</a:t>
            </a:r>
            <a:r>
              <a:rPr lang="cs-CZ" sz="788" dirty="0" err="1"/>
              <a:t>pdf</a:t>
            </a:r>
            <a:endParaRPr lang="cs-CZ" sz="788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7115D04-D596-884F-C790-7E781160A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100" b="0" i="0" u="none" strike="noStrike" cap="none" normalizeH="0" baseline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influence of foot position on ITB overload</a:t>
            </a:r>
            <a:r>
              <a:rPr kumimoji="0" lang="cs-CZ" altLang="cs-CZ" sz="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340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26260-8464-5B5E-4E8B-C738ACF7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Kineziologie– vyšetření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20D4FE-32E4-15EA-13A2-559305212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77" y="1977035"/>
            <a:ext cx="7822045" cy="3185274"/>
          </a:xfrm>
        </p:spPr>
        <p:txBody>
          <a:bodyPr/>
          <a:lstStyle/>
          <a:p>
            <a:r>
              <a:rPr lang="cs-CZ" b="1" dirty="0"/>
              <a:t>Šikmá pánev </a:t>
            </a:r>
            <a:r>
              <a:rPr lang="cs-CZ" dirty="0"/>
              <a:t>– jedna polovina pánve je výše než druhá</a:t>
            </a:r>
          </a:p>
          <a:p>
            <a:r>
              <a:rPr lang="cs-CZ" b="1" dirty="0"/>
              <a:t>Shift pánve </a:t>
            </a:r>
            <a:r>
              <a:rPr lang="cs-CZ" dirty="0"/>
              <a:t>– posun pánve laterálně </a:t>
            </a:r>
          </a:p>
          <a:p>
            <a:r>
              <a:rPr lang="cs-CZ" b="1" dirty="0" err="1"/>
              <a:t>Anteverze</a:t>
            </a:r>
            <a:r>
              <a:rPr lang="cs-CZ" b="1" dirty="0"/>
              <a:t> pánve </a:t>
            </a:r>
            <a:r>
              <a:rPr lang="cs-CZ" dirty="0"/>
              <a:t>– viz předchozí slide</a:t>
            </a:r>
          </a:p>
          <a:p>
            <a:r>
              <a:rPr lang="cs-CZ" b="1" dirty="0"/>
              <a:t>Retroverze pánve </a:t>
            </a:r>
            <a:r>
              <a:rPr lang="cs-CZ" dirty="0"/>
              <a:t>– viz předchozí slide</a:t>
            </a:r>
          </a:p>
          <a:p>
            <a:r>
              <a:rPr lang="cs-CZ" b="1" dirty="0"/>
              <a:t>Rotace pánve </a:t>
            </a:r>
            <a:r>
              <a:rPr lang="cs-CZ" dirty="0"/>
              <a:t>– jedna polovina pánve je natočená více vpřed než druhá </a:t>
            </a:r>
          </a:p>
          <a:p>
            <a:r>
              <a:rPr lang="cs-CZ" b="1" dirty="0"/>
              <a:t>Torze pánve </a:t>
            </a:r>
            <a:r>
              <a:rPr lang="cs-CZ" dirty="0"/>
              <a:t>– poloviny pánve jsou rotovány proti sobě </a:t>
            </a:r>
          </a:p>
        </p:txBody>
      </p:sp>
    </p:spTree>
    <p:extLst>
      <p:ext uri="{BB962C8B-B14F-4D97-AF65-F5344CB8AC3E}">
        <p14:creationId xmlns:p14="http://schemas.microsoft.com/office/powerpoint/2010/main" val="3383352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2F1E9C-AA13-41E4-8715-4CDBA67FB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58" y="1336573"/>
            <a:ext cx="2408544" cy="2835826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r>
              <a:rPr lang="en-US" sz="4050" dirty="0" err="1"/>
              <a:t>Pánevní</a:t>
            </a:r>
            <a:r>
              <a:rPr lang="en-US" sz="4050" dirty="0"/>
              <a:t> </a:t>
            </a:r>
            <a:r>
              <a:rPr lang="en-US" sz="4050" dirty="0" err="1"/>
              <a:t>dno</a:t>
            </a:r>
            <a:endParaRPr lang="en-US" sz="4050" dirty="0"/>
          </a:p>
        </p:txBody>
      </p:sp>
      <p:pic>
        <p:nvPicPr>
          <p:cNvPr id="9218" name="Picture 2" descr="Posilování pánevního dna zabrání inkontinenci. Naučte se ho aktivovat! -  WomanOnly">
            <a:extLst>
              <a:ext uri="{FF2B5EF4-FFF2-40B4-BE49-F238E27FC236}">
                <a16:creationId xmlns:a16="http://schemas.microsoft.com/office/drawing/2014/main" id="{6DD18328-B364-46F4-BA9E-09F4258DF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2814" y="1795708"/>
            <a:ext cx="4055380" cy="32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FFF460A-ACDC-4531-8350-748B36C14A40}"/>
              </a:ext>
            </a:extLst>
          </p:cNvPr>
          <p:cNvSpPr txBox="1"/>
          <p:nvPr/>
        </p:nvSpPr>
        <p:spPr>
          <a:xfrm>
            <a:off x="3967790" y="5259489"/>
            <a:ext cx="440056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>
                <a:solidFill>
                  <a:schemeClr val="bg1"/>
                </a:solidFill>
              </a:rPr>
              <a:t>https://www.womanonly.cz/posilovani-panevniho-dna-zabrani-inkontinenci-naucte-se-ho-aktivovat/</a:t>
            </a:r>
          </a:p>
        </p:txBody>
      </p:sp>
    </p:spTree>
    <p:extLst>
      <p:ext uri="{BB962C8B-B14F-4D97-AF65-F5344CB8AC3E}">
        <p14:creationId xmlns:p14="http://schemas.microsoft.com/office/powerpoint/2010/main" val="1214240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CE5433-C505-406F-B597-02F55C7A1B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97694"/>
            <a:ext cx="2626519" cy="831056"/>
          </a:xfrm>
        </p:spPr>
        <p:txBody>
          <a:bodyPr/>
          <a:lstStyle/>
          <a:p>
            <a:r>
              <a:rPr lang="cs-CZ" dirty="0"/>
              <a:t>Pánevní dno</a:t>
            </a:r>
          </a:p>
        </p:txBody>
      </p:sp>
      <p:pic>
        <p:nvPicPr>
          <p:cNvPr id="10242" name="Picture 2" descr="Mužské pánevní dno | Fit and Tasty">
            <a:extLst>
              <a:ext uri="{FF2B5EF4-FFF2-40B4-BE49-F238E27FC236}">
                <a16:creationId xmlns:a16="http://schemas.microsoft.com/office/drawing/2014/main" id="{AC342838-EE07-4F90-B2FC-017FB10DB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75" y="1574560"/>
            <a:ext cx="6635051" cy="40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AED1242-1C01-4D2E-9711-6D46DC0ECD7D}"/>
              </a:ext>
            </a:extLst>
          </p:cNvPr>
          <p:cNvSpPr txBox="1"/>
          <p:nvPr/>
        </p:nvSpPr>
        <p:spPr>
          <a:xfrm>
            <a:off x="3492857" y="5659572"/>
            <a:ext cx="20201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https://fitandtasty.cz/muzske-panevni-dno/</a:t>
            </a:r>
          </a:p>
        </p:txBody>
      </p:sp>
    </p:spTree>
    <p:extLst>
      <p:ext uri="{BB962C8B-B14F-4D97-AF65-F5344CB8AC3E}">
        <p14:creationId xmlns:p14="http://schemas.microsoft.com/office/powerpoint/2010/main" val="1604902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aučte se ovládat své pánevní dno - Mula bandha - Spojuje nás jóga">
            <a:extLst>
              <a:ext uri="{FF2B5EF4-FFF2-40B4-BE49-F238E27FC236}">
                <a16:creationId xmlns:a16="http://schemas.microsoft.com/office/drawing/2014/main" id="{64C7D3E3-7B71-4CC3-B89B-819C862C5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7" r="1" b="5478"/>
          <a:stretch/>
        </p:blipFill>
        <p:spPr bwMode="auto">
          <a:xfrm>
            <a:off x="482600" y="1339850"/>
            <a:ext cx="817880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FC407C1-096B-4C46-B849-2CD009A0EE2B}"/>
              </a:ext>
            </a:extLst>
          </p:cNvPr>
          <p:cNvSpPr txBox="1"/>
          <p:nvPr/>
        </p:nvSpPr>
        <p:spPr>
          <a:xfrm>
            <a:off x="482601" y="5574784"/>
            <a:ext cx="210185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https://www.spojujenasjoga.cz/panevni-dno/</a:t>
            </a:r>
          </a:p>
        </p:txBody>
      </p:sp>
    </p:spTree>
    <p:extLst>
      <p:ext uri="{BB962C8B-B14F-4D97-AF65-F5344CB8AC3E}">
        <p14:creationId xmlns:p14="http://schemas.microsoft.com/office/powerpoint/2010/main" val="2527208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9726BC-B771-4ACF-9368-27E34C083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521325"/>
            <a:ext cx="7696202" cy="2266693"/>
          </a:xfrm>
          <a:effectLst/>
        </p:spPr>
        <p:txBody>
          <a:bodyPr vert="horz" lIns="68580" tIns="34290" rIns="68580" bIns="34290" rtlCol="0" anchor="b" anchorCtr="0">
            <a:normAutofit/>
          </a:bodyPr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Hrudník </a:t>
            </a:r>
          </a:p>
        </p:txBody>
      </p:sp>
    </p:spTree>
    <p:extLst>
      <p:ext uri="{BB962C8B-B14F-4D97-AF65-F5344CB8AC3E}">
        <p14:creationId xmlns:p14="http://schemas.microsoft.com/office/powerpoint/2010/main" val="1566590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1E2816-C6AD-4E55-A090-BC1356E9A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1" y="1192641"/>
            <a:ext cx="4573466" cy="1169559"/>
          </a:xfrm>
        </p:spPr>
        <p:txBody>
          <a:bodyPr>
            <a:normAutofit/>
          </a:bodyPr>
          <a:lstStyle/>
          <a:p>
            <a:r>
              <a:rPr lang="cs-CZ" dirty="0"/>
              <a:t>Struktury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A433DB-1963-45B8-9886-C9CB4E195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195" y="2211455"/>
            <a:ext cx="3667772" cy="2967768"/>
          </a:xfrm>
        </p:spPr>
        <p:txBody>
          <a:bodyPr>
            <a:normAutofit/>
          </a:bodyPr>
          <a:lstStyle/>
          <a:p>
            <a:r>
              <a:rPr lang="cs-CZ" dirty="0"/>
              <a:t>  </a:t>
            </a:r>
            <a:r>
              <a:rPr lang="cs-CZ" sz="2400" b="1" dirty="0"/>
              <a:t>Axiální systém (páteř)</a:t>
            </a:r>
          </a:p>
          <a:p>
            <a:r>
              <a:rPr lang="cs-CZ" sz="2400" b="1" dirty="0"/>
              <a:t>	      +</a:t>
            </a:r>
          </a:p>
          <a:p>
            <a:r>
              <a:rPr lang="cs-CZ" sz="2400" b="1" dirty="0"/>
              <a:t>	 Hrudník</a:t>
            </a:r>
          </a:p>
          <a:p>
            <a:r>
              <a:rPr lang="cs-CZ" sz="2400" b="1" dirty="0"/>
              <a:t>	      + </a:t>
            </a:r>
          </a:p>
          <a:p>
            <a:r>
              <a:rPr lang="cs-CZ" sz="2400" b="1" dirty="0"/>
              <a:t>	  Pánev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993050-225A-4806-900D-9700DE454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622" y="1075327"/>
            <a:ext cx="2009147" cy="439157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DEA728C-4BFF-4D59-9FD3-2FCA34A36CD6}"/>
              </a:ext>
            </a:extLst>
          </p:cNvPr>
          <p:cNvSpPr txBox="1"/>
          <p:nvPr/>
        </p:nvSpPr>
        <p:spPr>
          <a:xfrm>
            <a:off x="6057900" y="5482590"/>
            <a:ext cx="29413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https://anatomickymodel.cz/ucebni-pomucky/anatomicke-modely/anatomicky-model-patere-panve-bohdan/</a:t>
            </a:r>
          </a:p>
        </p:txBody>
      </p:sp>
    </p:spTree>
    <p:extLst>
      <p:ext uri="{BB962C8B-B14F-4D97-AF65-F5344CB8AC3E}">
        <p14:creationId xmlns:p14="http://schemas.microsoft.com/office/powerpoint/2010/main" val="1975276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DFADDA-30A4-4573-ADAC-203B4D8EB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15" y="1758532"/>
            <a:ext cx="3187247" cy="2313578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r>
              <a:rPr lang="cs-CZ" sz="2700" dirty="0"/>
              <a:t>- hrudní obratle</a:t>
            </a:r>
            <a:br>
              <a:rPr lang="cs-CZ" sz="2700" dirty="0"/>
            </a:br>
            <a:r>
              <a:rPr lang="cs-CZ" sz="2700" dirty="0"/>
              <a:t>- žebra </a:t>
            </a:r>
            <a:br>
              <a:rPr lang="cs-CZ" sz="2700" dirty="0"/>
            </a:br>
            <a:r>
              <a:rPr lang="cs-CZ" sz="2700" dirty="0"/>
              <a:t>- hrudní kost       		(sternum)</a:t>
            </a:r>
            <a:endParaRPr lang="en-US" sz="2700" dirty="0"/>
          </a:p>
        </p:txBody>
      </p:sp>
      <p:pic>
        <p:nvPicPr>
          <p:cNvPr id="12290" name="Picture 2" descr="Kostra hrudníku - Anatomie ze světa">
            <a:extLst>
              <a:ext uri="{FF2B5EF4-FFF2-40B4-BE49-F238E27FC236}">
                <a16:creationId xmlns:a16="http://schemas.microsoft.com/office/drawing/2014/main" id="{43D39C12-8A1D-4EC7-AA5A-34F60CA78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0091" y="966367"/>
            <a:ext cx="5274353" cy="464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517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0EB4F9D-547D-423F-BB9F-C72CEF918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Spoje na hrudníku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792908C-C33D-49F4-93CD-7B79DA62E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2156587"/>
            <a:ext cx="4159704" cy="304406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Clr>
                <a:srgbClr val="AF8F61"/>
              </a:buClr>
            </a:pPr>
            <a:r>
              <a:rPr lang="cs-CZ" sz="1425" b="1"/>
              <a:t>Spojení žeber s páteří (</a:t>
            </a:r>
            <a:r>
              <a:rPr lang="cs-CZ" sz="1425" b="1" err="1"/>
              <a:t>artt</a:t>
            </a:r>
            <a:r>
              <a:rPr lang="cs-CZ" sz="1425" b="1"/>
              <a:t>. </a:t>
            </a:r>
            <a:r>
              <a:rPr lang="cs-CZ" sz="1425" b="1" err="1"/>
              <a:t>costovertebrales</a:t>
            </a:r>
            <a:r>
              <a:rPr lang="cs-CZ" sz="1425" b="1"/>
              <a:t>) </a:t>
            </a:r>
            <a:r>
              <a:rPr lang="cs-CZ" sz="1425"/>
              <a:t>reprezentují spoje žeberních hlaviček s těly obratlů a spoje žeberních hrbolků s příčnými výběžky.</a:t>
            </a:r>
          </a:p>
          <a:p>
            <a:pPr>
              <a:lnSpc>
                <a:spcPct val="90000"/>
              </a:lnSpc>
              <a:buClr>
                <a:srgbClr val="AF8F61"/>
              </a:buClr>
            </a:pPr>
            <a:r>
              <a:rPr lang="cs-CZ" sz="1425" b="1"/>
              <a:t>Spojení žeber s hrudní kostí (</a:t>
            </a:r>
            <a:r>
              <a:rPr lang="cs-CZ" sz="1425" b="1" err="1"/>
              <a:t>artt</a:t>
            </a:r>
            <a:r>
              <a:rPr lang="cs-CZ" sz="1425" b="1"/>
              <a:t>. </a:t>
            </a:r>
            <a:r>
              <a:rPr lang="cs-CZ" sz="1425" b="1" err="1"/>
              <a:t>sternocostales</a:t>
            </a:r>
            <a:r>
              <a:rPr lang="cs-CZ" sz="1425" b="1"/>
              <a:t>) </a:t>
            </a:r>
            <a:r>
              <a:rPr lang="cs-CZ" sz="1425"/>
              <a:t>jsou kloubní spoje žeberních chrupavek (hlavice) se zářezy na okrajích hrudní kosti. Oba typy kloubů mají krátká a tuhá pouzdra, nedovolující velké pohybové exkurze.</a:t>
            </a:r>
          </a:p>
          <a:p>
            <a:pPr>
              <a:lnSpc>
                <a:spcPct val="90000"/>
              </a:lnSpc>
              <a:buClr>
                <a:srgbClr val="AF8F61"/>
              </a:buClr>
            </a:pPr>
            <a:r>
              <a:rPr lang="cs-CZ" sz="1425"/>
              <a:t>Mezi chrupavkami 6.–10. žebra se v místě kontaktu chrupavek vytvářejí spoje sloužící k připojení nepravých žeber k chrupavkám předchozích žeber. Souvislá kloubní pouzdra se netvoří a pohyblivost těchto spojů je minimální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7A1F8A9-EB66-17EC-EA05-509DE983B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437" y="2313508"/>
            <a:ext cx="3335960" cy="304406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541E23F-340D-BC51-6CFE-D1822953D9CA}"/>
              </a:ext>
            </a:extLst>
          </p:cNvPr>
          <p:cNvSpPr txBox="1"/>
          <p:nvPr/>
        </p:nvSpPr>
        <p:spPr>
          <a:xfrm>
            <a:off x="6400800" y="5442229"/>
            <a:ext cx="210026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https://eref.thieme.de/cockpits/clAna0001clRettungsdienst0001/0/coAna00006/4-1548</a:t>
            </a:r>
          </a:p>
        </p:txBody>
      </p:sp>
    </p:spTree>
    <p:extLst>
      <p:ext uri="{BB962C8B-B14F-4D97-AF65-F5344CB8AC3E}">
        <p14:creationId xmlns:p14="http://schemas.microsoft.com/office/powerpoint/2010/main" val="2248870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1387BF-1ED2-48BF-A3BB-FD36ADD4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Sektory hrudníku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28CBA6-690C-47ED-83D4-78AAC5F14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Dolní sektor hrudníku (břišní, abdominální) </a:t>
            </a:r>
            <a:r>
              <a:rPr lang="cs-CZ" dirty="0"/>
              <a:t>je pod dolním otvorem hrudníku. Anatomicky se na stavbě sektoru účastní břišní svaly a jejich začátky na chrupavčité části nepravých žeber a na hrudní kosti.</a:t>
            </a:r>
          </a:p>
          <a:p>
            <a:r>
              <a:rPr lang="cs-CZ" b="1" dirty="0"/>
              <a:t>Střední sektor hrudníku (dolní hrudní, kostální)</a:t>
            </a:r>
            <a:r>
              <a:rPr lang="cs-CZ" dirty="0"/>
              <a:t> je na hrudní páteři vymezen úsekem Th6–Th12 a pátým až dvanáctým žebrem.</a:t>
            </a:r>
          </a:p>
          <a:p>
            <a:r>
              <a:rPr lang="cs-CZ" b="1" dirty="0"/>
              <a:t>Horní sektor hrudníku (horní hrudní, apikální, klavikulární) </a:t>
            </a:r>
            <a:r>
              <a:rPr lang="cs-CZ" dirty="0"/>
              <a:t>sahá asi od C4 po Th3–4 a od horního otvoru hrudníku k pátému žebru.</a:t>
            </a:r>
          </a:p>
        </p:txBody>
      </p:sp>
    </p:spTree>
    <p:extLst>
      <p:ext uri="{BB962C8B-B14F-4D97-AF65-F5344CB8AC3E}">
        <p14:creationId xmlns:p14="http://schemas.microsoft.com/office/powerpoint/2010/main" val="466267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57B884-4732-4F34-9465-967E7B10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Dechová vlna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545F46-A646-46DF-8391-9E6B10588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Postupné šíření dechové vlny </a:t>
            </a:r>
            <a:r>
              <a:rPr lang="cs-CZ" dirty="0" err="1"/>
              <a:t>kaudokraniálně</a:t>
            </a:r>
            <a:r>
              <a:rPr lang="cs-CZ" dirty="0"/>
              <a:t>:</a:t>
            </a:r>
          </a:p>
          <a:p>
            <a:endParaRPr lang="cs-CZ" dirty="0"/>
          </a:p>
          <a:p>
            <a:r>
              <a:rPr lang="cs-CZ" dirty="0"/>
              <a:t>	břišní sektor -&gt; dolní hrudní sektor -&gt; horní hrudní sektor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Souhyb žeber během klidného dýchání: </a:t>
            </a:r>
          </a:p>
          <a:p>
            <a:pPr lvl="1"/>
            <a:r>
              <a:rPr lang="cs-CZ" dirty="0"/>
              <a:t>Dolního sektor -  rotace kolem osy, která se sklání k sagitální rovině -&gt; během nádechu rozšíření dolních partií hrudníku více do stran.</a:t>
            </a:r>
          </a:p>
          <a:p>
            <a:pPr lvl="1"/>
            <a:r>
              <a:rPr lang="cs-CZ" dirty="0"/>
              <a:t>Střední sektor - hrudník rozšiřuje především v předozadním směru.</a:t>
            </a:r>
          </a:p>
          <a:p>
            <a:pPr lvl="1"/>
            <a:r>
              <a:rPr lang="cs-CZ" dirty="0"/>
              <a:t>Horní sektor - při klidném dýchání se neangažuje.</a:t>
            </a:r>
          </a:p>
        </p:txBody>
      </p:sp>
    </p:spTree>
    <p:extLst>
      <p:ext uri="{BB962C8B-B14F-4D97-AF65-F5344CB8AC3E}">
        <p14:creationId xmlns:p14="http://schemas.microsoft.com/office/powerpoint/2010/main" val="3282991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Bránice - jeden z nejdůležitějších svalů - jak na brániční dýchání? |  Rehabilitace.info">
            <a:extLst>
              <a:ext uri="{FF2B5EF4-FFF2-40B4-BE49-F238E27FC236}">
                <a16:creationId xmlns:a16="http://schemas.microsoft.com/office/drawing/2014/main" id="{F998BD5A-C9AD-4DC9-94C3-B99E7ADD25B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07" y="1158479"/>
            <a:ext cx="2807494" cy="203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Základy anatomie soustavy dýchací, srdečně cévní, lymfatického systému,  kůže a jejich derivátů | Fakulta sportovních studií Masarykovy univerzity">
            <a:extLst>
              <a:ext uri="{FF2B5EF4-FFF2-40B4-BE49-F238E27FC236}">
                <a16:creationId xmlns:a16="http://schemas.microsoft.com/office/drawing/2014/main" id="{24ABEED2-40A3-40AE-96CE-8D6F1CADB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65" y="1158284"/>
            <a:ext cx="35147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8353BF5-E2D0-413D-8141-F2452BC3A0A6}"/>
              </a:ext>
            </a:extLst>
          </p:cNvPr>
          <p:cNvSpPr txBox="1"/>
          <p:nvPr/>
        </p:nvSpPr>
        <p:spPr>
          <a:xfrm>
            <a:off x="262824" y="5515050"/>
            <a:ext cx="57054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>
                <a:hlinkClick r:id="rId5"/>
              </a:rPr>
              <a:t>https://www.rehabilitace.info/lidske-telo/branice-jeden-z-nejdulezitejsich-svalu-jak-na-branicni-dychani/</a:t>
            </a:r>
            <a:endParaRPr lang="cs-CZ" sz="750" dirty="0"/>
          </a:p>
          <a:p>
            <a:r>
              <a:rPr lang="cs-CZ" sz="750" dirty="0"/>
              <a:t>https://cs.ethellia.com/post/p%C5%99ehledn%C4%9B-o-br%C3%A1ni%C4%8Dn%C3%ADm-d%C3%BDch%C3%A1n%C3%AD</a:t>
            </a:r>
          </a:p>
        </p:txBody>
      </p:sp>
      <p:pic>
        <p:nvPicPr>
          <p:cNvPr id="13318" name="Picture 6" descr="Přehledně o bráničním dýchání">
            <a:extLst>
              <a:ext uri="{FF2B5EF4-FFF2-40B4-BE49-F238E27FC236}">
                <a16:creationId xmlns:a16="http://schemas.microsoft.com/office/drawing/2014/main" id="{EBC03506-AF1C-4B2A-B7A7-2B94F3AEA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794" y="3193261"/>
            <a:ext cx="2924272" cy="232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006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0DD7861-8268-D0F2-1E51-56B0375D3C87}"/>
              </a:ext>
            </a:extLst>
          </p:cNvPr>
          <p:cNvSpPr txBox="1"/>
          <p:nvPr/>
        </p:nvSpPr>
        <p:spPr>
          <a:xfrm>
            <a:off x="0" y="0"/>
            <a:ext cx="199084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VIDEA: </a:t>
            </a:r>
          </a:p>
          <a:p>
            <a:r>
              <a:rPr lang="cs-CZ" sz="1800" b="1" u="sng" dirty="0"/>
              <a:t>Biomechanika dýchání</a:t>
            </a:r>
          </a:p>
          <a:p>
            <a:r>
              <a:rPr lang="cs-CZ" sz="1800" dirty="0">
                <a:hlinkClick r:id="rId3"/>
              </a:rPr>
              <a:t>https://www.youtube.com/watch?v=6bkjJWBBnCo</a:t>
            </a:r>
            <a:endParaRPr lang="cs-CZ" sz="1800" dirty="0"/>
          </a:p>
          <a:p>
            <a:r>
              <a:rPr lang="cs-CZ" sz="1800" dirty="0"/>
              <a:t>Pohyb hrudníku v průběhu nádechu </a:t>
            </a:r>
          </a:p>
          <a:p>
            <a:r>
              <a:rPr lang="cs-CZ" sz="1800" dirty="0">
                <a:hlinkClick r:id="rId4"/>
              </a:rPr>
              <a:t>https://www.youtube.com/watch?v=pxbtyuZAA_Q</a:t>
            </a:r>
            <a:endParaRPr lang="cs-CZ" sz="1800" dirty="0"/>
          </a:p>
          <a:p>
            <a:r>
              <a:rPr lang="cs-CZ" sz="1800" dirty="0"/>
              <a:t>Fyziologie dýchání</a:t>
            </a:r>
          </a:p>
          <a:p>
            <a:r>
              <a:rPr lang="cs-CZ" sz="1800" dirty="0">
                <a:hlinkClick r:id="rId5"/>
              </a:rPr>
              <a:t>https://www.youtube.com/watch?v=s1QFW1aSh5Q&amp;list=PL1rG930trF2_ldjI-30f3XXjxi7S5Qt5T</a:t>
            </a:r>
            <a:endParaRPr lang="cs-CZ" sz="1800" dirty="0"/>
          </a:p>
          <a:p>
            <a:r>
              <a:rPr lang="cs-CZ" sz="1800" dirty="0">
                <a:hlinkClick r:id="rId6"/>
              </a:rPr>
              <a:t>https://www.youtube.com/watch?v=uYm4l_alVV0&amp;t=1185s</a:t>
            </a:r>
            <a:endParaRPr lang="cs-CZ" sz="1800" dirty="0"/>
          </a:p>
          <a:p>
            <a:endParaRPr lang="cs-CZ" sz="1800" dirty="0"/>
          </a:p>
        </p:txBody>
      </p:sp>
      <p:pic>
        <p:nvPicPr>
          <p:cNvPr id="3" name="Online médium 2" descr="Muscles of Respiration | Breathing Mechanics | Respiratory Physiology">
            <a:hlinkClick r:id="" action="ppaction://media"/>
            <a:extLst>
              <a:ext uri="{FF2B5EF4-FFF2-40B4-BE49-F238E27FC236}">
                <a16:creationId xmlns:a16="http://schemas.microsoft.com/office/drawing/2014/main" id="{01DDBEF4-9B45-C0B9-2617-31AAF41529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990846" y="1538003"/>
            <a:ext cx="7165454" cy="404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8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81B946-89DE-4811-BA95-97D8E188D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11844"/>
            <a:ext cx="7200900" cy="1114425"/>
          </a:xfrm>
        </p:spPr>
        <p:txBody>
          <a:bodyPr>
            <a:normAutofit/>
          </a:bodyPr>
          <a:lstStyle/>
          <a:p>
            <a:r>
              <a:rPr lang="cs-CZ" dirty="0"/>
              <a:t>Dýchací svaly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E663B1E-DE6C-C614-10F3-F6E81C396C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055115"/>
              </p:ext>
            </p:extLst>
          </p:nvPr>
        </p:nvGraphicFramePr>
        <p:xfrm>
          <a:off x="433327" y="1946716"/>
          <a:ext cx="8277346" cy="3574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0497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259005B-5271-D47B-99C9-9562408D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1924934"/>
            <a:ext cx="6296025" cy="419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FE3AFCA-6097-B56A-6763-B917414F93A7}"/>
              </a:ext>
            </a:extLst>
          </p:cNvPr>
          <p:cNvSpPr txBox="1"/>
          <p:nvPr/>
        </p:nvSpPr>
        <p:spPr>
          <a:xfrm>
            <a:off x="4351810" y="6122284"/>
            <a:ext cx="467644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Autor: </a:t>
            </a:r>
            <a:r>
              <a:rPr lang="cs-CZ" sz="900" dirty="0" err="1"/>
              <a:t>Icewalker</a:t>
            </a:r>
            <a:r>
              <a:rPr lang="cs-CZ" sz="900" dirty="0"/>
              <a:t> cs – </a:t>
            </a:r>
            <a:r>
              <a:rPr lang="cs-CZ" sz="900" dirty="0" err="1"/>
              <a:t>Own</a:t>
            </a:r>
            <a:r>
              <a:rPr lang="cs-CZ" sz="900" dirty="0"/>
              <a:t> </a:t>
            </a:r>
            <a:r>
              <a:rPr lang="cs-CZ" sz="900" dirty="0" err="1"/>
              <a:t>work</a:t>
            </a:r>
            <a:r>
              <a:rPr lang="cs-CZ" sz="900" dirty="0"/>
              <a:t>, upraveno podle ČIHÁK, Radomír. Anatomie. 2. vydání. Praha : Grada, 2001. 497 s. sv. 1. ISBN 80-7169-970-5., CC BY 3.0, https://commons.wikimedia.org/w/index.php?curid=15123267</a:t>
            </a:r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9F40BEEE-0591-4AFC-3F95-A0B69D951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58" y="227885"/>
            <a:ext cx="4611634" cy="2711575"/>
          </a:xfrm>
        </p:spPr>
        <p:txBody>
          <a:bodyPr/>
          <a:lstStyle/>
          <a:p>
            <a:r>
              <a:rPr lang="cs-CZ" dirty="0"/>
              <a:t>Respirační funkce </a:t>
            </a:r>
          </a:p>
          <a:p>
            <a:r>
              <a:rPr lang="cs-CZ" dirty="0"/>
              <a:t>Posturální funkce – IAT viz </a:t>
            </a:r>
            <a:r>
              <a:rPr lang="cs-CZ" dirty="0" err="1"/>
              <a:t>HSSp</a:t>
            </a:r>
            <a:endParaRPr lang="cs-CZ" dirty="0"/>
          </a:p>
          <a:p>
            <a:r>
              <a:rPr lang="cs-CZ" dirty="0"/>
              <a:t>Viscerální ovlivnění</a:t>
            </a:r>
          </a:p>
          <a:p>
            <a:pPr lvl="1"/>
            <a:r>
              <a:rPr lang="cs-CZ" dirty="0"/>
              <a:t>Sfinkterová funkce jícnu </a:t>
            </a:r>
          </a:p>
          <a:p>
            <a:pPr lvl="1"/>
            <a:r>
              <a:rPr lang="cs-CZ" dirty="0"/>
              <a:t>Mobilita orgánů v průběhu dechového cyklu (střevní peristaltika) </a:t>
            </a:r>
          </a:p>
          <a:p>
            <a:pPr lvl="1"/>
            <a:r>
              <a:rPr lang="cs-CZ" dirty="0"/>
              <a:t>Prokrvení orgánů </a:t>
            </a:r>
          </a:p>
          <a:p>
            <a:pPr lvl="1"/>
            <a:r>
              <a:rPr lang="cs-CZ" dirty="0"/>
              <a:t>Vliv na myokard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71C44833-D817-6065-3565-C4D81184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60" y="5443927"/>
            <a:ext cx="8064900" cy="451576"/>
          </a:xfrm>
        </p:spPr>
        <p:txBody>
          <a:bodyPr/>
          <a:lstStyle/>
          <a:p>
            <a:r>
              <a:rPr lang="cs-CZ" dirty="0"/>
              <a:t>Funkce bránice</a:t>
            </a:r>
          </a:p>
        </p:txBody>
      </p:sp>
    </p:spTree>
    <p:extLst>
      <p:ext uri="{BB962C8B-B14F-4D97-AF65-F5344CB8AC3E}">
        <p14:creationId xmlns:p14="http://schemas.microsoft.com/office/powerpoint/2010/main" val="4181207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820882-5C73-4583-A79E-8A09CFFF9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3219" y="1582388"/>
            <a:ext cx="5167448" cy="3470148"/>
          </a:xfrm>
          <a:effectLst/>
        </p:spPr>
        <p:txBody>
          <a:bodyPr vert="horz" lIns="68580" tIns="34290" rIns="68580" bIns="34290" rtlCol="0" anchor="ctr" anchorCtr="0">
            <a:normAutofit/>
          </a:bodyPr>
          <a:lstStyle/>
          <a:p>
            <a:pPr algn="l"/>
            <a:r>
              <a:rPr lang="en-US" sz="6600" dirty="0" err="1"/>
              <a:t>Páteř</a:t>
            </a:r>
            <a:r>
              <a:rPr lang="en-US" sz="37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440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4EAFC-7663-4D4F-8907-CD7FC00E9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Páteř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313C76-2C80-47DD-A655-4BE76F648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53" y="1407643"/>
            <a:ext cx="5036672" cy="2033174"/>
          </a:xfrm>
        </p:spPr>
        <p:txBody>
          <a:bodyPr/>
          <a:lstStyle/>
          <a:p>
            <a:r>
              <a:rPr lang="cs-CZ" dirty="0"/>
              <a:t>Základní funkční jednotka = </a:t>
            </a:r>
            <a:r>
              <a:rPr lang="cs-CZ" b="1" dirty="0"/>
              <a:t>páteřní</a:t>
            </a:r>
            <a:r>
              <a:rPr lang="cs-CZ" dirty="0"/>
              <a:t> </a:t>
            </a:r>
            <a:r>
              <a:rPr lang="cs-CZ" b="1" dirty="0"/>
              <a:t>segment</a:t>
            </a:r>
            <a:r>
              <a:rPr lang="cs-CZ" dirty="0"/>
              <a:t> </a:t>
            </a:r>
            <a:r>
              <a:rPr lang="cs-CZ" i="1" dirty="0"/>
              <a:t>(Segment se skládá ze sousedících polovin obratlových těl, páru meziobratlových kloubů, meziobratlové destičky, fixačního vaziva a svalů.)</a:t>
            </a:r>
          </a:p>
          <a:p>
            <a:endParaRPr lang="cs-CZ" i="1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16BC2C-991D-4253-8922-5E8D0AC2A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525" y="258583"/>
            <a:ext cx="3535680" cy="272081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CC4E2A4-DAE9-4F47-8C61-77464FCA3338}"/>
              </a:ext>
            </a:extLst>
          </p:cNvPr>
          <p:cNvSpPr txBox="1"/>
          <p:nvPr/>
        </p:nvSpPr>
        <p:spPr>
          <a:xfrm>
            <a:off x="5216203" y="2979399"/>
            <a:ext cx="392779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25" dirty="0"/>
              <a:t>https://</a:t>
            </a:r>
            <a:r>
              <a:rPr lang="cs-CZ" sz="825" dirty="0" err="1"/>
              <a:t>bm.facebook.com</a:t>
            </a:r>
            <a:r>
              <a:rPr lang="cs-CZ" sz="825" dirty="0"/>
              <a:t>/139167486099967/photos/a.741733925843317/1857607007589331/?type=3&amp;source=48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5433829-69CE-DBC2-027B-D28F0CC4BB36}"/>
              </a:ext>
            </a:extLst>
          </p:cNvPr>
          <p:cNvSpPr txBox="1"/>
          <p:nvPr/>
        </p:nvSpPr>
        <p:spPr>
          <a:xfrm>
            <a:off x="396232" y="4297239"/>
            <a:ext cx="8351535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b="1" dirty="0"/>
              <a:t>Nosná komponenta segmentu </a:t>
            </a:r>
            <a:r>
              <a:rPr lang="cs-CZ" dirty="0"/>
              <a:t>= obratel a páteřní vazy </a:t>
            </a:r>
          </a:p>
          <a:p>
            <a:r>
              <a:rPr lang="cs-CZ" b="1" dirty="0"/>
              <a:t>Hydrodynamická komponenta </a:t>
            </a:r>
            <a:r>
              <a:rPr lang="cs-CZ" dirty="0"/>
              <a:t>= meziobratlová ploténka </a:t>
            </a:r>
          </a:p>
          <a:p>
            <a:r>
              <a:rPr lang="cs-CZ" b="1" dirty="0"/>
              <a:t>Kinetická a aktivní komponenta </a:t>
            </a:r>
            <a:r>
              <a:rPr lang="cs-CZ" dirty="0"/>
              <a:t>= svaly a klouby </a:t>
            </a:r>
          </a:p>
        </p:txBody>
      </p:sp>
    </p:spTree>
    <p:extLst>
      <p:ext uri="{BB962C8B-B14F-4D97-AF65-F5344CB8AC3E}">
        <p14:creationId xmlns:p14="http://schemas.microsoft.com/office/powerpoint/2010/main" val="3739033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957204-53C0-41D5-940D-A32E5E002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2" y="1336573"/>
            <a:ext cx="2408544" cy="2835826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r>
              <a:rPr lang="en-US" sz="4050"/>
              <a:t>Pánev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9D2C85A-4278-4471-BB43-E62C8C63D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584166"/>
            <a:ext cx="3681011" cy="368101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6D594EF-A1F8-4C26-8EE5-A173F3937603}"/>
              </a:ext>
            </a:extLst>
          </p:cNvPr>
          <p:cNvSpPr txBox="1"/>
          <p:nvPr/>
        </p:nvSpPr>
        <p:spPr>
          <a:xfrm>
            <a:off x="4366151" y="5273835"/>
            <a:ext cx="390203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https://www.wikiskripta.eu/w/P%C3%A1nev#/media/Soubor:Blausen_0723_Pelvis.png</a:t>
            </a:r>
          </a:p>
        </p:txBody>
      </p:sp>
    </p:spTree>
    <p:extLst>
      <p:ext uri="{BB962C8B-B14F-4D97-AF65-F5344CB8AC3E}">
        <p14:creationId xmlns:p14="http://schemas.microsoft.com/office/powerpoint/2010/main" val="3643877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AF9C24D-BFB6-4602-8D37-DC2892EBD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497"/>
            <a:ext cx="3650255" cy="369646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FBBD0A2-D7CB-401C-89E3-40BB584EB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67" y="3786696"/>
            <a:ext cx="3733546" cy="27729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A7787C4-6C29-442F-AE4D-0D20185BB086}"/>
              </a:ext>
            </a:extLst>
          </p:cNvPr>
          <p:cNvSpPr txBox="1"/>
          <p:nvPr/>
        </p:nvSpPr>
        <p:spPr>
          <a:xfrm>
            <a:off x="111267" y="6559621"/>
            <a:ext cx="52443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https://is.muni.cz/do/fsps/e-learning/zaklady_anatomie/zakl_anatomie_I/pages/kostra_osova.html</a:t>
            </a:r>
            <a:endParaRPr lang="cs-CZ" sz="750" dirty="0"/>
          </a:p>
          <a:p>
            <a:r>
              <a:rPr lang="cs-CZ" sz="750" dirty="0"/>
              <a:t>https://ostrava.educanet.cz/www/biologie/images/stories/bederni_obratel.png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310101C-FF9C-5705-8046-459F710668C6}"/>
              </a:ext>
            </a:extLst>
          </p:cNvPr>
          <p:cNvSpPr txBox="1"/>
          <p:nvPr/>
        </p:nvSpPr>
        <p:spPr>
          <a:xfrm>
            <a:off x="5146027" y="4630355"/>
            <a:ext cx="323611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https://teachmeanatomy.info/abdomen/bones/lumbar-spine/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40DE419-AA81-6642-501E-33BFD3E4A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974" y="1812145"/>
            <a:ext cx="5136737" cy="281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04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81C438-DDB7-4A29-961E-D3F8C2211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0" y="536546"/>
            <a:ext cx="7929000" cy="584647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50" dirty="0" err="1">
                <a:solidFill>
                  <a:schemeClr val="tx1"/>
                </a:solidFill>
              </a:rPr>
              <a:t>Meziobratlová</a:t>
            </a:r>
            <a:r>
              <a:rPr lang="en-US" sz="2550" dirty="0">
                <a:solidFill>
                  <a:schemeClr val="tx1"/>
                </a:solidFill>
              </a:rPr>
              <a:t> </a:t>
            </a:r>
            <a:r>
              <a:rPr lang="en-US" sz="2550" dirty="0" err="1">
                <a:solidFill>
                  <a:schemeClr val="tx1"/>
                </a:solidFill>
              </a:rPr>
              <a:t>ploténka</a:t>
            </a:r>
            <a:r>
              <a:rPr lang="en-US" sz="2550" dirty="0">
                <a:solidFill>
                  <a:schemeClr val="tx1"/>
                </a:solidFill>
              </a:rPr>
              <a:t> = discus </a:t>
            </a:r>
            <a:r>
              <a:rPr lang="en-US" sz="2550" dirty="0" err="1">
                <a:solidFill>
                  <a:schemeClr val="tx1"/>
                </a:solidFill>
              </a:rPr>
              <a:t>intervertebralis</a:t>
            </a:r>
            <a:r>
              <a:rPr lang="en-US" sz="255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2C7CF1B-0CB9-4D98-B8CC-EBC3FDCD2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785" y="3812807"/>
            <a:ext cx="4110169" cy="1993433"/>
          </a:xfrm>
          <a:prstGeom prst="roundRect">
            <a:avLst>
              <a:gd name="adj" fmla="val 3876"/>
            </a:avLst>
          </a:prstGeom>
          <a:ln>
            <a:solidFill>
              <a:schemeClr val="tx1"/>
            </a:solidFill>
          </a:ln>
          <a:effectLst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9FFA63D-2476-40F0-A328-7B67030FAF43}"/>
              </a:ext>
            </a:extLst>
          </p:cNvPr>
          <p:cNvSpPr txBox="1"/>
          <p:nvPr/>
        </p:nvSpPr>
        <p:spPr>
          <a:xfrm>
            <a:off x="607500" y="1722919"/>
            <a:ext cx="7470779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cs-CZ" sz="1800" dirty="0"/>
              <a:t>První </a:t>
            </a:r>
            <a:r>
              <a:rPr lang="cs-CZ" sz="1800" dirty="0" err="1"/>
              <a:t>diskus</a:t>
            </a:r>
            <a:r>
              <a:rPr lang="cs-CZ" sz="1800" dirty="0"/>
              <a:t> od C2-C3  a poslední L5-S1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cs-CZ" sz="1800" dirty="0"/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cs-CZ" sz="1800" dirty="0"/>
              <a:t>Funkce: 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cs-CZ" sz="1800" dirty="0"/>
              <a:t>hydrodynamické tlumiče (absorbování zatížení páteře)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cs-CZ" sz="1800" dirty="0"/>
              <a:t>Osmotický systém – výměna tekutin (voda a rozpustné látky) </a:t>
            </a:r>
            <a:r>
              <a:rPr lang="cs-CZ" sz="750" dirty="0"/>
              <a:t>(Dynamická rovnováha mezi vazbou vody a jejím vytlačování do žilních pletení, udržuje celý systém ve stavu pružného napětí.)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D69202D-E071-4FF1-9F6C-27C58E7E159E}"/>
              </a:ext>
            </a:extLst>
          </p:cNvPr>
          <p:cNvSpPr txBox="1"/>
          <p:nvPr/>
        </p:nvSpPr>
        <p:spPr>
          <a:xfrm>
            <a:off x="5212693" y="5938542"/>
            <a:ext cx="420766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https://en.wikipedia.org/wiki/Intervertebral_disc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3456C41-0A55-D331-2F23-50549631A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50" y="4374565"/>
            <a:ext cx="4238750" cy="20103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D5C9CE6-C718-F9B8-2256-6C52DB57649E}"/>
              </a:ext>
            </a:extLst>
          </p:cNvPr>
          <p:cNvSpPr txBox="1"/>
          <p:nvPr/>
        </p:nvSpPr>
        <p:spPr>
          <a:xfrm>
            <a:off x="333250" y="6465160"/>
            <a:ext cx="3148805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https://www.dovepress.com/front_end/cr_data/article_fulltext/s1</a:t>
            </a:r>
          </a:p>
        </p:txBody>
      </p:sp>
    </p:spTree>
    <p:extLst>
      <p:ext uri="{BB962C8B-B14F-4D97-AF65-F5344CB8AC3E}">
        <p14:creationId xmlns:p14="http://schemas.microsoft.com/office/powerpoint/2010/main" val="4003099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88208-63AF-0D2D-3ECA-7D1807A33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Poškození meziobratlové ploténky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8A480EC-D52B-0557-03D0-FC06CF997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934" y="2074840"/>
            <a:ext cx="3115310" cy="311531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1307A15-77B5-9660-2DF0-166D6FDE951F}"/>
              </a:ext>
            </a:extLst>
          </p:cNvPr>
          <p:cNvSpPr txBox="1"/>
          <p:nvPr/>
        </p:nvSpPr>
        <p:spPr>
          <a:xfrm>
            <a:off x="5713829" y="5190150"/>
            <a:ext cx="261461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https://www.oklahomapaintreatmentcenters.com/article/how-bulging-disc-and-herniated-disc-differ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BBF8630-9C9F-0208-F389-F1A4E7151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17" t="19259" r="22417" b="38518"/>
          <a:stretch/>
        </p:blipFill>
        <p:spPr>
          <a:xfrm>
            <a:off x="595057" y="2335531"/>
            <a:ext cx="4556170" cy="181355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A476FAC-063B-F8C9-4150-C4EF86AD6CE3}"/>
              </a:ext>
            </a:extLst>
          </p:cNvPr>
          <p:cNvSpPr txBox="1"/>
          <p:nvPr/>
        </p:nvSpPr>
        <p:spPr>
          <a:xfrm>
            <a:off x="595057" y="4159832"/>
            <a:ext cx="4556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https://www.semanticscholar.org/paper/Surgical-treatment-of-far-lateral-lumbar-disc-a-and-Al-khawaja-Mahasneh/284036022a20da70654e790aa85f11d2ede49341</a:t>
            </a:r>
          </a:p>
        </p:txBody>
      </p:sp>
    </p:spTree>
    <p:extLst>
      <p:ext uri="{BB962C8B-B14F-4D97-AF65-F5344CB8AC3E}">
        <p14:creationId xmlns:p14="http://schemas.microsoft.com/office/powerpoint/2010/main" val="2425177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D459A1-6202-A666-0CDD-71C1793E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1080760"/>
            <a:ext cx="7765322" cy="727838"/>
          </a:xfrm>
        </p:spPr>
        <p:txBody>
          <a:bodyPr/>
          <a:lstStyle/>
          <a:p>
            <a:r>
              <a:rPr lang="cs-CZ" dirty="0"/>
              <a:t>Hojení meziobratlové ploténky?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5D537BD-0072-D473-8A3C-27700AEED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75" y="1960960"/>
            <a:ext cx="4477315" cy="378071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4E11A4A-093E-2776-E549-2EB280896455}"/>
              </a:ext>
            </a:extLst>
          </p:cNvPr>
          <p:cNvSpPr txBox="1"/>
          <p:nvPr/>
        </p:nvSpPr>
        <p:spPr>
          <a:xfrm>
            <a:off x="471875" y="565450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https://www.consortiumphysio.co.uk/blog/2016/11/13/do-lumbar-disc-protrusions-heal-on-their-own-accord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E6B65F8-3412-68AA-C8AE-851393345ECB}"/>
              </a:ext>
            </a:extLst>
          </p:cNvPr>
          <p:cNvSpPr txBox="1"/>
          <p:nvPr/>
        </p:nvSpPr>
        <p:spPr>
          <a:xfrm>
            <a:off x="5243513" y="4338757"/>
            <a:ext cx="48997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u="sng" dirty="0" err="1"/>
              <a:t>Red</a:t>
            </a:r>
            <a:r>
              <a:rPr lang="cs-CZ" sz="1800" b="1" u="sng" dirty="0"/>
              <a:t>  </a:t>
            </a:r>
            <a:r>
              <a:rPr lang="cs-CZ" sz="1800" b="1" u="sng" dirty="0" err="1"/>
              <a:t>flags</a:t>
            </a:r>
            <a:r>
              <a:rPr lang="cs-CZ" sz="1800" b="1" u="sng" dirty="0"/>
              <a:t>!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Hypestézie, anestézie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Poruchy močového systému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Poruchy střevní motility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Sexuální potíže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Iradiace bolesti do DKK, snížení svalové síly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1C5EEFD-A938-AEB8-D127-555DD81F7261}"/>
              </a:ext>
            </a:extLst>
          </p:cNvPr>
          <p:cNvSpPr txBox="1"/>
          <p:nvPr/>
        </p:nvSpPr>
        <p:spPr>
          <a:xfrm>
            <a:off x="5129213" y="2302788"/>
            <a:ext cx="37833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200" dirty="0"/>
              <a:t>Výhřez ploténky může být velmi bolestivý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200" dirty="0"/>
              <a:t>Ve spoustě případů je ale výhřez klinický němý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200" dirty="0"/>
              <a:t>(MRI asymptomatických pacientů)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200" dirty="0"/>
              <a:t>Managment – umožnit a urychlit procesy </a:t>
            </a:r>
            <a:r>
              <a:rPr lang="cs-CZ" sz="1200" dirty="0" err="1"/>
              <a:t>autoreparace</a:t>
            </a:r>
            <a:r>
              <a:rPr lang="cs-CZ" sz="120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200" dirty="0"/>
              <a:t>Metodou první volby by měla být konzervativní léčba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200" dirty="0"/>
              <a:t>Chirurgický zákrok – </a:t>
            </a:r>
            <a:r>
              <a:rPr lang="cs-CZ" sz="1200" dirty="0" err="1"/>
              <a:t>red</a:t>
            </a:r>
            <a:r>
              <a:rPr lang="cs-CZ" sz="1200" dirty="0"/>
              <a:t> </a:t>
            </a:r>
            <a:r>
              <a:rPr lang="cs-CZ" sz="1200" dirty="0" err="1"/>
              <a:t>flags</a:t>
            </a:r>
            <a:r>
              <a:rPr lang="cs-CZ" sz="1200" dirty="0"/>
              <a:t> (neurologická symptomatika)</a:t>
            </a:r>
          </a:p>
        </p:txBody>
      </p:sp>
    </p:spTree>
    <p:extLst>
      <p:ext uri="{BB962C8B-B14F-4D97-AF65-F5344CB8AC3E}">
        <p14:creationId xmlns:p14="http://schemas.microsoft.com/office/powerpoint/2010/main" val="907640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EC791B-3629-45BB-B209-FDA54A723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/>
              <a:t>SVALY ZAD </a:t>
            </a:r>
          </a:p>
        </p:txBody>
      </p:sp>
    </p:spTree>
    <p:extLst>
      <p:ext uri="{BB962C8B-B14F-4D97-AF65-F5344CB8AC3E}">
        <p14:creationId xmlns:p14="http://schemas.microsoft.com/office/powerpoint/2010/main" val="32880361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E0E2A-94D6-4A2E-9344-046D7E3C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700" dirty="0"/>
              <a:t>1. VRSTVA (</a:t>
            </a:r>
            <a:r>
              <a:rPr lang="cs-CZ" sz="2700" dirty="0" err="1"/>
              <a:t>spinohumerální</a:t>
            </a:r>
            <a:r>
              <a:rPr lang="cs-CZ" sz="2700" dirty="0"/>
              <a:t> svaly)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A404E5-214C-4397-B856-14F5EC61C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857" y="3511966"/>
            <a:ext cx="2262820" cy="193471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B178BE1-A004-41BE-8D53-E0E34259A60F}"/>
              </a:ext>
            </a:extLst>
          </p:cNvPr>
          <p:cNvSpPr txBox="1"/>
          <p:nvPr/>
        </p:nvSpPr>
        <p:spPr>
          <a:xfrm>
            <a:off x="1108117" y="5432412"/>
            <a:ext cx="23902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https://www.kenhub.com/en/library/anatomy/trapezius-muscle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535D547-EE5F-424B-8138-D5F40D856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41" y="3478913"/>
            <a:ext cx="1994341" cy="223864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20B9E20-2245-45A7-AB7F-B6786F5CB0A6}"/>
              </a:ext>
            </a:extLst>
          </p:cNvPr>
          <p:cNvSpPr txBox="1"/>
          <p:nvPr/>
        </p:nvSpPr>
        <p:spPr>
          <a:xfrm>
            <a:off x="6273682" y="5665359"/>
            <a:ext cx="24503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https://www.kenhub.com/en/library/anatomy/latissimus-dorsi-muscle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5623C8E-FC56-44D0-80D6-948B094B6654}"/>
              </a:ext>
            </a:extLst>
          </p:cNvPr>
          <p:cNvSpPr txBox="1"/>
          <p:nvPr/>
        </p:nvSpPr>
        <p:spPr>
          <a:xfrm>
            <a:off x="540000" y="1792517"/>
            <a:ext cx="39801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u="sng" dirty="0"/>
              <a:t>M. TRAPEZIUS </a:t>
            </a:r>
          </a:p>
          <a:p>
            <a:pPr marL="214313" indent="-214313">
              <a:buFontTx/>
              <a:buChar char="-"/>
            </a:pPr>
            <a:r>
              <a:rPr lang="cs-CZ" sz="1800" dirty="0"/>
              <a:t>elevace, addukce, deprese lopatky </a:t>
            </a:r>
          </a:p>
          <a:p>
            <a:pPr marL="214313" indent="-214313">
              <a:buFontTx/>
              <a:buChar char="-"/>
            </a:pPr>
            <a:r>
              <a:rPr lang="cs-CZ" sz="1800" dirty="0"/>
              <a:t>Úklon hlavy a krční páteře </a:t>
            </a:r>
          </a:p>
          <a:p>
            <a:pPr marL="214313" indent="-214313">
              <a:buFontTx/>
              <a:buChar char="-"/>
            </a:pPr>
            <a:r>
              <a:rPr lang="cs-CZ" sz="1800" dirty="0"/>
              <a:t>Záklon hlavy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3F5DD48-35E2-4B85-82FF-B30858BFB91C}"/>
              </a:ext>
            </a:extLst>
          </p:cNvPr>
          <p:cNvSpPr txBox="1"/>
          <p:nvPr/>
        </p:nvSpPr>
        <p:spPr>
          <a:xfrm>
            <a:off x="5887384" y="1792517"/>
            <a:ext cx="2847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u="sng" dirty="0"/>
              <a:t>M. LATISSIMUS DORSI</a:t>
            </a:r>
          </a:p>
          <a:p>
            <a:pPr marL="214313" indent="-214313">
              <a:buFontTx/>
              <a:buChar char="-"/>
            </a:pPr>
            <a:r>
              <a:rPr lang="cs-CZ" sz="1800" dirty="0"/>
              <a:t>ADD, VR, EXT paže </a:t>
            </a:r>
          </a:p>
          <a:p>
            <a:pPr marL="214313" indent="-214313">
              <a:buFontTx/>
              <a:buChar char="-"/>
            </a:pPr>
            <a:r>
              <a:rPr lang="cs-CZ" sz="1800" dirty="0"/>
              <a:t>Pomocný dechový sval</a:t>
            </a:r>
          </a:p>
          <a:p>
            <a:pPr marL="214313" indent="-214313">
              <a:buFontTx/>
              <a:buChar char="-"/>
            </a:pPr>
            <a:r>
              <a:rPr lang="cs-CZ" sz="1800" dirty="0" err="1"/>
              <a:t>Anteverze</a:t>
            </a:r>
            <a:r>
              <a:rPr lang="cs-CZ" sz="1800" dirty="0"/>
              <a:t> pánve</a:t>
            </a:r>
          </a:p>
        </p:txBody>
      </p:sp>
    </p:spTree>
    <p:extLst>
      <p:ext uri="{BB962C8B-B14F-4D97-AF65-F5344CB8AC3E}">
        <p14:creationId xmlns:p14="http://schemas.microsoft.com/office/powerpoint/2010/main" val="32547753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5D3E73-6BB8-44E8-8536-747D5ACF5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VRSTVA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9C5879-498A-4300-8836-1B2C2CB5D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M. RHOMBOIDEUS MAJOR ET MINOR </a:t>
            </a:r>
          </a:p>
          <a:p>
            <a:pPr lvl="1"/>
            <a:r>
              <a:rPr lang="cs-CZ" dirty="0"/>
              <a:t>Elevace a addukce lopatky </a:t>
            </a:r>
          </a:p>
          <a:p>
            <a:pPr marL="342900" lvl="1"/>
            <a:endParaRPr lang="cs-CZ" dirty="0"/>
          </a:p>
          <a:p>
            <a:r>
              <a:rPr lang="cs-CZ" b="1" u="sng" dirty="0"/>
              <a:t>M. LEVATOR SCAPULAE </a:t>
            </a:r>
          </a:p>
          <a:p>
            <a:pPr lvl="1"/>
            <a:r>
              <a:rPr lang="cs-CZ" dirty="0"/>
              <a:t>Elevace lopatky </a:t>
            </a:r>
          </a:p>
          <a:p>
            <a:pPr lvl="1"/>
            <a:r>
              <a:rPr lang="cs-CZ" dirty="0"/>
              <a:t>Úklon, záklon hlavy s rotací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BE66F0-3EF9-4B82-A691-DFCD1DF7B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510" b="11384"/>
          <a:stretch/>
        </p:blipFill>
        <p:spPr>
          <a:xfrm>
            <a:off x="6326505" y="1314451"/>
            <a:ext cx="2258854" cy="294552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39B7AB3-52DF-4807-A479-D14080D309EE}"/>
              </a:ext>
            </a:extLst>
          </p:cNvPr>
          <p:cNvSpPr txBox="1"/>
          <p:nvPr/>
        </p:nvSpPr>
        <p:spPr>
          <a:xfrm>
            <a:off x="6523522" y="4259973"/>
            <a:ext cx="1927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https://www.researchgate.net/figure/Modified-Eden-lange-Procedure-A-The-rhomboid-and-levator-scapulae-muscles-were_fig2_347792332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6750A3F-3E8A-2B48-54D1-AAFA60C12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" t="10567" r="16541" b="10247"/>
          <a:stretch/>
        </p:blipFill>
        <p:spPr>
          <a:xfrm>
            <a:off x="658245" y="3611083"/>
            <a:ext cx="2676049" cy="203644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1BC2724-607D-FE74-5662-331638A20C9B}"/>
              </a:ext>
            </a:extLst>
          </p:cNvPr>
          <p:cNvSpPr txBox="1"/>
          <p:nvPr/>
        </p:nvSpPr>
        <p:spPr>
          <a:xfrm>
            <a:off x="803331" y="5728125"/>
            <a:ext cx="2676049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https://www.youtube.com/watch?v=Al4o_wEEyGI</a:t>
            </a:r>
          </a:p>
        </p:txBody>
      </p:sp>
    </p:spTree>
    <p:extLst>
      <p:ext uri="{BB962C8B-B14F-4D97-AF65-F5344CB8AC3E}">
        <p14:creationId xmlns:p14="http://schemas.microsoft.com/office/powerpoint/2010/main" val="40500512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05E84-4382-4E76-97F6-44396D61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0" y="1192641"/>
            <a:ext cx="4450275" cy="727838"/>
          </a:xfrm>
        </p:spPr>
        <p:txBody>
          <a:bodyPr>
            <a:normAutofit/>
          </a:bodyPr>
          <a:lstStyle/>
          <a:p>
            <a:r>
              <a:rPr lang="cs-CZ" dirty="0"/>
              <a:t>3. VRSTVA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E6C0C8-C813-4F72-A8A8-789990558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034" y="2523966"/>
            <a:ext cx="4443741" cy="2727383"/>
          </a:xfrm>
        </p:spPr>
        <p:txBody>
          <a:bodyPr>
            <a:normAutofit/>
          </a:bodyPr>
          <a:lstStyle/>
          <a:p>
            <a:r>
              <a:rPr lang="cs-CZ" b="1" u="sng" dirty="0"/>
              <a:t>M. SERRATUS POSTERIOR SUPERIOR</a:t>
            </a:r>
          </a:p>
          <a:p>
            <a:pPr lvl="1"/>
            <a:r>
              <a:rPr lang="cs-CZ" dirty="0"/>
              <a:t>Pomocný sval nádechový </a:t>
            </a:r>
          </a:p>
          <a:p>
            <a:pPr marL="342900" lvl="1"/>
            <a:endParaRPr lang="cs-CZ" dirty="0"/>
          </a:p>
          <a:p>
            <a:r>
              <a:rPr lang="cs-CZ" b="1" u="sng" dirty="0"/>
              <a:t>M. SERRATUS POSTERIOR INFERIOR </a:t>
            </a:r>
          </a:p>
          <a:p>
            <a:pPr lvl="1"/>
            <a:r>
              <a:rPr lang="cs-CZ" dirty="0"/>
              <a:t>Pomocný sval výdechový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01316F-5B28-4E8A-BAF1-8EFF2257C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9" r="1" b="2754"/>
          <a:stretch/>
        </p:blipFill>
        <p:spPr>
          <a:xfrm>
            <a:off x="6380616" y="1801147"/>
            <a:ext cx="2051303" cy="32476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D4FA2AD-5F41-498E-87B0-2760A38F99E6}"/>
              </a:ext>
            </a:extLst>
          </p:cNvPr>
          <p:cNvSpPr txBox="1"/>
          <p:nvPr/>
        </p:nvSpPr>
        <p:spPr>
          <a:xfrm>
            <a:off x="5928360" y="5482591"/>
            <a:ext cx="29370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>
                <a:solidFill>
                  <a:schemeClr val="bg1"/>
                </a:solidFill>
              </a:rPr>
              <a:t>https://www.kenhub.com/en/library/anatomy/serratus-posterior-muscles</a:t>
            </a:r>
          </a:p>
        </p:txBody>
      </p:sp>
    </p:spTree>
    <p:extLst>
      <p:ext uri="{BB962C8B-B14F-4D97-AF65-F5344CB8AC3E}">
        <p14:creationId xmlns:p14="http://schemas.microsoft.com/office/powerpoint/2010/main" val="3163689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2212D-CA19-4B92-923B-E1D80E9A9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0" y="716796"/>
            <a:ext cx="8293432" cy="727838"/>
          </a:xfrm>
        </p:spPr>
        <p:txBody>
          <a:bodyPr>
            <a:normAutofit fontScale="90000"/>
          </a:bodyPr>
          <a:lstStyle/>
          <a:p>
            <a:r>
              <a:rPr lang="cs-CZ" dirty="0"/>
              <a:t>4. HLUBOKÁ VRSTVA = m. </a:t>
            </a:r>
            <a:r>
              <a:rPr lang="cs-CZ" dirty="0" err="1"/>
              <a:t>errector</a:t>
            </a:r>
            <a:r>
              <a:rPr lang="cs-CZ" dirty="0"/>
              <a:t> </a:t>
            </a:r>
            <a:r>
              <a:rPr lang="cs-CZ" dirty="0" err="1"/>
              <a:t>spinae</a:t>
            </a:r>
            <a:br>
              <a:rPr lang="cs-CZ" dirty="0"/>
            </a:br>
            <a:r>
              <a:rPr lang="cs-CZ" dirty="0"/>
              <a:t>						</a:t>
            </a:r>
            <a:r>
              <a:rPr lang="cs-CZ" sz="2100" dirty="0"/>
              <a:t>= autochtonní svaly zad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DB4ABE-9567-4847-8AA0-6BDF2A9B4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035" y="1956807"/>
            <a:ext cx="3957965" cy="2727383"/>
          </a:xfrm>
        </p:spPr>
        <p:txBody>
          <a:bodyPr/>
          <a:lstStyle/>
          <a:p>
            <a:r>
              <a:rPr lang="cs-CZ" dirty="0"/>
              <a:t>1. SPINOTRANSVERSÁLNÍ SYSTÉM </a:t>
            </a:r>
          </a:p>
          <a:p>
            <a:r>
              <a:rPr lang="cs-CZ" dirty="0"/>
              <a:t>2. SPINOSPINÁLNÍ SYSTÉM </a:t>
            </a:r>
          </a:p>
          <a:p>
            <a:r>
              <a:rPr lang="cs-CZ" dirty="0"/>
              <a:t>3. TRANSVERZOSPINÁLNÍ SYSTÉM </a:t>
            </a:r>
          </a:p>
          <a:p>
            <a:r>
              <a:rPr lang="cs-CZ" dirty="0"/>
              <a:t>4. KRÁTKÉ SVALY ZAD </a:t>
            </a:r>
          </a:p>
          <a:p>
            <a:r>
              <a:rPr lang="cs-CZ" dirty="0"/>
              <a:t>5. KRÁTKÉ ŠÍJOVÉ EXTENZORY (HLUBOKÉ SVALY ŠÍJOVÉ)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26C1076-2E0A-4DED-BEE7-AF1AD2E6BBB3}"/>
              </a:ext>
            </a:extLst>
          </p:cNvPr>
          <p:cNvSpPr txBox="1"/>
          <p:nvPr/>
        </p:nvSpPr>
        <p:spPr>
          <a:xfrm>
            <a:off x="4929187" y="5600700"/>
            <a:ext cx="347186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25" dirty="0"/>
              <a:t>https://www.chegg.com/flashcards/exam-2-deep-back-d225e734-8e84-4874-848c-228a6f14725c/deck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95781B-01CC-4768-BF02-85FF03519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206" y="2404407"/>
            <a:ext cx="2328863" cy="319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79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7BE016C-114E-4A67-A1ED-64282E0C7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00" t="22665" r="9333" b="5927"/>
          <a:stretch/>
        </p:blipFill>
        <p:spPr>
          <a:xfrm>
            <a:off x="1735943" y="1098550"/>
            <a:ext cx="5672114" cy="39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8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57B87-7148-7655-46C3-66B85A5E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Anatomické poznámky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B53E7A-B01C-3C99-E288-7D64DE44B7ED}"/>
              </a:ext>
            </a:extLst>
          </p:cNvPr>
          <p:cNvSpPr txBox="1"/>
          <p:nvPr/>
        </p:nvSpPr>
        <p:spPr>
          <a:xfrm>
            <a:off x="685346" y="2706834"/>
            <a:ext cx="457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Pánevní kosti + kost křížová (os </a:t>
            </a:r>
            <a:r>
              <a:rPr lang="cs-CZ" sz="1800" dirty="0" err="1"/>
              <a:t>sacrum</a:t>
            </a:r>
            <a:r>
              <a:rPr lang="cs-CZ" sz="1800" dirty="0"/>
              <a:t>) = pánev</a:t>
            </a:r>
          </a:p>
          <a:p>
            <a:endParaRPr lang="cs-CZ" sz="1800" dirty="0"/>
          </a:p>
          <a:p>
            <a:r>
              <a:rPr lang="cs-CZ" sz="1800" dirty="0"/>
              <a:t>Pánevní </a:t>
            </a:r>
            <a:r>
              <a:rPr lang="cs-CZ" sz="1800" dirty="0" err="1"/>
              <a:t>cost</a:t>
            </a:r>
            <a:r>
              <a:rPr lang="cs-CZ" sz="1800" dirty="0"/>
              <a:t> = os </a:t>
            </a:r>
            <a:r>
              <a:rPr lang="cs-CZ" sz="1800" dirty="0" err="1"/>
              <a:t>coxea</a:t>
            </a:r>
            <a:r>
              <a:rPr lang="cs-CZ" sz="180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skládá se ze 3 kostí -&gt; os ilium, os </a:t>
            </a:r>
            <a:r>
              <a:rPr lang="cs-CZ" sz="1800" dirty="0" err="1"/>
              <a:t>ischii</a:t>
            </a:r>
            <a:r>
              <a:rPr lang="cs-CZ" sz="1800" dirty="0"/>
              <a:t> a os </a:t>
            </a:r>
            <a:r>
              <a:rPr lang="cs-CZ" sz="1800" dirty="0" err="1"/>
              <a:t>pubis</a:t>
            </a:r>
            <a:r>
              <a:rPr lang="cs-CZ" sz="180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osifikace -&gt; acetabulum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acetabulum – postavení a sklon velmi individuální (nejčastěji: zevně dolů a dopředu)</a:t>
            </a:r>
          </a:p>
        </p:txBody>
      </p:sp>
      <p:pic>
        <p:nvPicPr>
          <p:cNvPr id="8" name="obrázek 2" descr="Pelvis anatomy scheme Royalty Free Vector Image">
            <a:extLst>
              <a:ext uri="{FF2B5EF4-FFF2-40B4-BE49-F238E27FC236}">
                <a16:creationId xmlns:a16="http://schemas.microsoft.com/office/drawing/2014/main" id="{DDF1C090-2436-3FEA-9E5C-30B85894CE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10604" r="8610" b="16536"/>
          <a:stretch/>
        </p:blipFill>
        <p:spPr bwMode="auto">
          <a:xfrm>
            <a:off x="5235461" y="2464118"/>
            <a:ext cx="3029858" cy="28729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ové pole 1">
            <a:extLst>
              <a:ext uri="{FF2B5EF4-FFF2-40B4-BE49-F238E27FC236}">
                <a16:creationId xmlns:a16="http://schemas.microsoft.com/office/drawing/2014/main" id="{E25CC247-602E-E821-9D96-EB804D0D8065}"/>
              </a:ext>
            </a:extLst>
          </p:cNvPr>
          <p:cNvSpPr txBox="1"/>
          <p:nvPr/>
        </p:nvSpPr>
        <p:spPr>
          <a:xfrm>
            <a:off x="5414055" y="5328835"/>
            <a:ext cx="2729820" cy="20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750"/>
              </a:spcAft>
            </a:pPr>
            <a:r>
              <a:rPr lang="cs-CZ" sz="675" i="1" dirty="0"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https://www.vectorstock.com/royalty-free-vector/pelvis-anatomy-scheme-vector-19388066</a:t>
            </a:r>
          </a:p>
        </p:txBody>
      </p:sp>
    </p:spTree>
    <p:extLst>
      <p:ext uri="{BB962C8B-B14F-4D97-AF65-F5344CB8AC3E}">
        <p14:creationId xmlns:p14="http://schemas.microsoft.com/office/powerpoint/2010/main" val="2690530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diologický obrázek kostry">
            <a:extLst>
              <a:ext uri="{FF2B5EF4-FFF2-40B4-BE49-F238E27FC236}">
                <a16:creationId xmlns:a16="http://schemas.microsoft.com/office/drawing/2014/main" id="{DF1B10BE-27E5-E865-74F4-6BAC80771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14264" b="830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43AB927-0031-4A8B-8A0B-9834E5992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1" y="1944111"/>
            <a:ext cx="7929000" cy="2799340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r>
              <a:rPr lang="en-US" sz="4050"/>
              <a:t>Kineziologie krční páteře</a:t>
            </a:r>
          </a:p>
        </p:txBody>
      </p:sp>
    </p:spTree>
    <p:extLst>
      <p:ext uri="{BB962C8B-B14F-4D97-AF65-F5344CB8AC3E}">
        <p14:creationId xmlns:p14="http://schemas.microsoft.com/office/powerpoint/2010/main" val="3656350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ervical Spine Ranges of Motion (ROM) - Learn Muscles">
            <a:extLst>
              <a:ext uri="{FF2B5EF4-FFF2-40B4-BE49-F238E27FC236}">
                <a16:creationId xmlns:a16="http://schemas.microsoft.com/office/drawing/2014/main" id="{81031C2A-8067-40B2-844D-706A1AED3A6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5" b="33647"/>
          <a:stretch/>
        </p:blipFill>
        <p:spPr bwMode="auto">
          <a:xfrm>
            <a:off x="0" y="4144567"/>
            <a:ext cx="4560094" cy="163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ervical Spine Ranges of Motion (ROM) - Learn Muscles">
            <a:extLst>
              <a:ext uri="{FF2B5EF4-FFF2-40B4-BE49-F238E27FC236}">
                <a16:creationId xmlns:a16="http://schemas.microsoft.com/office/drawing/2014/main" id="{62BB479F-A022-4795-AE92-717572CD5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96"/>
          <a:stretch/>
        </p:blipFill>
        <p:spPr bwMode="auto">
          <a:xfrm>
            <a:off x="370404" y="1211819"/>
            <a:ext cx="4208860" cy="166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rvical Spine Ranges of Motion (ROM) - Learn Muscles">
            <a:extLst>
              <a:ext uri="{FF2B5EF4-FFF2-40B4-BE49-F238E27FC236}">
                <a16:creationId xmlns:a16="http://schemas.microsoft.com/office/drawing/2014/main" id="{5782D457-A5F8-4A61-B77B-D34A6E9D3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96"/>
          <a:stretch/>
        </p:blipFill>
        <p:spPr bwMode="auto">
          <a:xfrm>
            <a:off x="4778454" y="2595643"/>
            <a:ext cx="4208860" cy="166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C74C5CC-8EE6-4A2E-B50C-7E134F61D175}"/>
              </a:ext>
            </a:extLst>
          </p:cNvPr>
          <p:cNvSpPr txBox="1"/>
          <p:nvPr/>
        </p:nvSpPr>
        <p:spPr>
          <a:xfrm>
            <a:off x="5806441" y="1725931"/>
            <a:ext cx="3244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        EXTENZE A FLEXE</a:t>
            </a:r>
          </a:p>
          <a:p>
            <a:r>
              <a:rPr lang="cs-CZ" sz="1800" dirty="0"/>
              <a:t>(RETROFLEXE A ANTEFLEXE)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8B5825B-AB33-419B-BC42-16A446693BD7}"/>
              </a:ext>
            </a:extLst>
          </p:cNvPr>
          <p:cNvSpPr txBox="1"/>
          <p:nvPr/>
        </p:nvSpPr>
        <p:spPr>
          <a:xfrm>
            <a:off x="1508760" y="3290500"/>
            <a:ext cx="1012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ROTACE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8FBC3F1-578C-428D-8A8C-F646E86C3DF4}"/>
              </a:ext>
            </a:extLst>
          </p:cNvPr>
          <p:cNvSpPr txBox="1"/>
          <p:nvPr/>
        </p:nvSpPr>
        <p:spPr>
          <a:xfrm>
            <a:off x="6115125" y="4823796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LATEROFLEXE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3B68F64-B448-4C9E-A3AF-A88E38333C47}"/>
              </a:ext>
            </a:extLst>
          </p:cNvPr>
          <p:cNvSpPr txBox="1"/>
          <p:nvPr/>
        </p:nvSpPr>
        <p:spPr>
          <a:xfrm>
            <a:off x="206454" y="5804543"/>
            <a:ext cx="457200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25" dirty="0"/>
              <a:t>https://learnmuscles.com/glossary/cervical-spine-ranges-of-motion-rom/</a:t>
            </a:r>
          </a:p>
        </p:txBody>
      </p:sp>
    </p:spTree>
    <p:extLst>
      <p:ext uri="{BB962C8B-B14F-4D97-AF65-F5344CB8AC3E}">
        <p14:creationId xmlns:p14="http://schemas.microsoft.com/office/powerpoint/2010/main" val="3613260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297DD0-CBE8-4227-9502-F87D1702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Horní krční sektor (týlní kost – C</a:t>
            </a:r>
            <a:r>
              <a:rPr lang="cs-CZ" sz="2700" dirty="0"/>
              <a:t>1</a:t>
            </a:r>
            <a:r>
              <a:rPr lang="cs-CZ" dirty="0"/>
              <a:t>-C</a:t>
            </a:r>
            <a:r>
              <a:rPr lang="cs-CZ" sz="2700" dirty="0"/>
              <a:t>3</a:t>
            </a:r>
            <a:r>
              <a:rPr lang="cs-CZ" dirty="0"/>
              <a:t>)</a:t>
            </a:r>
            <a:br>
              <a:rPr lang="cs-CZ" dirty="0"/>
            </a:br>
            <a:r>
              <a:rPr lang="cs-CZ" sz="1200" dirty="0" err="1"/>
              <a:t>Craniocervikální</a:t>
            </a:r>
            <a:r>
              <a:rPr lang="cs-CZ" sz="1200" dirty="0"/>
              <a:t> přechod = CC přechod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AF596D-E3E7-4231-9DB8-F51229395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148" y="1571676"/>
            <a:ext cx="4665197" cy="2612391"/>
          </a:xfrm>
        </p:spPr>
        <p:txBody>
          <a:bodyPr>
            <a:normAutofit fontScale="92500"/>
          </a:bodyPr>
          <a:lstStyle/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Fixace zrakem </a:t>
            </a:r>
            <a:r>
              <a:rPr lang="cs-CZ" dirty="0">
                <a:cs typeface="Arial" panose="020B0604020202020204" pitchFamily="34" charset="0"/>
              </a:rPr>
              <a:t>→ pohyb očí → pohyb hlavy → pohyb v AO skloubení → aktivace axiálního systému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cs typeface="Arial" panose="020B0604020202020204" pitchFamily="34" charset="0"/>
              </a:rPr>
              <a:t>Nepřímé propojení – vestibulární jádra, mozeček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cs typeface="Arial" panose="020B0604020202020204" pitchFamily="34" charset="0"/>
              </a:rPr>
              <a:t>Významný zdroj </a:t>
            </a:r>
            <a:r>
              <a:rPr lang="cs-CZ" dirty="0" err="1">
                <a:cs typeface="Arial" panose="020B0604020202020204" pitchFamily="34" charset="0"/>
              </a:rPr>
              <a:t>propriocepce</a:t>
            </a:r>
            <a:endParaRPr lang="cs-CZ" dirty="0"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2050" name="Picture 2" descr="Image result for atlanto occipital joint | Joint, Occipital, Human anatomy">
            <a:extLst>
              <a:ext uri="{FF2B5EF4-FFF2-40B4-BE49-F238E27FC236}">
                <a16:creationId xmlns:a16="http://schemas.microsoft.com/office/drawing/2014/main" id="{A1A8F261-D479-4B6B-BEC2-C02E7637B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081" y="1296212"/>
            <a:ext cx="2897771" cy="217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1ACD87D-0075-4EAF-A665-94BAF711D81B}"/>
              </a:ext>
            </a:extLst>
          </p:cNvPr>
          <p:cNvSpPr txBox="1"/>
          <p:nvPr/>
        </p:nvSpPr>
        <p:spPr>
          <a:xfrm>
            <a:off x="6211296" y="3240834"/>
            <a:ext cx="239360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https://cz.pinterest.com/pin/205899014201388053/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C78464C3-4352-7D55-8788-F5CBE6C13A13}"/>
              </a:ext>
            </a:extLst>
          </p:cNvPr>
          <p:cNvSpPr txBox="1">
            <a:spLocks/>
          </p:cNvSpPr>
          <p:nvPr/>
        </p:nvSpPr>
        <p:spPr>
          <a:xfrm>
            <a:off x="428148" y="4208385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/>
              <a:t>Dolní krční sektor (</a:t>
            </a:r>
            <a:r>
              <a:rPr lang="cs-CZ" kern="0">
                <a:solidFill>
                  <a:schemeClr val="tx1"/>
                </a:solidFill>
              </a:rPr>
              <a:t>C</a:t>
            </a:r>
            <a:r>
              <a:rPr lang="cs-CZ" kern="0" baseline="-25000">
                <a:solidFill>
                  <a:schemeClr val="tx1"/>
                </a:solidFill>
              </a:rPr>
              <a:t>3-4 </a:t>
            </a:r>
            <a:r>
              <a:rPr lang="cs-CZ" kern="0">
                <a:solidFill>
                  <a:schemeClr val="tx1"/>
                </a:solidFill>
              </a:rPr>
              <a:t>až Th</a:t>
            </a:r>
            <a:r>
              <a:rPr lang="cs-CZ" kern="0" baseline="-25000">
                <a:solidFill>
                  <a:schemeClr val="tx1"/>
                </a:solidFill>
              </a:rPr>
              <a:t>4-5 </a:t>
            </a:r>
            <a:r>
              <a:rPr lang="cs-CZ" kern="0"/>
              <a:t>)</a:t>
            </a:r>
            <a:endParaRPr lang="cs-CZ" kern="0" dirty="0">
              <a:solidFill>
                <a:schemeClr val="tx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26D79FA-2F88-DE4B-ADA3-8AA9E837EFBD}"/>
              </a:ext>
            </a:extLst>
          </p:cNvPr>
          <p:cNvSpPr txBox="1"/>
          <p:nvPr/>
        </p:nvSpPr>
        <p:spPr>
          <a:xfrm>
            <a:off x="428148" y="5089393"/>
            <a:ext cx="6042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bezprostřední vztah k funkci hrudních pletenců a k funkci horních končetin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Inervace horní končetiny a dýchacích svalů </a:t>
            </a:r>
          </a:p>
        </p:txBody>
      </p:sp>
      <p:pic>
        <p:nvPicPr>
          <p:cNvPr id="8" name="Picture 2" descr="Cervical Spine Anatomy (Neck)">
            <a:extLst>
              <a:ext uri="{FF2B5EF4-FFF2-40B4-BE49-F238E27FC236}">
                <a16:creationId xmlns:a16="http://schemas.microsoft.com/office/drawing/2014/main" id="{5931A66E-9F72-E849-31BC-F9ED667B5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473" y="3812952"/>
            <a:ext cx="2919527" cy="255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3875433-82A9-24EC-1F87-2E3F2852F405}"/>
              </a:ext>
            </a:extLst>
          </p:cNvPr>
          <p:cNvSpPr txBox="1"/>
          <p:nvPr/>
        </p:nvSpPr>
        <p:spPr>
          <a:xfrm>
            <a:off x="6085577" y="6391856"/>
            <a:ext cx="318709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https://www.spineuniverse.com/anatomy/cervical-spine-anatomy-neck</a:t>
            </a:r>
          </a:p>
        </p:txBody>
      </p:sp>
    </p:spTree>
    <p:extLst>
      <p:ext uri="{BB962C8B-B14F-4D97-AF65-F5344CB8AC3E}">
        <p14:creationId xmlns:p14="http://schemas.microsoft.com/office/powerpoint/2010/main" val="2606460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7F7E61-D207-4843-A289-E3D62A634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50" y="764233"/>
            <a:ext cx="2398894" cy="53213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cs-CZ" sz="3200" dirty="0"/>
              <a:t> Svaly krku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026CB9-C504-4210-A4B6-8E3AD6F9A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" y="2087991"/>
            <a:ext cx="4027520" cy="428966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1.vrstva: 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M. </a:t>
            </a:r>
            <a:r>
              <a:rPr lang="cs-CZ" sz="2400" dirty="0" err="1"/>
              <a:t>platysma</a:t>
            </a: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2. vrstva: </a:t>
            </a:r>
          </a:p>
          <a:p>
            <a:pPr>
              <a:lnSpc>
                <a:spcPct val="90000"/>
              </a:lnSpc>
            </a:pPr>
            <a:r>
              <a:rPr lang="cs-CZ" sz="2400" b="1" dirty="0">
                <a:solidFill>
                  <a:schemeClr val="accent2"/>
                </a:solidFill>
              </a:rPr>
              <a:t>M. sternocleidomastoideus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3. vrstva:</a:t>
            </a:r>
          </a:p>
          <a:p>
            <a:pPr lvl="1">
              <a:lnSpc>
                <a:spcPct val="90000"/>
              </a:lnSpc>
            </a:pPr>
            <a:r>
              <a:rPr lang="cs-CZ" sz="2000" dirty="0" err="1">
                <a:effectLst/>
              </a:rPr>
              <a:t>Suprahyoidní</a:t>
            </a:r>
            <a:r>
              <a:rPr lang="cs-CZ" sz="2000" dirty="0">
                <a:effectLst/>
              </a:rPr>
              <a:t> svaly</a:t>
            </a:r>
          </a:p>
          <a:p>
            <a:pPr lvl="1">
              <a:lnSpc>
                <a:spcPct val="90000"/>
              </a:lnSpc>
            </a:pPr>
            <a:r>
              <a:rPr lang="cs-CZ" sz="2000" dirty="0" err="1">
                <a:effectLst/>
              </a:rPr>
              <a:t>Infrahyoidní</a:t>
            </a:r>
            <a:r>
              <a:rPr lang="cs-CZ" sz="2000" dirty="0">
                <a:effectLst/>
              </a:rPr>
              <a:t> svaly</a:t>
            </a:r>
          </a:p>
          <a:p>
            <a:pPr lvl="1">
              <a:lnSpc>
                <a:spcPct val="90000"/>
              </a:lnSpc>
            </a:pPr>
            <a:endParaRPr lang="cs-CZ" sz="2000" dirty="0">
              <a:effectLst/>
            </a:endParaRPr>
          </a:p>
          <a:p>
            <a:pPr>
              <a:lnSpc>
                <a:spcPct val="90000"/>
              </a:lnSpc>
            </a:pPr>
            <a:r>
              <a:rPr lang="cs-CZ" sz="2400" dirty="0"/>
              <a:t>4. vrstva: </a:t>
            </a:r>
          </a:p>
          <a:p>
            <a:pPr>
              <a:lnSpc>
                <a:spcPct val="90000"/>
              </a:lnSpc>
            </a:pPr>
            <a:r>
              <a:rPr lang="cs-CZ" sz="2400" b="1" dirty="0">
                <a:solidFill>
                  <a:schemeClr val="accent2"/>
                </a:solidFill>
              </a:rPr>
              <a:t>Mm. </a:t>
            </a:r>
            <a:r>
              <a:rPr lang="cs-CZ" sz="2400" b="1" dirty="0" err="1">
                <a:solidFill>
                  <a:schemeClr val="accent2"/>
                </a:solidFill>
              </a:rPr>
              <a:t>scaleni</a:t>
            </a:r>
            <a:r>
              <a:rPr lang="cs-CZ" sz="2400" dirty="0"/>
              <a:t>.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5. vrstva: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effectLst/>
              </a:rPr>
              <a:t>Musculus </a:t>
            </a:r>
            <a:r>
              <a:rPr lang="cs-CZ" sz="2000" dirty="0" err="1">
                <a:effectLst/>
              </a:rPr>
              <a:t>longus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capitis</a:t>
            </a:r>
            <a:r>
              <a:rPr lang="cs-CZ" sz="2000" dirty="0">
                <a:effectLst/>
              </a:rPr>
              <a:t>,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effectLst/>
              </a:rPr>
              <a:t>Musculus </a:t>
            </a:r>
            <a:r>
              <a:rPr lang="cs-CZ" sz="2000" dirty="0" err="1">
                <a:effectLst/>
              </a:rPr>
              <a:t>longus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colli</a:t>
            </a:r>
            <a:r>
              <a:rPr lang="cs-CZ" sz="2000" dirty="0">
                <a:effectLst/>
              </a:rPr>
              <a:t>,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effectLst/>
              </a:rPr>
              <a:t>Musculus </a:t>
            </a:r>
            <a:r>
              <a:rPr lang="cs-CZ" sz="2000" dirty="0" err="1">
                <a:effectLst/>
              </a:rPr>
              <a:t>rectus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capitis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anterior</a:t>
            </a:r>
            <a:r>
              <a:rPr lang="cs-CZ" sz="2000" dirty="0">
                <a:effectLst/>
              </a:rPr>
              <a:t>,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effectLst/>
              </a:rPr>
              <a:t>Musculus </a:t>
            </a:r>
            <a:r>
              <a:rPr lang="cs-CZ" sz="2000" dirty="0" err="1">
                <a:effectLst/>
              </a:rPr>
              <a:t>rectus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capitis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lateralis</a:t>
            </a:r>
            <a:r>
              <a:rPr lang="cs-CZ" sz="2000" dirty="0">
                <a:effectLst/>
              </a:rPr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F452E7-4811-4A11-996A-041CEABBF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" r="-1" b="8648"/>
          <a:stretch/>
        </p:blipFill>
        <p:spPr>
          <a:xfrm>
            <a:off x="4202780" y="1801147"/>
            <a:ext cx="4229140" cy="32476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13155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ernocleidomastoid muscle: Anatomy and functions | Kenhub">
            <a:extLst>
              <a:ext uri="{FF2B5EF4-FFF2-40B4-BE49-F238E27FC236}">
                <a16:creationId xmlns:a16="http://schemas.microsoft.com/office/drawing/2014/main" id="{2F8B5DEC-0A66-4040-88E3-B58205A8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" y="2994660"/>
            <a:ext cx="2255520" cy="22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A9317B5-3BB2-4486-B5A7-25B98C46D865}"/>
              </a:ext>
            </a:extLst>
          </p:cNvPr>
          <p:cNvSpPr txBox="1"/>
          <p:nvPr/>
        </p:nvSpPr>
        <p:spPr>
          <a:xfrm>
            <a:off x="516255" y="5393532"/>
            <a:ext cx="2145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https://www.kenhub.com/en/library/anatomy/sternocleidomastoid-muscle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5F7328-08A4-483B-B0C7-2A8E53714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0" t="4296" r="23668" b="14222"/>
          <a:stretch/>
        </p:blipFill>
        <p:spPr>
          <a:xfrm>
            <a:off x="3056818" y="2994660"/>
            <a:ext cx="2587697" cy="22555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1C9CD07-5B7D-4BDA-806B-EABFF2C6DD5A}"/>
              </a:ext>
            </a:extLst>
          </p:cNvPr>
          <p:cNvSpPr txBox="1"/>
          <p:nvPr/>
        </p:nvSpPr>
        <p:spPr>
          <a:xfrm>
            <a:off x="3278152" y="5393532"/>
            <a:ext cx="2145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https://www.kenhub.com/en/library/anatomy/scalene-muscle</a:t>
            </a:r>
          </a:p>
        </p:txBody>
      </p:sp>
      <p:pic>
        <p:nvPicPr>
          <p:cNvPr id="4100" name="Picture 4" descr="Longus capitis muscle (musculus capitis longus)">
            <a:extLst>
              <a:ext uri="{FF2B5EF4-FFF2-40B4-BE49-F238E27FC236}">
                <a16:creationId xmlns:a16="http://schemas.microsoft.com/office/drawing/2014/main" id="{CD5364D1-9B15-4694-B22E-3B407126D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93" y="2994660"/>
            <a:ext cx="2587697" cy="230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0FEEE6E-CCAC-40FB-849A-11CFA6AF74BF}"/>
              </a:ext>
            </a:extLst>
          </p:cNvPr>
          <p:cNvSpPr txBox="1"/>
          <p:nvPr/>
        </p:nvSpPr>
        <p:spPr>
          <a:xfrm>
            <a:off x="6324600" y="5393532"/>
            <a:ext cx="2145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https://www.kenhub.com/en/library/anatomy/longus-capitis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CD28EEC-7B1D-44B5-9DAE-9EF0A75FBB8E}"/>
              </a:ext>
            </a:extLst>
          </p:cNvPr>
          <p:cNvSpPr txBox="1"/>
          <p:nvPr/>
        </p:nvSpPr>
        <p:spPr>
          <a:xfrm>
            <a:off x="461010" y="1977896"/>
            <a:ext cx="816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m. sternocleidomastoideus        mm. </a:t>
            </a:r>
            <a:r>
              <a:rPr lang="cs-CZ" sz="1800" dirty="0" err="1"/>
              <a:t>scaleni</a:t>
            </a:r>
            <a:r>
              <a:rPr lang="cs-CZ" sz="1800" dirty="0"/>
              <a:t>                      m. </a:t>
            </a:r>
            <a:r>
              <a:rPr lang="cs-CZ" sz="1800" dirty="0" err="1"/>
              <a:t>longus</a:t>
            </a:r>
            <a:r>
              <a:rPr lang="cs-CZ" sz="1800" dirty="0"/>
              <a:t> </a:t>
            </a:r>
            <a:r>
              <a:rPr lang="cs-CZ" sz="1800" dirty="0" err="1"/>
              <a:t>capitis</a:t>
            </a:r>
            <a:r>
              <a:rPr lang="cs-C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2199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6F1E4BA5-34B0-4234-A0AA-A258A164A0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404373"/>
              </p:ext>
            </p:extLst>
          </p:nvPr>
        </p:nvGraphicFramePr>
        <p:xfrm>
          <a:off x="336351" y="1624370"/>
          <a:ext cx="8357593" cy="3609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077">
                  <a:extLst>
                    <a:ext uri="{9D8B030D-6E8A-4147-A177-3AD203B41FA5}">
                      <a16:colId xmlns:a16="http://schemas.microsoft.com/office/drawing/2014/main" val="2539445628"/>
                    </a:ext>
                  </a:extLst>
                </a:gridCol>
                <a:gridCol w="5144516">
                  <a:extLst>
                    <a:ext uri="{9D8B030D-6E8A-4147-A177-3AD203B41FA5}">
                      <a16:colId xmlns:a16="http://schemas.microsoft.com/office/drawing/2014/main" val="23049883"/>
                    </a:ext>
                  </a:extLst>
                </a:gridCol>
              </a:tblGrid>
              <a:tr h="332252">
                <a:tc>
                  <a:txBody>
                    <a:bodyPr/>
                    <a:lstStyle/>
                    <a:p>
                      <a:r>
                        <a:rPr lang="cs-CZ" sz="1400" dirty="0"/>
                        <a:t>Pohyb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Svaly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29998092"/>
                  </a:ext>
                </a:extLst>
              </a:tr>
              <a:tr h="573476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Anteflexe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 m. </a:t>
                      </a:r>
                      <a:r>
                        <a:rPr lang="cs-CZ" sz="1400" dirty="0" err="1"/>
                        <a:t>longus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capitis</a:t>
                      </a:r>
                      <a:r>
                        <a:rPr lang="cs-CZ" sz="1400" dirty="0"/>
                        <a:t>, m. </a:t>
                      </a:r>
                      <a:r>
                        <a:rPr lang="cs-CZ" sz="1400" dirty="0" err="1"/>
                        <a:t>longus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colli</a:t>
                      </a:r>
                      <a:r>
                        <a:rPr lang="cs-CZ" sz="1400" dirty="0"/>
                        <a:t>, m. </a:t>
                      </a:r>
                      <a:r>
                        <a:rPr lang="cs-CZ" sz="1400" dirty="0" err="1"/>
                        <a:t>rectus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capitis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anterior</a:t>
                      </a:r>
                      <a:r>
                        <a:rPr lang="cs-CZ" sz="1400" dirty="0"/>
                        <a:t> a  mm. </a:t>
                      </a:r>
                      <a:r>
                        <a:rPr lang="cs-CZ" sz="1400" dirty="0" err="1"/>
                        <a:t>scaleni</a:t>
                      </a:r>
                      <a:endParaRPr lang="cs-CZ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64252301"/>
                  </a:ext>
                </a:extLst>
              </a:tr>
              <a:tr h="573476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Retroflexe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m. </a:t>
                      </a:r>
                      <a:r>
                        <a:rPr lang="cs-CZ" sz="1400" dirty="0" err="1"/>
                        <a:t>trapezius</a:t>
                      </a:r>
                      <a:r>
                        <a:rPr lang="cs-CZ" sz="1400" dirty="0"/>
                        <a:t>, m. </a:t>
                      </a:r>
                      <a:r>
                        <a:rPr lang="cs-CZ" sz="1400" dirty="0" err="1"/>
                        <a:t>erector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trunci</a:t>
                      </a:r>
                      <a:r>
                        <a:rPr lang="cs-CZ" sz="1400" dirty="0"/>
                        <a:t> (et </a:t>
                      </a:r>
                      <a:r>
                        <a:rPr lang="cs-CZ" sz="1400" dirty="0" err="1"/>
                        <a:t>capitis</a:t>
                      </a:r>
                      <a:r>
                        <a:rPr lang="cs-CZ" sz="1400" dirty="0"/>
                        <a:t>), </a:t>
                      </a:r>
                      <a:r>
                        <a:rPr lang="cs-CZ" sz="1400" dirty="0" err="1"/>
                        <a:t>subokcipitální</a:t>
                      </a:r>
                      <a:r>
                        <a:rPr lang="cs-CZ" sz="1400" dirty="0"/>
                        <a:t>  svaly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93944747"/>
                  </a:ext>
                </a:extLst>
              </a:tr>
              <a:tr h="1065028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/>
                        <a:t>Lateroflexe</a:t>
                      </a:r>
                      <a:endParaRPr lang="cs-CZ" sz="18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m. </a:t>
                      </a:r>
                      <a:r>
                        <a:rPr lang="cs-CZ" sz="1400" dirty="0" err="1"/>
                        <a:t>longus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capitis</a:t>
                      </a:r>
                      <a:r>
                        <a:rPr lang="cs-CZ" sz="1400" dirty="0"/>
                        <a:t> et </a:t>
                      </a:r>
                      <a:r>
                        <a:rPr lang="cs-CZ" sz="1400" dirty="0" err="1"/>
                        <a:t>colli</a:t>
                      </a:r>
                      <a:r>
                        <a:rPr lang="cs-CZ" sz="1400" dirty="0"/>
                        <a:t>, m. </a:t>
                      </a:r>
                      <a:r>
                        <a:rPr lang="cs-CZ" sz="1400" dirty="0" err="1"/>
                        <a:t>rectus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capitis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anterior</a:t>
                      </a:r>
                      <a:r>
                        <a:rPr lang="cs-CZ" sz="1400" dirty="0"/>
                        <a:t>, mm. </a:t>
                      </a:r>
                      <a:r>
                        <a:rPr lang="cs-CZ" sz="1400" dirty="0" err="1"/>
                        <a:t>scaleni</a:t>
                      </a:r>
                      <a:r>
                        <a:rPr lang="cs-CZ" sz="1400" dirty="0"/>
                        <a:t>, m. sternocleidomastoideus, m. </a:t>
                      </a:r>
                      <a:r>
                        <a:rPr lang="cs-CZ" sz="1400" dirty="0" err="1"/>
                        <a:t>trapezius</a:t>
                      </a:r>
                      <a:r>
                        <a:rPr lang="cs-CZ" sz="1400" dirty="0"/>
                        <a:t> a všechny systémy hlubokých zádových svalů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64443311"/>
                  </a:ext>
                </a:extLst>
              </a:tr>
              <a:tr h="1065028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Rotace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m. sternocleidomastoideus (opačné strany), svaly </a:t>
                      </a:r>
                      <a:r>
                        <a:rPr lang="cs-CZ" sz="1400" dirty="0" err="1"/>
                        <a:t>spinotransversálního</a:t>
                      </a:r>
                      <a:r>
                        <a:rPr lang="cs-CZ" sz="1400" dirty="0"/>
                        <a:t> systému (stejné strany) a svaly </a:t>
                      </a:r>
                      <a:r>
                        <a:rPr lang="cs-CZ" sz="1400" dirty="0" err="1"/>
                        <a:t>transversospinálního</a:t>
                      </a:r>
                      <a:r>
                        <a:rPr lang="cs-CZ" sz="1400" dirty="0"/>
                        <a:t> systému(opačné strany).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8994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52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E81897-0D30-4443-9910-02C7A4D8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521325"/>
            <a:ext cx="7696202" cy="2266693"/>
          </a:xfrm>
          <a:effectLst/>
        </p:spPr>
        <p:txBody>
          <a:bodyPr vert="horz" lIns="68580" tIns="34290" rIns="68580" bIns="34290" rtlCol="0" anchor="b" anchorCtr="0">
            <a:normAutofit/>
          </a:bodyPr>
          <a:lstStyle/>
          <a:p>
            <a:pPr algn="ctr"/>
            <a:r>
              <a:rPr lang="en-US" sz="5400" dirty="0" err="1">
                <a:solidFill>
                  <a:schemeClr val="tx1"/>
                </a:solidFill>
              </a:rPr>
              <a:t>Kineziologie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hrudní</a:t>
            </a:r>
            <a:r>
              <a:rPr lang="cs-CZ" sz="5400" dirty="0">
                <a:solidFill>
                  <a:schemeClr val="tx1"/>
                </a:solidFill>
              </a:rPr>
              <a:t> a</a:t>
            </a:r>
            <a:br>
              <a:rPr lang="cs-CZ" sz="5400" dirty="0">
                <a:solidFill>
                  <a:schemeClr val="tx1"/>
                </a:solidFill>
              </a:rPr>
            </a:br>
            <a:br>
              <a:rPr lang="cs-CZ" sz="5400" dirty="0">
                <a:solidFill>
                  <a:schemeClr val="tx1"/>
                </a:solidFill>
              </a:rPr>
            </a:br>
            <a:r>
              <a:rPr lang="cs-CZ" sz="5400" dirty="0">
                <a:solidFill>
                  <a:schemeClr val="tx1"/>
                </a:solidFill>
              </a:rPr>
              <a:t> bederní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páteř</a:t>
            </a:r>
            <a:r>
              <a:rPr lang="cs-CZ" sz="5400" dirty="0">
                <a:solidFill>
                  <a:schemeClr val="tx1"/>
                </a:solidFill>
              </a:rPr>
              <a:t>e</a:t>
            </a:r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903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B7EE2A8-C711-4AA1-B5C6-6BE7AC810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603735-4E63-4748-9FF0-26A64389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78" y="1823516"/>
            <a:ext cx="8865722" cy="3641091"/>
          </a:xfrm>
        </p:spPr>
        <p:txBody>
          <a:bodyPr>
            <a:normAutofit/>
          </a:bodyPr>
          <a:lstStyle/>
          <a:p>
            <a:r>
              <a:rPr lang="cs-CZ" sz="2800" b="1" dirty="0"/>
              <a:t>Předklon = anteflexi hrudní a bederní páteře: </a:t>
            </a:r>
          </a:p>
          <a:p>
            <a:pPr lvl="1"/>
            <a:r>
              <a:rPr lang="cs-CZ" sz="1400" dirty="0"/>
              <a:t>mm. </a:t>
            </a:r>
            <a:r>
              <a:rPr lang="cs-CZ" sz="1400" dirty="0" err="1"/>
              <a:t>recti</a:t>
            </a:r>
            <a:r>
              <a:rPr lang="cs-CZ" sz="1400" dirty="0"/>
              <a:t> </a:t>
            </a:r>
            <a:r>
              <a:rPr lang="cs-CZ" sz="1400" dirty="0" err="1"/>
              <a:t>abdominis</a:t>
            </a:r>
            <a:r>
              <a:rPr lang="cs-CZ" sz="1400" dirty="0"/>
              <a:t>, </a:t>
            </a:r>
          </a:p>
          <a:p>
            <a:pPr lvl="1"/>
            <a:r>
              <a:rPr lang="cs-CZ" sz="1400" dirty="0"/>
              <a:t>Pomocné svaly: m. </a:t>
            </a:r>
            <a:r>
              <a:rPr lang="cs-CZ" sz="1400" dirty="0" err="1"/>
              <a:t>obliquus</a:t>
            </a:r>
            <a:r>
              <a:rPr lang="cs-CZ" sz="1400" dirty="0"/>
              <a:t> </a:t>
            </a:r>
            <a:r>
              <a:rPr lang="cs-CZ" sz="1400" dirty="0" err="1"/>
              <a:t>externus</a:t>
            </a:r>
            <a:r>
              <a:rPr lang="cs-CZ" sz="1400" dirty="0"/>
              <a:t> </a:t>
            </a:r>
            <a:r>
              <a:rPr lang="cs-CZ" sz="1400" dirty="0" err="1"/>
              <a:t>abdominis</a:t>
            </a:r>
            <a:r>
              <a:rPr lang="cs-CZ" sz="1400" dirty="0"/>
              <a:t>, m. </a:t>
            </a:r>
            <a:r>
              <a:rPr lang="cs-CZ" sz="1400" dirty="0" err="1"/>
              <a:t>psoas</a:t>
            </a:r>
            <a:r>
              <a:rPr lang="cs-CZ" sz="1400" dirty="0"/>
              <a:t> major </a:t>
            </a:r>
          </a:p>
          <a:p>
            <a:pPr lvl="1"/>
            <a:endParaRPr lang="cs-CZ" sz="1400" dirty="0"/>
          </a:p>
          <a:p>
            <a:r>
              <a:rPr lang="cs-CZ" sz="2800" b="1" dirty="0"/>
              <a:t>Záklon = retroflexi hrudní a bederní páteře</a:t>
            </a:r>
          </a:p>
          <a:p>
            <a:pPr lvl="1"/>
            <a:r>
              <a:rPr lang="cs-CZ" sz="1400" dirty="0"/>
              <a:t>M. </a:t>
            </a:r>
            <a:r>
              <a:rPr lang="cs-CZ" sz="1400" dirty="0" err="1"/>
              <a:t>errector</a:t>
            </a:r>
            <a:r>
              <a:rPr lang="cs-CZ" sz="1400" dirty="0"/>
              <a:t> </a:t>
            </a:r>
            <a:r>
              <a:rPr lang="cs-CZ" sz="1400" dirty="0" err="1"/>
              <a:t>spinae</a:t>
            </a:r>
            <a:r>
              <a:rPr lang="cs-CZ" sz="1400" dirty="0"/>
              <a:t> </a:t>
            </a:r>
          </a:p>
          <a:p>
            <a:pPr lvl="1"/>
            <a:endParaRPr lang="cs-CZ" sz="1400" dirty="0"/>
          </a:p>
          <a:p>
            <a:r>
              <a:rPr lang="cs-CZ" sz="2800" b="1" dirty="0"/>
              <a:t>Úklon = </a:t>
            </a:r>
            <a:r>
              <a:rPr lang="cs-CZ" sz="2800" b="1" dirty="0" err="1"/>
              <a:t>lateroflexi</a:t>
            </a:r>
            <a:r>
              <a:rPr lang="cs-CZ" sz="2800" b="1" dirty="0"/>
              <a:t> hrudní a bederní páteře:</a:t>
            </a:r>
          </a:p>
          <a:p>
            <a:pPr lvl="1"/>
            <a:r>
              <a:rPr lang="cs-CZ" sz="1400" dirty="0"/>
              <a:t>m. </a:t>
            </a:r>
            <a:r>
              <a:rPr lang="cs-CZ" sz="1400" dirty="0" err="1"/>
              <a:t>quadratus</a:t>
            </a:r>
            <a:r>
              <a:rPr lang="cs-CZ" sz="1400" dirty="0"/>
              <a:t> </a:t>
            </a:r>
            <a:r>
              <a:rPr lang="cs-CZ" sz="1400" dirty="0" err="1"/>
              <a:t>lumborum</a:t>
            </a:r>
            <a:r>
              <a:rPr lang="cs-CZ" sz="1400" dirty="0"/>
              <a:t>, m. </a:t>
            </a:r>
            <a:r>
              <a:rPr lang="cs-CZ" sz="1400" dirty="0" err="1"/>
              <a:t>obliquus</a:t>
            </a:r>
            <a:r>
              <a:rPr lang="cs-CZ" sz="1400" dirty="0"/>
              <a:t> </a:t>
            </a:r>
            <a:r>
              <a:rPr lang="cs-CZ" sz="1400" dirty="0" err="1"/>
              <a:t>abdominis</a:t>
            </a:r>
            <a:r>
              <a:rPr lang="cs-CZ" sz="1400" dirty="0"/>
              <a:t> </a:t>
            </a:r>
            <a:r>
              <a:rPr lang="cs-CZ" sz="1400" dirty="0" err="1"/>
              <a:t>externus</a:t>
            </a:r>
            <a:r>
              <a:rPr lang="cs-CZ" sz="1400" dirty="0"/>
              <a:t> et </a:t>
            </a:r>
            <a:r>
              <a:rPr lang="cs-CZ" sz="1400" dirty="0" err="1"/>
              <a:t>internus</a:t>
            </a:r>
            <a:r>
              <a:rPr lang="cs-CZ" sz="1400" dirty="0"/>
              <a:t> a hluboké zádové svaly</a:t>
            </a:r>
          </a:p>
          <a:p>
            <a:pPr lvl="1"/>
            <a:endParaRPr lang="cs-CZ" sz="1400" dirty="0"/>
          </a:p>
          <a:p>
            <a:r>
              <a:rPr lang="cs-CZ" sz="2800" b="1" dirty="0"/>
              <a:t>Otáčení = rotaci hrudní a bederní páteře</a:t>
            </a:r>
          </a:p>
          <a:p>
            <a:pPr lvl="1"/>
            <a:r>
              <a:rPr lang="cs-CZ" sz="1400" dirty="0"/>
              <a:t>m. </a:t>
            </a:r>
            <a:r>
              <a:rPr lang="cs-CZ" sz="1400" dirty="0" err="1"/>
              <a:t>obliquus</a:t>
            </a:r>
            <a:r>
              <a:rPr lang="cs-CZ" sz="1400" dirty="0"/>
              <a:t> </a:t>
            </a:r>
            <a:r>
              <a:rPr lang="cs-CZ" sz="1400" dirty="0" err="1"/>
              <a:t>externus</a:t>
            </a:r>
            <a:r>
              <a:rPr lang="cs-CZ" sz="1400" dirty="0"/>
              <a:t> </a:t>
            </a:r>
            <a:r>
              <a:rPr lang="cs-CZ" sz="1400" dirty="0" err="1"/>
              <a:t>abdominis</a:t>
            </a:r>
            <a:r>
              <a:rPr lang="cs-CZ" sz="1400" dirty="0"/>
              <a:t> (opačné strany) m. </a:t>
            </a:r>
            <a:r>
              <a:rPr lang="cs-CZ" sz="1400" dirty="0" err="1"/>
              <a:t>obliquus</a:t>
            </a:r>
            <a:r>
              <a:rPr lang="cs-CZ" sz="1400" dirty="0"/>
              <a:t> </a:t>
            </a:r>
            <a:r>
              <a:rPr lang="cs-CZ" sz="1400" dirty="0" err="1"/>
              <a:t>internus</a:t>
            </a:r>
            <a:r>
              <a:rPr lang="cs-CZ" sz="1400" dirty="0"/>
              <a:t> </a:t>
            </a:r>
            <a:r>
              <a:rPr lang="cs-CZ" sz="1400" dirty="0" err="1"/>
              <a:t>abdominis</a:t>
            </a:r>
            <a:r>
              <a:rPr lang="cs-CZ" sz="1400" dirty="0"/>
              <a:t> (stejné strany). (pomocné: hluboké zádové svaly)</a:t>
            </a:r>
          </a:p>
        </p:txBody>
      </p:sp>
    </p:spTree>
    <p:extLst>
      <p:ext uri="{BB962C8B-B14F-4D97-AF65-F5344CB8AC3E}">
        <p14:creationId xmlns:p14="http://schemas.microsoft.com/office/powerpoint/2010/main" val="10165094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5B68EA-6049-47A5-AE8E-421F161B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Poznámky k pohybům páteře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D8100E-85C1-4965-9453-1E5F29408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Dynamika páteře je závislá na pohybu v jednotlivých segmentech.</a:t>
            </a:r>
          </a:p>
          <a:p>
            <a:r>
              <a:rPr lang="cs-CZ" dirty="0"/>
              <a:t>Celkový rozsah pohybu je dán součtem rozsahů v jednotlivých segmentech. Rozsah je dále ovlivněn velikostí meziobratlové ploténky. </a:t>
            </a:r>
          </a:p>
          <a:p>
            <a:r>
              <a:rPr lang="cs-CZ" dirty="0"/>
              <a:t>Pohyb v segmentu je primárně determinován tvarem obratlů a náklonem obratlových ploch (facety). Směr pohybu je dán sklonem kloubních plošek. </a:t>
            </a:r>
          </a:p>
          <a:p>
            <a:r>
              <a:rPr lang="cs-CZ" dirty="0"/>
              <a:t>Limitace pohybu: vazy, kloubní pouzdra a svaly</a:t>
            </a:r>
          </a:p>
        </p:txBody>
      </p:sp>
    </p:spTree>
    <p:extLst>
      <p:ext uri="{BB962C8B-B14F-4D97-AF65-F5344CB8AC3E}">
        <p14:creationId xmlns:p14="http://schemas.microsoft.com/office/powerpoint/2010/main" val="27070895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7E1914-D159-4802-9EC0-D86B12043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491" y="1631938"/>
            <a:ext cx="4089400" cy="3594124"/>
          </a:xfrm>
          <a:effectLst/>
        </p:spPr>
        <p:txBody>
          <a:bodyPr vert="horz" lIns="68580" tIns="34290" rIns="68580" bIns="34290" rtlCol="0" anchor="ctr" anchorCtr="0">
            <a:normAutofit/>
          </a:bodyPr>
          <a:lstStyle/>
          <a:p>
            <a:r>
              <a:rPr lang="en-US" sz="4950" dirty="0" err="1"/>
              <a:t>Hluboký</a:t>
            </a:r>
            <a:br>
              <a:rPr lang="en-US" sz="4950" dirty="0"/>
            </a:br>
            <a:br>
              <a:rPr lang="en-US" sz="4950" dirty="0"/>
            </a:br>
            <a:r>
              <a:rPr lang="en-US" sz="4950" dirty="0"/>
              <a:t> </a:t>
            </a:r>
            <a:r>
              <a:rPr lang="en-US" sz="4950" dirty="0" err="1"/>
              <a:t>stabilizační</a:t>
            </a:r>
            <a:br>
              <a:rPr lang="en-US" sz="4950" dirty="0"/>
            </a:br>
            <a:br>
              <a:rPr lang="en-US" sz="4950" dirty="0"/>
            </a:br>
            <a:r>
              <a:rPr lang="en-US" sz="4950" dirty="0"/>
              <a:t> </a:t>
            </a:r>
            <a:r>
              <a:rPr lang="en-US" sz="4950" dirty="0" err="1"/>
              <a:t>systém</a:t>
            </a:r>
            <a:r>
              <a:rPr lang="en-US" sz="4950" dirty="0"/>
              <a:t> </a:t>
            </a:r>
            <a:br>
              <a:rPr lang="en-US" sz="4950" dirty="0"/>
            </a:br>
            <a:br>
              <a:rPr lang="en-US" sz="4950" dirty="0"/>
            </a:br>
            <a:br>
              <a:rPr lang="cs-CZ" sz="4950" dirty="0"/>
            </a:br>
            <a:r>
              <a:rPr lang="cs-CZ" sz="4950" dirty="0"/>
              <a:t>páteře</a:t>
            </a:r>
            <a:endParaRPr lang="en-US" sz="4950" dirty="0"/>
          </a:p>
        </p:txBody>
      </p:sp>
    </p:spTree>
    <p:extLst>
      <p:ext uri="{BB962C8B-B14F-4D97-AF65-F5344CB8AC3E}">
        <p14:creationId xmlns:p14="http://schemas.microsoft.com/office/powerpoint/2010/main" val="105588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88F6F-2A9F-4494-B16A-7A0729B3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Kloubní spoje na pánvi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E1AE75-6A23-4539-8601-C7C011DF0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68" y="2166331"/>
            <a:ext cx="4559467" cy="3493689"/>
          </a:xfrm>
        </p:spPr>
        <p:txBody>
          <a:bodyPr/>
          <a:lstStyle/>
          <a:p>
            <a:r>
              <a:rPr lang="cs-CZ" dirty="0"/>
              <a:t>Křížokyčelní kloub (art. </a:t>
            </a:r>
            <a:r>
              <a:rPr lang="cs-CZ" dirty="0" err="1"/>
              <a:t>sacroiliacale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Drobné posuny a kývavé pohyby křížové kosti kolem osy ve výši obratle S2 jsou jen malého rozsahu, ale přesto mají značný význam pro sklon pánve a optimální funkci přechodu bederní páteře a křížové kosti.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Spona stydká (</a:t>
            </a:r>
            <a:r>
              <a:rPr lang="cs-CZ" dirty="0" err="1"/>
              <a:t>symphysis</a:t>
            </a:r>
            <a:r>
              <a:rPr lang="cs-CZ" dirty="0"/>
              <a:t> </a:t>
            </a:r>
            <a:r>
              <a:rPr lang="cs-CZ" dirty="0" err="1"/>
              <a:t>pubica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Vazivová chrupavka opatřena vazivem (chrupavka i amorfní hmota vazů je v těhotenství schopna vlivem změny hormonálních hladin vázat více vody, a poměrně tuhé spojení se mírně rozestupuje. Zvětšuje se tak o několik milimetrů obvod pánevní úžiny.)</a:t>
            </a:r>
          </a:p>
        </p:txBody>
      </p:sp>
      <p:pic>
        <p:nvPicPr>
          <p:cNvPr id="5122" name="Picture 2" descr="Sacroiliac (SI) Joint Pain and Dysfunction in Runners - Dr. Emily Kraus |  AthleteBiz">
            <a:extLst>
              <a:ext uri="{FF2B5EF4-FFF2-40B4-BE49-F238E27FC236}">
                <a16:creationId xmlns:a16="http://schemas.microsoft.com/office/drawing/2014/main" id="{1AAF98A2-DD2E-42E0-954D-8365D21D1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r="48798" b="15714"/>
          <a:stretch/>
        </p:blipFill>
        <p:spPr bwMode="auto">
          <a:xfrm>
            <a:off x="5104435" y="1862871"/>
            <a:ext cx="4014053" cy="32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915355A-7F82-4B7F-8FF3-8793C8DD5538}"/>
              </a:ext>
            </a:extLst>
          </p:cNvPr>
          <p:cNvSpPr txBox="1"/>
          <p:nvPr/>
        </p:nvSpPr>
        <p:spPr>
          <a:xfrm>
            <a:off x="5104435" y="5160681"/>
            <a:ext cx="40140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https://www.athletebiz.us/blog/sacroiliac-si-joint-pain-and-dysfunction-in-runners-dr-emily-kraus/</a:t>
            </a:r>
          </a:p>
        </p:txBody>
      </p:sp>
    </p:spTree>
    <p:extLst>
      <p:ext uri="{BB962C8B-B14F-4D97-AF65-F5344CB8AC3E}">
        <p14:creationId xmlns:p14="http://schemas.microsoft.com/office/powerpoint/2010/main" val="17443327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471162-7F9A-462E-B135-0B959404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HSSp</a:t>
            </a:r>
            <a:r>
              <a:rPr lang="cs-CZ" dirty="0"/>
              <a:t>: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E248CE-5E6C-4058-BE70-F96B81FED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501" y="2424878"/>
            <a:ext cx="4496128" cy="200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cs-CZ" altLang="cs-CZ" sz="21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transversus</a:t>
            </a: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1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abdominis</a:t>
            </a: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altLang="cs-CZ" sz="2100" dirty="0">
              <a:latin typeface="+mn-lt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Pánevní dno </a:t>
            </a:r>
            <a:endParaRPr lang="cs-CZ" altLang="cs-CZ" sz="2100" dirty="0">
              <a:latin typeface="+mn-lt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Hluboké flexory krku </a:t>
            </a:r>
            <a:endParaRPr lang="cs-CZ" altLang="cs-CZ" sz="2100" dirty="0">
              <a:latin typeface="+mn-lt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Bránice </a:t>
            </a:r>
            <a:endParaRPr lang="cs-CZ" altLang="cs-CZ" sz="2100" dirty="0">
              <a:latin typeface="+mn-lt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Šikmé břišní svaly </a:t>
            </a:r>
            <a:endParaRPr lang="cs-CZ" altLang="cs-CZ" sz="2100" dirty="0">
              <a:latin typeface="+mn-lt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Hluboké vzpřimovače páteře </a:t>
            </a:r>
            <a:endParaRPr lang="cs-CZ" altLang="cs-CZ" sz="2100" dirty="0">
              <a:latin typeface="+mn-lt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BF389EB-FC6D-43A8-9CDB-1572D87C5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038568"/>
            <a:ext cx="17536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hangingPunct="0"/>
            <a:endParaRPr lang="cs-CZ" altLang="cs-CZ" sz="825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hangingPunct="0"/>
            <a:r>
              <a:rPr lang="cs-CZ" altLang="cs-CZ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cs-CZ" altLang="cs-CZ" sz="1350">
              <a:latin typeface="Arial" panose="020B0604020202020204" pitchFamily="34" charset="0"/>
            </a:endParaRPr>
          </a:p>
        </p:txBody>
      </p:sp>
      <p:pic>
        <p:nvPicPr>
          <p:cNvPr id="14344" name="Picture 8" descr="Za vším hledej CORE :: LJfit">
            <a:extLst>
              <a:ext uri="{FF2B5EF4-FFF2-40B4-BE49-F238E27FC236}">
                <a16:creationId xmlns:a16="http://schemas.microsoft.com/office/drawing/2014/main" id="{BA8BA7A6-7DF5-433D-B66A-82BD57C6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303" y="2461287"/>
            <a:ext cx="3056196" cy="305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57AC78C-BFBF-45F2-8797-F691305671E9}"/>
              </a:ext>
            </a:extLst>
          </p:cNvPr>
          <p:cNvSpPr txBox="1"/>
          <p:nvPr/>
        </p:nvSpPr>
        <p:spPr>
          <a:xfrm>
            <a:off x="5220531" y="5657850"/>
            <a:ext cx="4438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https://www.ljfit.cz/l/za-vsim-hledej-core/</a:t>
            </a:r>
          </a:p>
        </p:txBody>
      </p:sp>
    </p:spTree>
    <p:extLst>
      <p:ext uri="{BB962C8B-B14F-4D97-AF65-F5344CB8AC3E}">
        <p14:creationId xmlns:p14="http://schemas.microsoft.com/office/powerpoint/2010/main" val="40775592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E2F165B8-32D1-4D1C-80BC-9BA4941DF462}"/>
              </a:ext>
            </a:extLst>
          </p:cNvPr>
          <p:cNvGrpSpPr/>
          <p:nvPr/>
        </p:nvGrpSpPr>
        <p:grpSpPr>
          <a:xfrm>
            <a:off x="605020" y="1127054"/>
            <a:ext cx="7933960" cy="4603892"/>
            <a:chOff x="0" y="0"/>
            <a:chExt cx="3772535" cy="2046616"/>
          </a:xfrm>
        </p:grpSpPr>
        <p:sp>
          <p:nvSpPr>
            <p:cNvPr id="5" name="Textové pole 2">
              <a:extLst>
                <a:ext uri="{FF2B5EF4-FFF2-40B4-BE49-F238E27FC236}">
                  <a16:creationId xmlns:a16="http://schemas.microsoft.com/office/drawing/2014/main" id="{A0462DC7-05C6-4505-8C2A-AB87CDCCA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793" y="1749246"/>
              <a:ext cx="2903263" cy="2973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cs-CZ" sz="6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http://www.pj-fyzio.cz/pohyb/</a:t>
              </a:r>
              <a:endParaRPr lang="cs-CZ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1FCA8D05-96CB-43D6-A496-F8C11B02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3" t="30888" r="17629" b="12455"/>
            <a:stretch/>
          </p:blipFill>
          <p:spPr bwMode="auto">
            <a:xfrm>
              <a:off x="0" y="0"/>
              <a:ext cx="3772535" cy="18351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Textové pole 2">
            <a:extLst>
              <a:ext uri="{FF2B5EF4-FFF2-40B4-BE49-F238E27FC236}">
                <a16:creationId xmlns:a16="http://schemas.microsoft.com/office/drawing/2014/main" id="{872E12AC-AC6A-4A8E-9911-E8152F775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130" y="5195722"/>
            <a:ext cx="1794986" cy="1776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788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http://www.pj-fyzio.cz/pohyb/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AD18738B-4F3E-1722-4C70-7BF70BAC4B2E}"/>
              </a:ext>
            </a:extLst>
          </p:cNvPr>
          <p:cNvCxnSpPr>
            <a:cxnSpLocks/>
          </p:cNvCxnSpPr>
          <p:nvPr/>
        </p:nvCxnSpPr>
        <p:spPr>
          <a:xfrm flipH="1" flipV="1">
            <a:off x="5607844" y="4719108"/>
            <a:ext cx="557213" cy="3429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Grafický objekt 10" descr="Otazník se souvislou výplní">
            <a:extLst>
              <a:ext uri="{FF2B5EF4-FFF2-40B4-BE49-F238E27FC236}">
                <a16:creationId xmlns:a16="http://schemas.microsoft.com/office/drawing/2014/main" id="{ADBD7976-F3C4-016E-91B1-7083B59AA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3556" y="4835041"/>
            <a:ext cx="544574" cy="54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016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7494842-F432-A86A-3AE3-3BAF675BB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117" t="38428" r="56692" b="26030"/>
          <a:stretch/>
        </p:blipFill>
        <p:spPr>
          <a:xfrm>
            <a:off x="4899703" y="1296365"/>
            <a:ext cx="3239623" cy="4000231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A86FD77-43C4-D092-CDA9-AC5680FEE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0" t="40817" r="48417" b="30963"/>
          <a:stretch/>
        </p:blipFill>
        <p:spPr>
          <a:xfrm>
            <a:off x="883876" y="2106931"/>
            <a:ext cx="3888439" cy="251079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749382D-7C65-ED38-7B8D-2327A8EAE52F}"/>
              </a:ext>
            </a:extLst>
          </p:cNvPr>
          <p:cNvSpPr txBox="1"/>
          <p:nvPr/>
        </p:nvSpPr>
        <p:spPr>
          <a:xfrm>
            <a:off x="883878" y="5535930"/>
            <a:ext cx="397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Převzato z: Materiály ke kurzu DNS A</a:t>
            </a:r>
          </a:p>
        </p:txBody>
      </p:sp>
    </p:spTree>
    <p:extLst>
      <p:ext uri="{BB962C8B-B14F-4D97-AF65-F5344CB8AC3E}">
        <p14:creationId xmlns:p14="http://schemas.microsoft.com/office/powerpoint/2010/main" val="29920288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C4966-7DA4-400F-FF83-44607E68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5E29AD-AB05-BC9B-0A9C-E77E186CB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Cílem jakéhokoliv hlubokého stabilizačního systému je – centrace kloubu </a:t>
            </a:r>
          </a:p>
          <a:p>
            <a:r>
              <a:rPr lang="cs-CZ" dirty="0" err="1"/>
              <a:t>HSSp</a:t>
            </a:r>
            <a:r>
              <a:rPr lang="cs-CZ" dirty="0"/>
              <a:t> </a:t>
            </a:r>
            <a:r>
              <a:rPr lang="cs-CZ" dirty="0">
                <a:cs typeface="arial" panose="020B0604020202020204" pitchFamily="34" charset="0"/>
              </a:rPr>
              <a:t>→ centrované postavení páteře (resp. segmentů) </a:t>
            </a:r>
          </a:p>
          <a:p>
            <a:r>
              <a:rPr lang="cs-CZ" dirty="0"/>
              <a:t>Centrace kloubu</a:t>
            </a:r>
          </a:p>
          <a:p>
            <a:pPr lvl="1"/>
            <a:r>
              <a:rPr lang="cs-CZ" dirty="0"/>
              <a:t>Jedná se o postavení jednotlivých segmentů, při kterém jsou síly působící na kloub rovnoměrně rozloženy na styčných plochách. Kloubní pouzdro je v tomto postavení napjato minimálně a kloubní vazy jsou uvolněny. V dané poloze kloubu můžeme hovořit o střední neboli neutrální poloze, která umožňuje kloubu ideální statické zatížení. Střední (neutrální) neboli centrované postavení vážeme na celý pohybový rozsah v kloubu během lokomočního pohybu</a:t>
            </a:r>
          </a:p>
        </p:txBody>
      </p:sp>
    </p:spTree>
    <p:extLst>
      <p:ext uri="{BB962C8B-B14F-4D97-AF65-F5344CB8AC3E}">
        <p14:creationId xmlns:p14="http://schemas.microsoft.com/office/powerpoint/2010/main" val="965350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EDEBE-4887-C5BF-8389-1B4E5939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2A2C6C-0ED2-67AF-B3CB-6EEF7742F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F0A60E-E9EC-D8F0-2694-731F6F347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6" t="18964" r="32751" b="15555"/>
          <a:stretch/>
        </p:blipFill>
        <p:spPr>
          <a:xfrm>
            <a:off x="369343" y="1744980"/>
            <a:ext cx="4770662" cy="33680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D8DD1A-133E-ED4E-57D5-B65EC0ABA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17" t="25223" r="32500" b="15594"/>
          <a:stretch/>
        </p:blipFill>
        <p:spPr>
          <a:xfrm>
            <a:off x="5288368" y="1969897"/>
            <a:ext cx="3162300" cy="304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333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A493C2-D550-FC16-4DE1-FDFCD08A7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</a:t>
            </a:r>
            <a:r>
              <a:rPr lang="cs-CZ" dirty="0" err="1"/>
              <a:t>HSSp</a:t>
            </a:r>
            <a:r>
              <a:rPr lang="cs-CZ" dirty="0"/>
              <a:t> dle prof. Koláře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2FE251-2107-5192-CA66-B0CE2D7C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675"/>
            <a:r>
              <a:rPr lang="cs-CZ" b="1" u="sng" dirty="0"/>
              <a:t>Co se testuje: </a:t>
            </a:r>
          </a:p>
          <a:p>
            <a:endParaRPr lang="cs-CZ" dirty="0"/>
          </a:p>
          <a:p>
            <a:r>
              <a:rPr lang="cs-CZ" dirty="0"/>
              <a:t>Schopnost souhry - stabilizační, respirační a lokomoční </a:t>
            </a:r>
          </a:p>
          <a:p>
            <a:endParaRPr lang="cs-CZ" dirty="0"/>
          </a:p>
          <a:p>
            <a:r>
              <a:rPr lang="cs-CZ" dirty="0"/>
              <a:t>Schopnost udržet segment v neutrálním postavení </a:t>
            </a:r>
          </a:p>
          <a:p>
            <a:endParaRPr lang="cs-CZ" dirty="0"/>
          </a:p>
          <a:p>
            <a:r>
              <a:rPr lang="cs-CZ" dirty="0"/>
              <a:t>Celkovou vyváženost svalové aktivity </a:t>
            </a:r>
          </a:p>
          <a:p>
            <a:endParaRPr lang="cs-CZ" dirty="0"/>
          </a:p>
          <a:p>
            <a:r>
              <a:rPr lang="cs-CZ" dirty="0"/>
              <a:t>Kompenzační mechanismy při pohybu/pozici </a:t>
            </a:r>
          </a:p>
          <a:p>
            <a:endParaRPr lang="cs-CZ" dirty="0"/>
          </a:p>
          <a:p>
            <a:r>
              <a:rPr lang="cs-CZ" dirty="0"/>
              <a:t>Adekvátnost svalové aktivity vzhledem k zatížení </a:t>
            </a:r>
          </a:p>
        </p:txBody>
      </p:sp>
    </p:spTree>
    <p:extLst>
      <p:ext uri="{BB962C8B-B14F-4D97-AF65-F5344CB8AC3E}">
        <p14:creationId xmlns:p14="http://schemas.microsoft.com/office/powerpoint/2010/main" val="12036007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04DFFA-E7F3-3897-AADA-205B48137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2800350"/>
            <a:ext cx="7765322" cy="727838"/>
          </a:xfrm>
        </p:spPr>
        <p:txBody>
          <a:bodyPr/>
          <a:lstStyle/>
          <a:p>
            <a:r>
              <a:rPr lang="cs-CZ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38826531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13A269-C0D8-43F2-AD57-6C442951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46FF5C-2369-48EB-A989-979BD064A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1350" dirty="0">
                <a:ea typeface="Calibri" panose="020F0502020204030204" pitchFamily="34" charset="0"/>
                <a:cs typeface="Times New Roman" panose="02020603050405020304" pitchFamily="18" charset="0"/>
              </a:rPr>
              <a:t>Rehabilitace v klinické praxi – P. Kolář a kol. (2009) </a:t>
            </a:r>
          </a:p>
          <a:p>
            <a:r>
              <a:rPr lang="cs-CZ" dirty="0"/>
              <a:t>Kineziologie – F. </a:t>
            </a:r>
            <a:r>
              <a:rPr lang="cs-CZ" dirty="0" err="1"/>
              <a:t>Velé</a:t>
            </a:r>
            <a:r>
              <a:rPr lang="cs-CZ" dirty="0"/>
              <a:t> (2006) – ISBN: 80-7254-837-9</a:t>
            </a:r>
          </a:p>
          <a:p>
            <a:r>
              <a:rPr lang="cs-CZ" dirty="0"/>
              <a:t>VÉLE, František. Kineziologie: přehled klinické kineziologie a </a:t>
            </a:r>
            <a:r>
              <a:rPr lang="cs-CZ" dirty="0" err="1"/>
              <a:t>patokineziologie</a:t>
            </a:r>
            <a:r>
              <a:rPr lang="cs-CZ" dirty="0"/>
              <a:t> pro diagnostiku a terapii poruch pohybové soustavy. Vyd. 2., (V Tritonu 1.). Praha: Triton, 2006. ISBN 80-7254-837-9.</a:t>
            </a:r>
          </a:p>
          <a:p>
            <a:r>
              <a:rPr lang="cs-CZ" dirty="0"/>
              <a:t>https://is.muni.cz/do/1451/e-learning/kineziologie/elportal/index.html</a:t>
            </a:r>
          </a:p>
          <a:p>
            <a:r>
              <a:rPr lang="cs-CZ" dirty="0"/>
              <a:t>Kineziologie – Petr </a:t>
            </a:r>
            <a:r>
              <a:rPr lang="cs-CZ" dirty="0" err="1"/>
              <a:t>Šifta</a:t>
            </a:r>
            <a:r>
              <a:rPr lang="cs-CZ" dirty="0"/>
              <a:t> (2019)</a:t>
            </a:r>
          </a:p>
          <a:p>
            <a:r>
              <a:rPr lang="cs-CZ" dirty="0"/>
              <a:t>Kineziologie - základy strukturální </a:t>
            </a:r>
            <a:r>
              <a:rPr lang="cs-CZ" dirty="0" err="1"/>
              <a:t>kinezologie</a:t>
            </a:r>
            <a:r>
              <a:rPr lang="cs-CZ" dirty="0"/>
              <a:t>– I. </a:t>
            </a:r>
            <a:r>
              <a:rPr lang="cs-CZ" dirty="0" err="1"/>
              <a:t>Dylevský</a:t>
            </a:r>
            <a:r>
              <a:rPr lang="cs-CZ" dirty="0"/>
              <a:t> (2009)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dns-cz.com/terapie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materiály ke kurzu – HSSP – Petr </a:t>
            </a:r>
            <a:r>
              <a:rPr lang="cs-CZ" sz="1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Bitnar</a:t>
            </a:r>
            <a:r>
              <a:rPr lang="cs-CZ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materiály ke kurzu – Trup v pohybu (</a:t>
            </a:r>
            <a:r>
              <a:rPr lang="cs-CZ" sz="1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Groofy</a:t>
            </a:r>
            <a:r>
              <a:rPr lang="cs-CZ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materiály ke kurzu DNS 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70362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AC5BAC-6052-451A-EFA8-CD5F6168E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533E60-B2F0-6F3D-138A-0190396A5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https://www.sportklinik.cz/2020/11/02/cervikokranialni-syndrom/</a:t>
            </a:r>
            <a:endParaRPr lang="cs-CZ" dirty="0"/>
          </a:p>
          <a:p>
            <a:r>
              <a:rPr lang="cs-CZ" dirty="0">
                <a:hlinkClick r:id="rId3"/>
              </a:rPr>
              <a:t>https://www.wikiskripta.eu/w/Cervikokrani%C3%A1ln%C3%AD_syndrom</a:t>
            </a:r>
            <a:endParaRPr lang="cs-CZ" dirty="0"/>
          </a:p>
          <a:p>
            <a:r>
              <a:rPr lang="cs-CZ" dirty="0"/>
              <a:t>AMBLER, Zdeněk. Základy neurologie :  [učebnice pro lékařské fakulty]. 7. vydání. Praha : </a:t>
            </a:r>
            <a:r>
              <a:rPr lang="cs-CZ" dirty="0" err="1"/>
              <a:t>Galén</a:t>
            </a:r>
            <a:r>
              <a:rPr lang="cs-CZ" dirty="0"/>
              <a:t>, 2011. 0 s. ISBN 978-80-7262-707-3.</a:t>
            </a:r>
          </a:p>
          <a:p>
            <a:r>
              <a:rPr lang="cs-CZ" dirty="0"/>
              <a:t>PETROVICKÝ, Pavel, et al. Anatomie s topografií a klinickými aplikacemi I. : Pohybové ústrojí. 1. vydání. Martin, SR : </a:t>
            </a:r>
            <a:r>
              <a:rPr lang="cs-CZ" dirty="0" err="1"/>
              <a:t>Vydavateľstvo</a:t>
            </a:r>
            <a:r>
              <a:rPr lang="cs-CZ" dirty="0"/>
              <a:t> Osvěta, 2001. 463 s. ISBN 80-8063-046-1.</a:t>
            </a:r>
          </a:p>
        </p:txBody>
      </p:sp>
    </p:spTree>
    <p:extLst>
      <p:ext uri="{BB962C8B-B14F-4D97-AF65-F5344CB8AC3E}">
        <p14:creationId xmlns:p14="http://schemas.microsoft.com/office/powerpoint/2010/main" val="4226109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963F0-2E92-4018-9A21-DFA1112A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Ženská a mužská pánev</a:t>
            </a:r>
            <a:endParaRPr lang="cs-CZ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420F828-5DCC-4BC5-BF6F-DA5A25DBE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0" y="2278380"/>
            <a:ext cx="7943272" cy="372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67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43B7E7-F166-A508-BB59-36D57DCE9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1" y="1337028"/>
            <a:ext cx="2474684" cy="4183380"/>
          </a:xfrm>
        </p:spPr>
        <p:txBody>
          <a:bodyPr anchor="ctr">
            <a:normAutofit/>
          </a:bodyPr>
          <a:lstStyle/>
          <a:p>
            <a:pPr algn="ctr"/>
            <a:r>
              <a:rPr lang="cs-CZ" sz="2775"/>
              <a:t>Kineziologické poznámky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EB494B7-C08F-F66B-6750-60E18433CF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76104" y="1337029"/>
          <a:ext cx="4879728" cy="4183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5186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9789D1-9DB4-A598-6CE4-334113A8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Pánevní sklon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EF7E4A-28F4-227B-7220-B082CFDA3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266" y="4409988"/>
            <a:ext cx="4419056" cy="17280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1400" dirty="0"/>
              <a:t>Ze statického hlediska nemůže být prstenec pánve uložen v horizontální rovině </a:t>
            </a:r>
          </a:p>
          <a:p>
            <a:r>
              <a:rPr lang="cs-CZ" sz="1400" dirty="0"/>
              <a:t>Pánev je skloněná přední částí dolu a dozadu - křížová kost je vysunuta šikmo dopředu</a:t>
            </a:r>
          </a:p>
          <a:p>
            <a:r>
              <a:rPr lang="cs-CZ" sz="1400" dirty="0"/>
              <a:t>V oblasti </a:t>
            </a:r>
            <a:r>
              <a:rPr lang="cs-CZ" sz="1400" dirty="0" err="1"/>
              <a:t>promontoria</a:t>
            </a:r>
            <a:r>
              <a:rPr lang="cs-CZ" sz="1400" dirty="0"/>
              <a:t> se náhle, téměř zlomově mě­ní zakřivení páteře z kyfózy křížové kosti na bederní lordózu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sz="1400" dirty="0"/>
              <a:t>posun těžiště nad kyčelní klouby.</a:t>
            </a:r>
          </a:p>
        </p:txBody>
      </p:sp>
      <p:pic>
        <p:nvPicPr>
          <p:cNvPr id="1026" name="Picture 2" descr="Lesser Pelvis - an overview | ScienceDirect Topics">
            <a:extLst>
              <a:ext uri="{FF2B5EF4-FFF2-40B4-BE49-F238E27FC236}">
                <a16:creationId xmlns:a16="http://schemas.microsoft.com/office/drawing/2014/main" id="{5DDB49BD-0923-D005-E90B-CBB6C3F9C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28" y="3291006"/>
            <a:ext cx="3115034" cy="350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FC2A217-D620-69E6-F57F-F0B36BAA1C4D}"/>
              </a:ext>
            </a:extLst>
          </p:cNvPr>
          <p:cNvSpPr txBox="1"/>
          <p:nvPr/>
        </p:nvSpPr>
        <p:spPr>
          <a:xfrm>
            <a:off x="5487985" y="6534835"/>
            <a:ext cx="362432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https://www-sciencedirect-com.ezproxy.muni.cz/topics/immunology-and-microbiology/lesser-pelvis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034EBE9-A98D-1BF9-B9FE-259DED88E893}"/>
              </a:ext>
            </a:extLst>
          </p:cNvPr>
          <p:cNvSpPr txBox="1"/>
          <p:nvPr/>
        </p:nvSpPr>
        <p:spPr>
          <a:xfrm>
            <a:off x="280266" y="1469037"/>
            <a:ext cx="86206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/>
              <a:t>Inclination</a:t>
            </a:r>
            <a:r>
              <a:rPr lang="cs-CZ" sz="2000" b="1" dirty="0"/>
              <a:t> pelvis = pánevní sklon </a:t>
            </a:r>
            <a:r>
              <a:rPr lang="cs-CZ" sz="2000" dirty="0"/>
              <a:t>- vyjadřujeme jako úhel, který svírá rovina pánevního vchodu (</a:t>
            </a:r>
            <a:r>
              <a:rPr lang="cs-CZ" sz="2000" dirty="0" err="1"/>
              <a:t>promontorium</a:t>
            </a:r>
            <a:r>
              <a:rPr lang="cs-CZ" sz="2000" dirty="0"/>
              <a:t> – linea </a:t>
            </a:r>
            <a:r>
              <a:rPr lang="cs-CZ" sz="2000" dirty="0" err="1"/>
              <a:t>terminalis</a:t>
            </a:r>
            <a:r>
              <a:rPr lang="cs-CZ" sz="2000" dirty="0"/>
              <a:t> - horní okraj spony) s horizontální rovinou. Sklon dosahuje asi 60 stupňů a lze jej vyšetřit na </a:t>
            </a:r>
            <a:r>
              <a:rPr lang="cs-CZ" sz="2000" dirty="0" err="1"/>
              <a:t>rtg</a:t>
            </a:r>
            <a:r>
              <a:rPr lang="cs-CZ" sz="2000" dirty="0"/>
              <a:t> snímku.</a:t>
            </a:r>
          </a:p>
          <a:p>
            <a:r>
              <a:rPr lang="cs-CZ" sz="2000" dirty="0"/>
              <a:t>Každá změna pánevního sklonu má efekt na bederní lordózu a má vliv na funkci pánevního dna. </a:t>
            </a:r>
          </a:p>
        </p:txBody>
      </p:sp>
    </p:spTree>
    <p:extLst>
      <p:ext uri="{BB962C8B-B14F-4D97-AF65-F5344CB8AC3E}">
        <p14:creationId xmlns:p14="http://schemas.microsoft.com/office/powerpoint/2010/main" val="3712163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A10C06-867A-07A4-DC94-EEC936B76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Pánevní sklon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72BC260-6993-8EBC-2A36-074B1883C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38" y="1838472"/>
            <a:ext cx="3462362" cy="413794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C8B6AA0-3F36-D06D-54D7-E2EFA380B3DC}"/>
              </a:ext>
            </a:extLst>
          </p:cNvPr>
          <p:cNvSpPr txBox="1"/>
          <p:nvPr/>
        </p:nvSpPr>
        <p:spPr>
          <a:xfrm>
            <a:off x="1213810" y="5976417"/>
            <a:ext cx="267239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https://m.facebook.com/medlearner2021/photos/a.108647941380082/115925227319020/</a:t>
            </a:r>
          </a:p>
        </p:txBody>
      </p:sp>
      <p:pic>
        <p:nvPicPr>
          <p:cNvPr id="2050" name="Picture 2" descr="Assisted Diagnosis and Treatment Planning of Femoroacetabular Impingement  (FAI) | Musculoskeletal Key">
            <a:extLst>
              <a:ext uri="{FF2B5EF4-FFF2-40B4-BE49-F238E27FC236}">
                <a16:creationId xmlns:a16="http://schemas.microsoft.com/office/drawing/2014/main" id="{9E229FFF-2C23-F829-8CD2-5757E2848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56" y="2235993"/>
            <a:ext cx="2782490" cy="3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B0F6664-64C4-CA66-8F83-E2E2924C6EE4}"/>
              </a:ext>
            </a:extLst>
          </p:cNvPr>
          <p:cNvSpPr txBox="1"/>
          <p:nvPr/>
        </p:nvSpPr>
        <p:spPr>
          <a:xfrm>
            <a:off x="5249815" y="5508912"/>
            <a:ext cx="253603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https://musculoskeletalkey.com/assisted-diagnosis-and-treatment-planning-of-femoroacetabular-impingement-fai/</a:t>
            </a:r>
          </a:p>
        </p:txBody>
      </p:sp>
    </p:spTree>
    <p:extLst>
      <p:ext uri="{BB962C8B-B14F-4D97-AF65-F5344CB8AC3E}">
        <p14:creationId xmlns:p14="http://schemas.microsoft.com/office/powerpoint/2010/main" val="2977207073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8BAC94BA468D488F31B2478A655CDC" ma:contentTypeVersion="2" ma:contentTypeDescription="Vytvoří nový dokument" ma:contentTypeScope="" ma:versionID="08bb5aaad6f00ce25b159fd08d2efb3d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24f516e8cb82884d3aca393be411b39d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6CBF78D-47DD-4732-AAED-3B8A6A9B74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04FFF7-0F86-49C3-8F11-9ED2055886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5B6B76-9760-4DE3-BBE7-998BC0A40BCD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76d5652a-9cd3-465f-98c7-aa8090bd65c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615</TotalTime>
  <Words>2787</Words>
  <Application>Microsoft Office PowerPoint</Application>
  <PresentationFormat>Předvádění na obrazovce (4:3)</PresentationFormat>
  <Paragraphs>313</Paragraphs>
  <Slides>58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6" baseType="lpstr">
      <vt:lpstr>Arial</vt:lpstr>
      <vt:lpstr>Arial</vt:lpstr>
      <vt:lpstr>Calibri</vt:lpstr>
      <vt:lpstr>Courier New</vt:lpstr>
      <vt:lpstr>inherit</vt:lpstr>
      <vt:lpstr>Tahoma</vt:lpstr>
      <vt:lpstr>Wingdings</vt:lpstr>
      <vt:lpstr>Prezentace_MU_CZ</vt:lpstr>
      <vt:lpstr>Kineziologie trupu</vt:lpstr>
      <vt:lpstr>Struktury </vt:lpstr>
      <vt:lpstr>Pánev </vt:lpstr>
      <vt:lpstr>Anatomické poznámky</vt:lpstr>
      <vt:lpstr>Kloubní spoje na pánvi </vt:lpstr>
      <vt:lpstr>Ženská a mužská pánev</vt:lpstr>
      <vt:lpstr>Kineziologické poznámky</vt:lpstr>
      <vt:lpstr>Pánevní sklon</vt:lpstr>
      <vt:lpstr>Pánevní sklon</vt:lpstr>
      <vt:lpstr>Postavení pánve – inklinace a reklinace</vt:lpstr>
      <vt:lpstr>Prezentace aplikace PowerPoint</vt:lpstr>
      <vt:lpstr>Pohyby</vt:lpstr>
      <vt:lpstr>Elevace pánve</vt:lpstr>
      <vt:lpstr>Kineziologie– vyšetření </vt:lpstr>
      <vt:lpstr>Kineziologie– vyšetření </vt:lpstr>
      <vt:lpstr>Pánevní dno</vt:lpstr>
      <vt:lpstr>Pánevní dno</vt:lpstr>
      <vt:lpstr>Prezentace aplikace PowerPoint</vt:lpstr>
      <vt:lpstr>Hrudník </vt:lpstr>
      <vt:lpstr>- hrudní obratle - žebra  - hrudní kost         (sternum)</vt:lpstr>
      <vt:lpstr>Spoje na hrudníku</vt:lpstr>
      <vt:lpstr>Sektory hrudníku</vt:lpstr>
      <vt:lpstr>Dechová vlna</vt:lpstr>
      <vt:lpstr>Prezentace aplikace PowerPoint</vt:lpstr>
      <vt:lpstr>Prezentace aplikace PowerPoint</vt:lpstr>
      <vt:lpstr>Dýchací svaly</vt:lpstr>
      <vt:lpstr>Funkce bránice</vt:lpstr>
      <vt:lpstr>Páteř </vt:lpstr>
      <vt:lpstr>Páteř </vt:lpstr>
      <vt:lpstr>Prezentace aplikace PowerPoint</vt:lpstr>
      <vt:lpstr>Meziobratlová ploténka = discus intervertebralis </vt:lpstr>
      <vt:lpstr>Poškození meziobratlové ploténky</vt:lpstr>
      <vt:lpstr>Hojení meziobratlové ploténky?</vt:lpstr>
      <vt:lpstr>SVALY ZAD </vt:lpstr>
      <vt:lpstr>1. VRSTVA (spinohumerální svaly)</vt:lpstr>
      <vt:lpstr>2. VRSTVA </vt:lpstr>
      <vt:lpstr>3. VRSTVA </vt:lpstr>
      <vt:lpstr>4. HLUBOKÁ VRSTVA = m. errector spinae       = autochtonní svaly zad</vt:lpstr>
      <vt:lpstr>Prezentace aplikace PowerPoint</vt:lpstr>
      <vt:lpstr>Kineziologie krční páteře</vt:lpstr>
      <vt:lpstr>Prezentace aplikace PowerPoint</vt:lpstr>
      <vt:lpstr>Horní krční sektor (týlní kost – C1-C3) Craniocervikální přechod = CC přechod</vt:lpstr>
      <vt:lpstr> Svaly krku </vt:lpstr>
      <vt:lpstr>Prezentace aplikace PowerPoint</vt:lpstr>
      <vt:lpstr>Prezentace aplikace PowerPoint</vt:lpstr>
      <vt:lpstr>Kineziologie hrudní a   bederní páteře</vt:lpstr>
      <vt:lpstr>POHYBY</vt:lpstr>
      <vt:lpstr>Poznámky k pohybům páteře </vt:lpstr>
      <vt:lpstr>Hluboký   stabilizační   systém    páteře</vt:lpstr>
      <vt:lpstr>HSSp:</vt:lpstr>
      <vt:lpstr>Prezentace aplikace PowerPoint</vt:lpstr>
      <vt:lpstr>Prezentace aplikace PowerPoint</vt:lpstr>
      <vt:lpstr>Funkce</vt:lpstr>
      <vt:lpstr>Prezentace aplikace PowerPoint</vt:lpstr>
      <vt:lpstr>Testování HSSp dle prof. Koláře</vt:lpstr>
      <vt:lpstr>Děkuji za pozornost!</vt:lpstr>
      <vt:lpstr>Zdroje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Kineziologie trupu</dc:title>
  <dc:creator>Pavlína Bazalová</dc:creator>
  <cp:lastModifiedBy>Sabina Bartošová</cp:lastModifiedBy>
  <cp:revision>3</cp:revision>
  <dcterms:created xsi:type="dcterms:W3CDTF">2023-04-23T15:55:31Z</dcterms:created>
  <dcterms:modified xsi:type="dcterms:W3CDTF">2025-05-11T21:08:10Z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