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9"/>
  </p:notesMasterIdLst>
  <p:handoutMasterIdLst>
    <p:handoutMasterId r:id="rId60"/>
  </p:handoutMasterIdLst>
  <p:sldIdLst>
    <p:sldId id="256" r:id="rId2"/>
    <p:sldId id="311" r:id="rId3"/>
    <p:sldId id="257" r:id="rId4"/>
    <p:sldId id="258" r:id="rId5"/>
    <p:sldId id="259" r:id="rId6"/>
    <p:sldId id="312" r:id="rId7"/>
    <p:sldId id="260" r:id="rId8"/>
    <p:sldId id="261" r:id="rId9"/>
    <p:sldId id="269" r:id="rId10"/>
    <p:sldId id="270" r:id="rId11"/>
    <p:sldId id="262" r:id="rId12"/>
    <p:sldId id="313" r:id="rId13"/>
    <p:sldId id="266" r:id="rId14"/>
    <p:sldId id="267" r:id="rId15"/>
    <p:sldId id="268" r:id="rId16"/>
    <p:sldId id="271" r:id="rId17"/>
    <p:sldId id="273" r:id="rId18"/>
    <p:sldId id="274" r:id="rId19"/>
    <p:sldId id="276" r:id="rId20"/>
    <p:sldId id="318" r:id="rId21"/>
    <p:sldId id="321" r:id="rId22"/>
    <p:sldId id="322" r:id="rId23"/>
    <p:sldId id="278" r:id="rId24"/>
    <p:sldId id="280" r:id="rId25"/>
    <p:sldId id="281" r:id="rId26"/>
    <p:sldId id="286" r:id="rId27"/>
    <p:sldId id="282" r:id="rId28"/>
    <p:sldId id="298" r:id="rId29"/>
    <p:sldId id="316" r:id="rId30"/>
    <p:sldId id="315" r:id="rId31"/>
    <p:sldId id="317" r:id="rId32"/>
    <p:sldId id="304" r:id="rId33"/>
    <p:sldId id="305" r:id="rId34"/>
    <p:sldId id="306" r:id="rId35"/>
    <p:sldId id="307" r:id="rId36"/>
    <p:sldId id="314" r:id="rId37"/>
    <p:sldId id="284" r:id="rId38"/>
    <p:sldId id="285" r:id="rId39"/>
    <p:sldId id="287" r:id="rId40"/>
    <p:sldId id="288" r:id="rId41"/>
    <p:sldId id="289" r:id="rId42"/>
    <p:sldId id="290" r:id="rId43"/>
    <p:sldId id="291" r:id="rId44"/>
    <p:sldId id="295" r:id="rId45"/>
    <p:sldId id="293" r:id="rId46"/>
    <p:sldId id="292" r:id="rId47"/>
    <p:sldId id="294" r:id="rId48"/>
    <p:sldId id="296" r:id="rId49"/>
    <p:sldId id="297" r:id="rId50"/>
    <p:sldId id="309" r:id="rId51"/>
    <p:sldId id="300" r:id="rId52"/>
    <p:sldId id="301" r:id="rId53"/>
    <p:sldId id="302" r:id="rId54"/>
    <p:sldId id="303" r:id="rId55"/>
    <p:sldId id="310" r:id="rId56"/>
    <p:sldId id="265" r:id="rId57"/>
    <p:sldId id="299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91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54816-97EC-3306-4A49-519134D153A1}" v="1" dt="2025-02-09T21:13:59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0" autoAdjust="0"/>
    <p:restoredTop sz="95755" autoAdjust="0"/>
  </p:normalViewPr>
  <p:slideViewPr>
    <p:cSldViewPr snapToGrid="0">
      <p:cViewPr varScale="1">
        <p:scale>
          <a:sx n="83" d="100"/>
          <a:sy n="83" d="100"/>
        </p:scale>
        <p:origin x="1683" y="39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4ABCC-8366-4A1D-A8D7-1895C02CE9AE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9E5D089-582C-41FD-A5BC-3649B85B97AC}">
      <dgm:prSet custT="1"/>
      <dgm:spPr/>
      <dgm:t>
        <a:bodyPr/>
        <a:lstStyle/>
        <a:p>
          <a:r>
            <a:rPr lang="cs-CZ" sz="1900" dirty="0"/>
            <a:t>Kosti dlouhé – </a:t>
          </a:r>
          <a:r>
            <a:rPr lang="cs-CZ" sz="1400" dirty="0"/>
            <a:t>epifýza, metafýza, diafýza </a:t>
          </a:r>
          <a:endParaRPr lang="en-US" sz="1900" dirty="0"/>
        </a:p>
      </dgm:t>
    </dgm:pt>
    <dgm:pt modelId="{2959BD73-9DDF-4909-9520-A0D17847B3DF}" type="parTrans" cxnId="{ED44E00B-0B6E-4E51-9746-8EA1398C67A0}">
      <dgm:prSet/>
      <dgm:spPr/>
      <dgm:t>
        <a:bodyPr/>
        <a:lstStyle/>
        <a:p>
          <a:endParaRPr lang="en-US"/>
        </a:p>
      </dgm:t>
    </dgm:pt>
    <dgm:pt modelId="{E7F9EC7A-466F-414B-A87B-37190A4F0F48}" type="sibTrans" cxnId="{ED44E00B-0B6E-4E51-9746-8EA1398C67A0}">
      <dgm:prSet/>
      <dgm:spPr/>
      <dgm:t>
        <a:bodyPr/>
        <a:lstStyle/>
        <a:p>
          <a:endParaRPr lang="en-US"/>
        </a:p>
      </dgm:t>
    </dgm:pt>
    <dgm:pt modelId="{C90122ED-ED62-4523-BAC4-AB9DFC881CE1}">
      <dgm:prSet/>
      <dgm:spPr/>
      <dgm:t>
        <a:bodyPr/>
        <a:lstStyle/>
        <a:p>
          <a:r>
            <a:rPr lang="cs-CZ"/>
            <a:t>Kosti krátké </a:t>
          </a:r>
          <a:endParaRPr lang="en-US"/>
        </a:p>
      </dgm:t>
    </dgm:pt>
    <dgm:pt modelId="{E62A1F19-880F-449F-8B2E-7420D498E734}" type="parTrans" cxnId="{339B7319-2E82-4628-81DE-06D473BFFD84}">
      <dgm:prSet/>
      <dgm:spPr/>
      <dgm:t>
        <a:bodyPr/>
        <a:lstStyle/>
        <a:p>
          <a:endParaRPr lang="en-US"/>
        </a:p>
      </dgm:t>
    </dgm:pt>
    <dgm:pt modelId="{BFF2684F-15B2-4D11-BFFB-764290DD042B}" type="sibTrans" cxnId="{339B7319-2E82-4628-81DE-06D473BFFD84}">
      <dgm:prSet/>
      <dgm:spPr/>
      <dgm:t>
        <a:bodyPr/>
        <a:lstStyle/>
        <a:p>
          <a:endParaRPr lang="en-US"/>
        </a:p>
      </dgm:t>
    </dgm:pt>
    <dgm:pt modelId="{E4D67FE2-3AE4-49B2-BB5B-BC4C00BD9E9D}">
      <dgm:prSet/>
      <dgm:spPr/>
      <dgm:t>
        <a:bodyPr/>
        <a:lstStyle/>
        <a:p>
          <a:r>
            <a:rPr lang="cs-CZ"/>
            <a:t>Kosti ploché </a:t>
          </a:r>
          <a:endParaRPr lang="en-US"/>
        </a:p>
      </dgm:t>
    </dgm:pt>
    <dgm:pt modelId="{AE33DD63-BF99-4956-9D3C-164EF31CE653}" type="parTrans" cxnId="{70607C00-F229-4FCB-BA03-24CA889925C2}">
      <dgm:prSet/>
      <dgm:spPr/>
      <dgm:t>
        <a:bodyPr/>
        <a:lstStyle/>
        <a:p>
          <a:endParaRPr lang="en-US"/>
        </a:p>
      </dgm:t>
    </dgm:pt>
    <dgm:pt modelId="{DF9C5F99-4205-4095-9D90-6803806006EF}" type="sibTrans" cxnId="{70607C00-F229-4FCB-BA03-24CA889925C2}">
      <dgm:prSet/>
      <dgm:spPr/>
      <dgm:t>
        <a:bodyPr/>
        <a:lstStyle/>
        <a:p>
          <a:endParaRPr lang="en-US"/>
        </a:p>
      </dgm:t>
    </dgm:pt>
    <dgm:pt modelId="{8EEAA358-3F1D-4014-97A4-8A77ED0C806D}">
      <dgm:prSet/>
      <dgm:spPr/>
      <dgm:t>
        <a:bodyPr/>
        <a:lstStyle/>
        <a:p>
          <a:r>
            <a:rPr lang="cs-CZ"/>
            <a:t>Kosti sezamské </a:t>
          </a:r>
          <a:endParaRPr lang="en-US"/>
        </a:p>
      </dgm:t>
    </dgm:pt>
    <dgm:pt modelId="{B8D7B034-0FB4-4D17-B88C-A8A92BEB9C06}" type="parTrans" cxnId="{CC65619E-878F-4BEA-9250-C6B18B564417}">
      <dgm:prSet/>
      <dgm:spPr/>
      <dgm:t>
        <a:bodyPr/>
        <a:lstStyle/>
        <a:p>
          <a:endParaRPr lang="en-US"/>
        </a:p>
      </dgm:t>
    </dgm:pt>
    <dgm:pt modelId="{BF95EF53-6480-4621-92D5-5EB647DA0E41}" type="sibTrans" cxnId="{CC65619E-878F-4BEA-9250-C6B18B564417}">
      <dgm:prSet/>
      <dgm:spPr/>
      <dgm:t>
        <a:bodyPr/>
        <a:lstStyle/>
        <a:p>
          <a:endParaRPr lang="en-US"/>
        </a:p>
      </dgm:t>
    </dgm:pt>
    <dgm:pt modelId="{78E552AD-CA69-4D1E-84B0-0E00C10C9DBC}">
      <dgm:prSet/>
      <dgm:spPr/>
      <dgm:t>
        <a:bodyPr/>
        <a:lstStyle/>
        <a:p>
          <a:r>
            <a:rPr lang="cs-CZ"/>
            <a:t>Kosti pneumatické </a:t>
          </a:r>
          <a:endParaRPr lang="en-US"/>
        </a:p>
      </dgm:t>
    </dgm:pt>
    <dgm:pt modelId="{A8DBFE46-FF9A-4BE3-8CC7-A1DED45601BF}" type="parTrans" cxnId="{A60A1A5F-5EA1-4867-920E-D98F988492F8}">
      <dgm:prSet/>
      <dgm:spPr/>
      <dgm:t>
        <a:bodyPr/>
        <a:lstStyle/>
        <a:p>
          <a:endParaRPr lang="en-US"/>
        </a:p>
      </dgm:t>
    </dgm:pt>
    <dgm:pt modelId="{F14ACAAD-E02E-48C3-8E41-BCE61292594C}" type="sibTrans" cxnId="{A60A1A5F-5EA1-4867-920E-D98F988492F8}">
      <dgm:prSet/>
      <dgm:spPr/>
      <dgm:t>
        <a:bodyPr/>
        <a:lstStyle/>
        <a:p>
          <a:endParaRPr lang="en-US"/>
        </a:p>
      </dgm:t>
    </dgm:pt>
    <dgm:pt modelId="{2C37C413-F607-48BE-B529-4803FEF42C63}">
      <dgm:prSet/>
      <dgm:spPr/>
      <dgm:t>
        <a:bodyPr/>
        <a:lstStyle/>
        <a:p>
          <a:r>
            <a:rPr lang="cs-CZ"/>
            <a:t>Kosti nepravidelné</a:t>
          </a:r>
          <a:endParaRPr lang="en-US"/>
        </a:p>
      </dgm:t>
    </dgm:pt>
    <dgm:pt modelId="{E70FBB34-4191-468D-B4BE-E12A8489AFAA}" type="parTrans" cxnId="{7D357763-D882-44F8-925A-0066BC3D5934}">
      <dgm:prSet/>
      <dgm:spPr/>
      <dgm:t>
        <a:bodyPr/>
        <a:lstStyle/>
        <a:p>
          <a:endParaRPr lang="en-US"/>
        </a:p>
      </dgm:t>
    </dgm:pt>
    <dgm:pt modelId="{A7004FE1-061C-45F1-A590-C4F1AFB0FD3B}" type="sibTrans" cxnId="{7D357763-D882-44F8-925A-0066BC3D5934}">
      <dgm:prSet/>
      <dgm:spPr/>
      <dgm:t>
        <a:bodyPr/>
        <a:lstStyle/>
        <a:p>
          <a:endParaRPr lang="en-US"/>
        </a:p>
      </dgm:t>
    </dgm:pt>
    <dgm:pt modelId="{41DBE11F-7BD7-8941-9BF3-AC11D9E2106E}" type="pres">
      <dgm:prSet presAssocID="{8CF4ABCC-8366-4A1D-A8D7-1895C02CE9AE}" presName="Name0" presStyleCnt="0">
        <dgm:presLayoutVars>
          <dgm:dir/>
          <dgm:animLvl val="lvl"/>
          <dgm:resizeHandles val="exact"/>
        </dgm:presLayoutVars>
      </dgm:prSet>
      <dgm:spPr/>
    </dgm:pt>
    <dgm:pt modelId="{0C2DCF8E-A96F-4740-9F49-C71972D32A4A}" type="pres">
      <dgm:prSet presAssocID="{E9E5D089-582C-41FD-A5BC-3649B85B97AC}" presName="linNode" presStyleCnt="0"/>
      <dgm:spPr/>
    </dgm:pt>
    <dgm:pt modelId="{6DEFE73C-C001-FB4E-99A1-8A8380746A47}" type="pres">
      <dgm:prSet presAssocID="{E9E5D089-582C-41FD-A5BC-3649B85B97AC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8830221C-EC6B-B04B-80EF-D637C791AF02}" type="pres">
      <dgm:prSet presAssocID="{E7F9EC7A-466F-414B-A87B-37190A4F0F48}" presName="sp" presStyleCnt="0"/>
      <dgm:spPr/>
    </dgm:pt>
    <dgm:pt modelId="{882D4BC2-F75B-D04B-B4AA-D90FB5DCF30E}" type="pres">
      <dgm:prSet presAssocID="{C90122ED-ED62-4523-BAC4-AB9DFC881CE1}" presName="linNode" presStyleCnt="0"/>
      <dgm:spPr/>
    </dgm:pt>
    <dgm:pt modelId="{FC8542AC-C95B-4A46-A0D3-B6025CE6FC5A}" type="pres">
      <dgm:prSet presAssocID="{C90122ED-ED62-4523-BAC4-AB9DFC881CE1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43A62AA3-063F-9C43-9A1C-4C69C479A808}" type="pres">
      <dgm:prSet presAssocID="{BFF2684F-15B2-4D11-BFFB-764290DD042B}" presName="sp" presStyleCnt="0"/>
      <dgm:spPr/>
    </dgm:pt>
    <dgm:pt modelId="{2251F9BD-A320-684D-A001-9F5E33C4B205}" type="pres">
      <dgm:prSet presAssocID="{E4D67FE2-3AE4-49B2-BB5B-BC4C00BD9E9D}" presName="linNode" presStyleCnt="0"/>
      <dgm:spPr/>
    </dgm:pt>
    <dgm:pt modelId="{06CF9D81-3E79-CE47-A5BF-6722931A9FC7}" type="pres">
      <dgm:prSet presAssocID="{E4D67FE2-3AE4-49B2-BB5B-BC4C00BD9E9D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ECC3F022-E942-5E40-95DC-73782D2E94FE}" type="pres">
      <dgm:prSet presAssocID="{DF9C5F99-4205-4095-9D90-6803806006EF}" presName="sp" presStyleCnt="0"/>
      <dgm:spPr/>
    </dgm:pt>
    <dgm:pt modelId="{1E5AABCC-AD45-164F-87C2-C4DC09991450}" type="pres">
      <dgm:prSet presAssocID="{8EEAA358-3F1D-4014-97A4-8A77ED0C806D}" presName="linNode" presStyleCnt="0"/>
      <dgm:spPr/>
    </dgm:pt>
    <dgm:pt modelId="{3087265F-6F39-C649-8A29-31BD55BB0542}" type="pres">
      <dgm:prSet presAssocID="{8EEAA358-3F1D-4014-97A4-8A77ED0C806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336FFCBF-0772-5C40-89E6-F0E17F14A5F6}" type="pres">
      <dgm:prSet presAssocID="{BF95EF53-6480-4621-92D5-5EB647DA0E41}" presName="sp" presStyleCnt="0"/>
      <dgm:spPr/>
    </dgm:pt>
    <dgm:pt modelId="{C6D25BF9-0E3E-AC4C-8385-D1B042769B00}" type="pres">
      <dgm:prSet presAssocID="{78E552AD-CA69-4D1E-84B0-0E00C10C9DBC}" presName="linNode" presStyleCnt="0"/>
      <dgm:spPr/>
    </dgm:pt>
    <dgm:pt modelId="{C699C3BE-564F-A246-B022-2EBED95960E1}" type="pres">
      <dgm:prSet presAssocID="{78E552AD-CA69-4D1E-84B0-0E00C10C9DBC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CAC279E8-A8E6-5447-97E6-204B551E95BE}" type="pres">
      <dgm:prSet presAssocID="{F14ACAAD-E02E-48C3-8E41-BCE61292594C}" presName="sp" presStyleCnt="0"/>
      <dgm:spPr/>
    </dgm:pt>
    <dgm:pt modelId="{E71E3E2C-524A-644C-B082-33FE997D6280}" type="pres">
      <dgm:prSet presAssocID="{2C37C413-F607-48BE-B529-4803FEF42C63}" presName="linNode" presStyleCnt="0"/>
      <dgm:spPr/>
    </dgm:pt>
    <dgm:pt modelId="{DA4D13BD-4D98-9946-ACE8-F4A2A70E1FCE}" type="pres">
      <dgm:prSet presAssocID="{2C37C413-F607-48BE-B529-4803FEF42C63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70607C00-F229-4FCB-BA03-24CA889925C2}" srcId="{8CF4ABCC-8366-4A1D-A8D7-1895C02CE9AE}" destId="{E4D67FE2-3AE4-49B2-BB5B-BC4C00BD9E9D}" srcOrd="2" destOrd="0" parTransId="{AE33DD63-BF99-4956-9D3C-164EF31CE653}" sibTransId="{DF9C5F99-4205-4095-9D90-6803806006EF}"/>
    <dgm:cxn modelId="{CD67FA0A-D0A0-D84F-BB68-3F6EF873569E}" type="presOf" srcId="{2C37C413-F607-48BE-B529-4803FEF42C63}" destId="{DA4D13BD-4D98-9946-ACE8-F4A2A70E1FCE}" srcOrd="0" destOrd="0" presId="urn:microsoft.com/office/officeart/2005/8/layout/vList5"/>
    <dgm:cxn modelId="{ED44E00B-0B6E-4E51-9746-8EA1398C67A0}" srcId="{8CF4ABCC-8366-4A1D-A8D7-1895C02CE9AE}" destId="{E9E5D089-582C-41FD-A5BC-3649B85B97AC}" srcOrd="0" destOrd="0" parTransId="{2959BD73-9DDF-4909-9520-A0D17847B3DF}" sibTransId="{E7F9EC7A-466F-414B-A87B-37190A4F0F48}"/>
    <dgm:cxn modelId="{339B7319-2E82-4628-81DE-06D473BFFD84}" srcId="{8CF4ABCC-8366-4A1D-A8D7-1895C02CE9AE}" destId="{C90122ED-ED62-4523-BAC4-AB9DFC881CE1}" srcOrd="1" destOrd="0" parTransId="{E62A1F19-880F-449F-8B2E-7420D498E734}" sibTransId="{BFF2684F-15B2-4D11-BFFB-764290DD042B}"/>
    <dgm:cxn modelId="{7C8BDA33-EE08-BB4D-A9AA-8CB11E0B6539}" type="presOf" srcId="{C90122ED-ED62-4523-BAC4-AB9DFC881CE1}" destId="{FC8542AC-C95B-4A46-A0D3-B6025CE6FC5A}" srcOrd="0" destOrd="0" presId="urn:microsoft.com/office/officeart/2005/8/layout/vList5"/>
    <dgm:cxn modelId="{1B1FF95E-F6F0-004A-BE6C-880258A0FCF6}" type="presOf" srcId="{E9E5D089-582C-41FD-A5BC-3649B85B97AC}" destId="{6DEFE73C-C001-FB4E-99A1-8A8380746A47}" srcOrd="0" destOrd="0" presId="urn:microsoft.com/office/officeart/2005/8/layout/vList5"/>
    <dgm:cxn modelId="{A60A1A5F-5EA1-4867-920E-D98F988492F8}" srcId="{8CF4ABCC-8366-4A1D-A8D7-1895C02CE9AE}" destId="{78E552AD-CA69-4D1E-84B0-0E00C10C9DBC}" srcOrd="4" destOrd="0" parTransId="{A8DBFE46-FF9A-4BE3-8CC7-A1DED45601BF}" sibTransId="{F14ACAAD-E02E-48C3-8E41-BCE61292594C}"/>
    <dgm:cxn modelId="{7D357763-D882-44F8-925A-0066BC3D5934}" srcId="{8CF4ABCC-8366-4A1D-A8D7-1895C02CE9AE}" destId="{2C37C413-F607-48BE-B529-4803FEF42C63}" srcOrd="5" destOrd="0" parTransId="{E70FBB34-4191-468D-B4BE-E12A8489AFAA}" sibTransId="{A7004FE1-061C-45F1-A590-C4F1AFB0FD3B}"/>
    <dgm:cxn modelId="{F6891680-70FE-5B48-A03A-E09946D97CA2}" type="presOf" srcId="{78E552AD-CA69-4D1E-84B0-0E00C10C9DBC}" destId="{C699C3BE-564F-A246-B022-2EBED95960E1}" srcOrd="0" destOrd="0" presId="urn:microsoft.com/office/officeart/2005/8/layout/vList5"/>
    <dgm:cxn modelId="{CC65619E-878F-4BEA-9250-C6B18B564417}" srcId="{8CF4ABCC-8366-4A1D-A8D7-1895C02CE9AE}" destId="{8EEAA358-3F1D-4014-97A4-8A77ED0C806D}" srcOrd="3" destOrd="0" parTransId="{B8D7B034-0FB4-4D17-B88C-A8A92BEB9C06}" sibTransId="{BF95EF53-6480-4621-92D5-5EB647DA0E41}"/>
    <dgm:cxn modelId="{892BAFCC-D0A8-674A-8FAD-CF048A3DF180}" type="presOf" srcId="{E4D67FE2-3AE4-49B2-BB5B-BC4C00BD9E9D}" destId="{06CF9D81-3E79-CE47-A5BF-6722931A9FC7}" srcOrd="0" destOrd="0" presId="urn:microsoft.com/office/officeart/2005/8/layout/vList5"/>
    <dgm:cxn modelId="{FD2889DB-AAAD-F449-9447-12A93BC3B5A9}" type="presOf" srcId="{8CF4ABCC-8366-4A1D-A8D7-1895C02CE9AE}" destId="{41DBE11F-7BD7-8941-9BF3-AC11D9E2106E}" srcOrd="0" destOrd="0" presId="urn:microsoft.com/office/officeart/2005/8/layout/vList5"/>
    <dgm:cxn modelId="{C1B2B9F5-EDA8-3D49-B168-8869F507280F}" type="presOf" srcId="{8EEAA358-3F1D-4014-97A4-8A77ED0C806D}" destId="{3087265F-6F39-C649-8A29-31BD55BB0542}" srcOrd="0" destOrd="0" presId="urn:microsoft.com/office/officeart/2005/8/layout/vList5"/>
    <dgm:cxn modelId="{775B95B2-EF18-4949-BDD5-9AD52CD06F9B}" type="presParOf" srcId="{41DBE11F-7BD7-8941-9BF3-AC11D9E2106E}" destId="{0C2DCF8E-A96F-4740-9F49-C71972D32A4A}" srcOrd="0" destOrd="0" presId="urn:microsoft.com/office/officeart/2005/8/layout/vList5"/>
    <dgm:cxn modelId="{D9F04F11-C4B3-CE4E-B030-CC8AE9ABA263}" type="presParOf" srcId="{0C2DCF8E-A96F-4740-9F49-C71972D32A4A}" destId="{6DEFE73C-C001-FB4E-99A1-8A8380746A47}" srcOrd="0" destOrd="0" presId="urn:microsoft.com/office/officeart/2005/8/layout/vList5"/>
    <dgm:cxn modelId="{82EA8E47-5079-0540-B65D-2EE5D49EDDB6}" type="presParOf" srcId="{41DBE11F-7BD7-8941-9BF3-AC11D9E2106E}" destId="{8830221C-EC6B-B04B-80EF-D637C791AF02}" srcOrd="1" destOrd="0" presId="urn:microsoft.com/office/officeart/2005/8/layout/vList5"/>
    <dgm:cxn modelId="{21A179D4-FB48-B944-8D31-516C08D9A234}" type="presParOf" srcId="{41DBE11F-7BD7-8941-9BF3-AC11D9E2106E}" destId="{882D4BC2-F75B-D04B-B4AA-D90FB5DCF30E}" srcOrd="2" destOrd="0" presId="urn:microsoft.com/office/officeart/2005/8/layout/vList5"/>
    <dgm:cxn modelId="{6DCF608B-3ED0-B043-BDF3-93DB1E35A9FC}" type="presParOf" srcId="{882D4BC2-F75B-D04B-B4AA-D90FB5DCF30E}" destId="{FC8542AC-C95B-4A46-A0D3-B6025CE6FC5A}" srcOrd="0" destOrd="0" presId="urn:microsoft.com/office/officeart/2005/8/layout/vList5"/>
    <dgm:cxn modelId="{D45D8647-4C1D-1840-ACB7-56D8CD850E56}" type="presParOf" srcId="{41DBE11F-7BD7-8941-9BF3-AC11D9E2106E}" destId="{43A62AA3-063F-9C43-9A1C-4C69C479A808}" srcOrd="3" destOrd="0" presId="urn:microsoft.com/office/officeart/2005/8/layout/vList5"/>
    <dgm:cxn modelId="{4891E50E-5846-3E4A-A762-43881164B210}" type="presParOf" srcId="{41DBE11F-7BD7-8941-9BF3-AC11D9E2106E}" destId="{2251F9BD-A320-684D-A001-9F5E33C4B205}" srcOrd="4" destOrd="0" presId="urn:microsoft.com/office/officeart/2005/8/layout/vList5"/>
    <dgm:cxn modelId="{6B33DD5F-4C92-EA46-8182-3B8F895E1436}" type="presParOf" srcId="{2251F9BD-A320-684D-A001-9F5E33C4B205}" destId="{06CF9D81-3E79-CE47-A5BF-6722931A9FC7}" srcOrd="0" destOrd="0" presId="urn:microsoft.com/office/officeart/2005/8/layout/vList5"/>
    <dgm:cxn modelId="{A888EC08-ACB8-3245-861A-872562234A12}" type="presParOf" srcId="{41DBE11F-7BD7-8941-9BF3-AC11D9E2106E}" destId="{ECC3F022-E942-5E40-95DC-73782D2E94FE}" srcOrd="5" destOrd="0" presId="urn:microsoft.com/office/officeart/2005/8/layout/vList5"/>
    <dgm:cxn modelId="{0A20A531-D8BD-ED44-9802-AA4DBEB7E866}" type="presParOf" srcId="{41DBE11F-7BD7-8941-9BF3-AC11D9E2106E}" destId="{1E5AABCC-AD45-164F-87C2-C4DC09991450}" srcOrd="6" destOrd="0" presId="urn:microsoft.com/office/officeart/2005/8/layout/vList5"/>
    <dgm:cxn modelId="{C837C265-A963-D34A-95F3-9311253044FC}" type="presParOf" srcId="{1E5AABCC-AD45-164F-87C2-C4DC09991450}" destId="{3087265F-6F39-C649-8A29-31BD55BB0542}" srcOrd="0" destOrd="0" presId="urn:microsoft.com/office/officeart/2005/8/layout/vList5"/>
    <dgm:cxn modelId="{FB1649FC-4DFD-5945-B722-74363FF5043C}" type="presParOf" srcId="{41DBE11F-7BD7-8941-9BF3-AC11D9E2106E}" destId="{336FFCBF-0772-5C40-89E6-F0E17F14A5F6}" srcOrd="7" destOrd="0" presId="urn:microsoft.com/office/officeart/2005/8/layout/vList5"/>
    <dgm:cxn modelId="{B91392D2-8388-9245-9104-3504F3281462}" type="presParOf" srcId="{41DBE11F-7BD7-8941-9BF3-AC11D9E2106E}" destId="{C6D25BF9-0E3E-AC4C-8385-D1B042769B00}" srcOrd="8" destOrd="0" presId="urn:microsoft.com/office/officeart/2005/8/layout/vList5"/>
    <dgm:cxn modelId="{62203B4B-1F0A-1747-A66A-1EAB1CC06D0E}" type="presParOf" srcId="{C6D25BF9-0E3E-AC4C-8385-D1B042769B00}" destId="{C699C3BE-564F-A246-B022-2EBED95960E1}" srcOrd="0" destOrd="0" presId="urn:microsoft.com/office/officeart/2005/8/layout/vList5"/>
    <dgm:cxn modelId="{49DFB382-8934-A441-BCB2-F02B773EEFB2}" type="presParOf" srcId="{41DBE11F-7BD7-8941-9BF3-AC11D9E2106E}" destId="{CAC279E8-A8E6-5447-97E6-204B551E95BE}" srcOrd="9" destOrd="0" presId="urn:microsoft.com/office/officeart/2005/8/layout/vList5"/>
    <dgm:cxn modelId="{F42C5EFB-3B7A-C846-9B1B-59BD4337BC80}" type="presParOf" srcId="{41DBE11F-7BD7-8941-9BF3-AC11D9E2106E}" destId="{E71E3E2C-524A-644C-B082-33FE997D6280}" srcOrd="10" destOrd="0" presId="urn:microsoft.com/office/officeart/2005/8/layout/vList5"/>
    <dgm:cxn modelId="{0F3D38D5-FA76-C648-BFC8-CB9AD4E3010D}" type="presParOf" srcId="{E71E3E2C-524A-644C-B082-33FE997D6280}" destId="{DA4D13BD-4D98-9946-ACE8-F4A2A70E1FC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FE73C-C001-FB4E-99A1-8A8380746A47}">
      <dsp:nvSpPr>
        <dsp:cNvPr id="0" name=""/>
        <dsp:cNvSpPr/>
      </dsp:nvSpPr>
      <dsp:spPr>
        <a:xfrm>
          <a:off x="2580767" y="1137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Kosti dlouhé – </a:t>
          </a:r>
          <a:r>
            <a:rPr lang="cs-CZ" sz="1400" kern="1200" dirty="0"/>
            <a:t>epifýza, metafýza, diafýza </a:t>
          </a:r>
          <a:endParaRPr lang="en-US" sz="1900" kern="1200" dirty="0"/>
        </a:p>
      </dsp:txBody>
      <dsp:txXfrm>
        <a:off x="2613085" y="33455"/>
        <a:ext cx="2838728" cy="597399"/>
      </dsp:txXfrm>
    </dsp:sp>
    <dsp:sp modelId="{FC8542AC-C95B-4A46-A0D3-B6025CE6FC5A}">
      <dsp:nvSpPr>
        <dsp:cNvPr id="0" name=""/>
        <dsp:cNvSpPr/>
      </dsp:nvSpPr>
      <dsp:spPr>
        <a:xfrm>
          <a:off x="2580767" y="696274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krátké </a:t>
          </a:r>
          <a:endParaRPr lang="en-US" sz="2500" kern="1200"/>
        </a:p>
      </dsp:txBody>
      <dsp:txXfrm>
        <a:off x="2613085" y="728592"/>
        <a:ext cx="2838728" cy="597399"/>
      </dsp:txXfrm>
    </dsp:sp>
    <dsp:sp modelId="{06CF9D81-3E79-CE47-A5BF-6722931A9FC7}">
      <dsp:nvSpPr>
        <dsp:cNvPr id="0" name=""/>
        <dsp:cNvSpPr/>
      </dsp:nvSpPr>
      <dsp:spPr>
        <a:xfrm>
          <a:off x="2580767" y="1391412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ploché </a:t>
          </a:r>
          <a:endParaRPr lang="en-US" sz="2500" kern="1200"/>
        </a:p>
      </dsp:txBody>
      <dsp:txXfrm>
        <a:off x="2613085" y="1423730"/>
        <a:ext cx="2838728" cy="597399"/>
      </dsp:txXfrm>
    </dsp:sp>
    <dsp:sp modelId="{3087265F-6F39-C649-8A29-31BD55BB0542}">
      <dsp:nvSpPr>
        <dsp:cNvPr id="0" name=""/>
        <dsp:cNvSpPr/>
      </dsp:nvSpPr>
      <dsp:spPr>
        <a:xfrm>
          <a:off x="2580767" y="2086549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sezamské </a:t>
          </a:r>
          <a:endParaRPr lang="en-US" sz="2500" kern="1200"/>
        </a:p>
      </dsp:txBody>
      <dsp:txXfrm>
        <a:off x="2613085" y="2118867"/>
        <a:ext cx="2838728" cy="597399"/>
      </dsp:txXfrm>
    </dsp:sp>
    <dsp:sp modelId="{C699C3BE-564F-A246-B022-2EBED95960E1}">
      <dsp:nvSpPr>
        <dsp:cNvPr id="0" name=""/>
        <dsp:cNvSpPr/>
      </dsp:nvSpPr>
      <dsp:spPr>
        <a:xfrm>
          <a:off x="2580767" y="2781687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pneumatické </a:t>
          </a:r>
          <a:endParaRPr lang="en-US" sz="2500" kern="1200"/>
        </a:p>
      </dsp:txBody>
      <dsp:txXfrm>
        <a:off x="2613085" y="2814005"/>
        <a:ext cx="2838728" cy="597399"/>
      </dsp:txXfrm>
    </dsp:sp>
    <dsp:sp modelId="{DA4D13BD-4D98-9946-ACE8-F4A2A70E1FCE}">
      <dsp:nvSpPr>
        <dsp:cNvPr id="0" name=""/>
        <dsp:cNvSpPr/>
      </dsp:nvSpPr>
      <dsp:spPr>
        <a:xfrm>
          <a:off x="2580767" y="3476825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nepravidelné</a:t>
          </a:r>
          <a:endParaRPr lang="en-US" sz="2500" kern="1200"/>
        </a:p>
      </dsp:txBody>
      <dsp:txXfrm>
        <a:off x="2613085" y="3509143"/>
        <a:ext cx="2838728" cy="597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svet.cz/clanky/jak-pecovat-o-jizvu-po-operaci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nmotol.cz/wp-content/uploads/pece-o-jizvu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Kost#/media/Soubor:Lidska_kostra.svg" TargetMode="External"/><Relationship Id="rId2" Type="http://schemas.openxmlformats.org/officeDocument/2006/relationships/hyperlink" Target="https://is.muni.cz/do/1451/e-learning/kineziologie/elportal/pages/zakladni_slozk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Lidsk%C3%A1_kostra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cret-of-athleticism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Kineziologie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Pohybový systém – tkáně a jejich adaptace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A67B9E-9048-4E6D-83FD-C0E3AAC5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Kosti dlouhé</a:t>
            </a:r>
          </a:p>
          <a:p>
            <a:r>
              <a:rPr lang="cs-CZ" dirty="0"/>
              <a:t>Kosti krátké </a:t>
            </a:r>
          </a:p>
          <a:p>
            <a:r>
              <a:rPr lang="cs-CZ" dirty="0"/>
              <a:t>Kosti ploché </a:t>
            </a:r>
          </a:p>
          <a:p>
            <a:r>
              <a:rPr lang="cs-CZ" dirty="0"/>
              <a:t>Kosti sezamské </a:t>
            </a:r>
          </a:p>
          <a:p>
            <a:r>
              <a:rPr lang="cs-CZ" dirty="0"/>
              <a:t>Kosti pneumatické </a:t>
            </a:r>
          </a:p>
          <a:p>
            <a:r>
              <a:rPr lang="cs-CZ" dirty="0"/>
              <a:t>Kosti nepravidelné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D1FBCE-5C18-4206-BEB4-6E95D4C9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2" t="10499" r="2096" b="4000"/>
          <a:stretch/>
        </p:blipFill>
        <p:spPr>
          <a:xfrm>
            <a:off x="4099685" y="807085"/>
            <a:ext cx="3128429" cy="46706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62CA071-C884-41F1-A5FA-609528286202}"/>
              </a:ext>
            </a:extLst>
          </p:cNvPr>
          <p:cNvSpPr txBox="1"/>
          <p:nvPr/>
        </p:nvSpPr>
        <p:spPr>
          <a:xfrm>
            <a:off x="4099685" y="5547123"/>
            <a:ext cx="1821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https://slideplayer.cz/slide/2355940/</a:t>
            </a:r>
          </a:p>
        </p:txBody>
      </p:sp>
    </p:spTree>
    <p:extLst>
      <p:ext uri="{BB962C8B-B14F-4D97-AF65-F5344CB8AC3E}">
        <p14:creationId xmlns:p14="http://schemas.microsoft.com/office/powerpoint/2010/main" val="308301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AB670AE2-7A50-4310-99AA-3F7EF321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C13032-659D-4E72-8181-27034AEC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66218-AD56-4DDC-BFB6-A2F6A0CAF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9DCB68C-E536-45E1-AEBC-633EBAEEB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960" y="2433254"/>
            <a:ext cx="4236109" cy="28811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0CD880-A8D8-4A71-B7A9-29ACF36824C1}"/>
              </a:ext>
            </a:extLst>
          </p:cNvPr>
          <p:cNvSpPr txBox="1"/>
          <p:nvPr/>
        </p:nvSpPr>
        <p:spPr>
          <a:xfrm>
            <a:off x="4807106" y="5314431"/>
            <a:ext cx="3345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https://tcomn.com/wp-content/uploads/2017/01/osteoporosis2016.pdf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81E96-94E9-40FE-B4C8-F98777648ED3}"/>
              </a:ext>
            </a:extLst>
          </p:cNvPr>
          <p:cNvSpPr txBox="1"/>
          <p:nvPr/>
        </p:nvSpPr>
        <p:spPr>
          <a:xfrm>
            <a:off x="499500" y="1663436"/>
            <a:ext cx="41334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Wolfův zákon (1892):</a:t>
            </a:r>
          </a:p>
          <a:p>
            <a:pPr algn="l"/>
            <a:endParaRPr lang="cs-CZ" dirty="0">
              <a:latin typeface="+mn-lt"/>
            </a:endParaRPr>
          </a:p>
          <a:p>
            <a:pPr algn="l"/>
            <a:r>
              <a:rPr lang="cs-CZ" sz="2000" i="1" dirty="0">
                <a:latin typeface="+mn-lt"/>
              </a:rPr>
              <a:t> „Každá  změna  ve  funkci  kosti  je  doprovázena  určitými změnami  ve  vnitřní  architektuře  kosti  s přihlédnutím  k vnějším  vlivům.  Tyto  změny  vedou k obnově  souladu  mezi  tvarem,  strukturou  a  funkčním  zatížením  dané  kosti“ (1892)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FB4096-F683-88ED-B217-0B2A5AEE101B}"/>
              </a:ext>
            </a:extLst>
          </p:cNvPr>
          <p:cNvSpPr txBox="1"/>
          <p:nvPr/>
        </p:nvSpPr>
        <p:spPr>
          <a:xfrm>
            <a:off x="1273216" y="5870214"/>
            <a:ext cx="622478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Mechanická zátěž = změna ve struktuře kostní tkáně </a:t>
            </a:r>
          </a:p>
        </p:txBody>
      </p:sp>
    </p:spTree>
    <p:extLst>
      <p:ext uri="{BB962C8B-B14F-4D97-AF65-F5344CB8AC3E}">
        <p14:creationId xmlns:p14="http://schemas.microsoft.com/office/powerpoint/2010/main" val="209621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AB670AE2-7A50-4310-99AA-3F7EF321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C13032-659D-4E72-8181-27034AEC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66218-AD56-4DDC-BFB6-A2F6A0CAF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81E96-94E9-40FE-B4C8-F98777648ED3}"/>
              </a:ext>
            </a:extLst>
          </p:cNvPr>
          <p:cNvSpPr txBox="1"/>
          <p:nvPr/>
        </p:nvSpPr>
        <p:spPr>
          <a:xfrm>
            <a:off x="405000" y="2920730"/>
            <a:ext cx="1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komprese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FB4096-F683-88ED-B217-0B2A5AEE101B}"/>
              </a:ext>
            </a:extLst>
          </p:cNvPr>
          <p:cNvSpPr txBox="1"/>
          <p:nvPr/>
        </p:nvSpPr>
        <p:spPr>
          <a:xfrm>
            <a:off x="1273216" y="5870214"/>
            <a:ext cx="622478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Mechanická zátěž = změna ve struktuře kostní tkáně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1C1B45-3320-7130-BB4E-E9E554F84EDF}"/>
              </a:ext>
            </a:extLst>
          </p:cNvPr>
          <p:cNvSpPr txBox="1"/>
          <p:nvPr/>
        </p:nvSpPr>
        <p:spPr>
          <a:xfrm>
            <a:off x="2002420" y="289367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FBAF0B0-EB62-EB91-C32C-C599F39FA8ED}"/>
              </a:ext>
            </a:extLst>
          </p:cNvPr>
          <p:cNvSpPr txBox="1"/>
          <p:nvPr/>
        </p:nvSpPr>
        <p:spPr>
          <a:xfrm>
            <a:off x="2164000" y="3441110"/>
            <a:ext cx="91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ohyb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3159D1-E210-2179-27BB-9F1BDA93EB75}"/>
              </a:ext>
            </a:extLst>
          </p:cNvPr>
          <p:cNvSpPr txBox="1"/>
          <p:nvPr/>
        </p:nvSpPr>
        <p:spPr>
          <a:xfrm>
            <a:off x="856957" y="4592704"/>
            <a:ext cx="1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torze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4C34F24-B36E-C38E-4808-DFF2F581A798}"/>
              </a:ext>
            </a:extLst>
          </p:cNvPr>
          <p:cNvSpPr txBox="1"/>
          <p:nvPr/>
        </p:nvSpPr>
        <p:spPr>
          <a:xfrm>
            <a:off x="2514065" y="4557750"/>
            <a:ext cx="150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tah šlachy svalu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C4EEF94-BF38-C3D2-DF64-E5F2FF85F172}"/>
              </a:ext>
            </a:extLst>
          </p:cNvPr>
          <p:cNvSpPr txBox="1"/>
          <p:nvPr/>
        </p:nvSpPr>
        <p:spPr>
          <a:xfrm>
            <a:off x="4155311" y="2366733"/>
            <a:ext cx="3183885" cy="9541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Míra zátěže?</a:t>
            </a:r>
          </a:p>
          <a:p>
            <a:pPr algn="l"/>
            <a:r>
              <a:rPr lang="cs-CZ" sz="2800" dirty="0">
                <a:latin typeface="+mn-lt"/>
              </a:rPr>
              <a:t>Adaptační proces?</a:t>
            </a:r>
          </a:p>
        </p:txBody>
      </p: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2B1BDDAA-A934-153D-60E9-0C6D7ED3806F}"/>
              </a:ext>
            </a:extLst>
          </p:cNvPr>
          <p:cNvCxnSpPr/>
          <p:nvPr/>
        </p:nvCxnSpPr>
        <p:spPr bwMode="auto">
          <a:xfrm>
            <a:off x="1435261" y="3416891"/>
            <a:ext cx="472659" cy="2175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19EE4065-8305-201C-B7FE-A6CEF1359D58}"/>
              </a:ext>
            </a:extLst>
          </p:cNvPr>
          <p:cNvCxnSpPr/>
          <p:nvPr/>
        </p:nvCxnSpPr>
        <p:spPr bwMode="auto">
          <a:xfrm>
            <a:off x="1276772" y="5018968"/>
            <a:ext cx="354349" cy="677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415687FA-8B2A-1236-12F8-04D21B29DC36}"/>
              </a:ext>
            </a:extLst>
          </p:cNvPr>
          <p:cNvCxnSpPr/>
          <p:nvPr/>
        </p:nvCxnSpPr>
        <p:spPr bwMode="auto">
          <a:xfrm flipH="1">
            <a:off x="2119801" y="3828111"/>
            <a:ext cx="357457" cy="1680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ovací šipka 24">
            <a:extLst>
              <a:ext uri="{FF2B5EF4-FFF2-40B4-BE49-F238E27FC236}">
                <a16:creationId xmlns:a16="http://schemas.microsoft.com/office/drawing/2014/main" id="{7216590B-1813-1165-2FE9-F3A9554888BD}"/>
              </a:ext>
            </a:extLst>
          </p:cNvPr>
          <p:cNvCxnSpPr/>
          <p:nvPr/>
        </p:nvCxnSpPr>
        <p:spPr bwMode="auto">
          <a:xfrm flipH="1">
            <a:off x="2331682" y="5265636"/>
            <a:ext cx="504115" cy="369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450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B9F968-7B29-42AD-B7F7-FA0D4313C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A4C352-71BA-473A-A7FB-3C6BA1054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625166-CB18-4A77-9815-D63E73A6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0F89B6-2A05-4500-9B16-C8D5BA58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09122"/>
            <a:ext cx="8064900" cy="4139998"/>
          </a:xfrm>
        </p:spPr>
        <p:txBody>
          <a:bodyPr/>
          <a:lstStyle/>
          <a:p>
            <a:pPr marL="54000" indent="0">
              <a:lnSpc>
                <a:spcPct val="150000"/>
              </a:lnSpc>
              <a:buNone/>
            </a:pPr>
            <a:r>
              <a:rPr lang="cs-CZ" dirty="0"/>
              <a:t>1. </a:t>
            </a:r>
            <a:r>
              <a:rPr lang="cs-CZ" b="1" dirty="0"/>
              <a:t>Zvýšená tvorba </a:t>
            </a:r>
            <a:r>
              <a:rPr lang="cs-CZ" b="1" dirty="0" err="1"/>
              <a:t>osteoidu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dirty="0"/>
              <a:t>Dlouhé jehlicovité krystalky kostního minerálu jsou pohybem deformovány a natahovány. V důsledku toho vzniká elektrický náboj. Tyto elektrické proudy dráždí osteoblasty, což vede k sekreci </a:t>
            </a:r>
            <a:r>
              <a:rPr lang="cs-CZ" dirty="0" err="1"/>
              <a:t>osteoidu</a:t>
            </a:r>
            <a:r>
              <a:rPr lang="cs-CZ" dirty="0"/>
              <a:t>. </a:t>
            </a:r>
          </a:p>
          <a:p>
            <a:pPr marL="243000" lvl="1" indent="0">
              <a:lnSpc>
                <a:spcPct val="150000"/>
              </a:lnSpc>
              <a:buNone/>
            </a:pPr>
            <a:endParaRPr lang="cs-CZ" dirty="0"/>
          </a:p>
          <a:p>
            <a:pPr marL="54000" indent="0">
              <a:lnSpc>
                <a:spcPct val="150000"/>
              </a:lnSpc>
              <a:buNone/>
            </a:pPr>
            <a:r>
              <a:rPr lang="cs-CZ" dirty="0"/>
              <a:t>2. </a:t>
            </a:r>
            <a:r>
              <a:rPr lang="cs-CZ" b="1" dirty="0" err="1"/>
              <a:t>Remodelace</a:t>
            </a:r>
            <a:r>
              <a:rPr lang="cs-CZ" b="1" dirty="0"/>
              <a:t> kostní tkáně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 </a:t>
            </a:r>
            <a:r>
              <a:rPr lang="cs-CZ" dirty="0" err="1"/>
              <a:t>remodelaci</a:t>
            </a:r>
            <a:r>
              <a:rPr lang="cs-CZ" dirty="0"/>
              <a:t> kostní tkáně, jako odpovědi na zátěž dochází skrze složité </a:t>
            </a:r>
            <a:r>
              <a:rPr lang="cs-CZ" dirty="0" err="1"/>
              <a:t>mechanotransdukční</a:t>
            </a:r>
            <a:r>
              <a:rPr lang="cs-CZ" dirty="0"/>
              <a:t> mechanismy.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Přestavba kostních </a:t>
            </a:r>
            <a:r>
              <a:rPr lang="cs-CZ" dirty="0" err="1"/>
              <a:t>trámečků</a:t>
            </a:r>
            <a:r>
              <a:rPr lang="cs-CZ" dirty="0"/>
              <a:t> probíhá do směru největšího tlaku nebo tahu.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Mechanické  zatížení  nedospělé  kosti  způsobuje  její  modelaci,  jako  adaptaci  novým podmínkám  svou  velikostí,  tvarem  a  obsahem  kostní  hmoty.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85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F86685-9172-4422-BC7B-6528C56F2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A0F9C9-4BCC-4714-B016-30652CC00B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7C97C-706B-4287-A33D-2C72BF6F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Peak</a:t>
            </a:r>
            <a:r>
              <a:rPr lang="cs-CZ" dirty="0"/>
              <a:t> bone </a:t>
            </a:r>
            <a:r>
              <a:rPr lang="cs-CZ" dirty="0" err="1"/>
              <a:t>mass</a:t>
            </a:r>
            <a:r>
              <a:rPr lang="cs-CZ" dirty="0"/>
              <a:t> = vrchol kostní hmoty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C4381A-B50F-4CAC-AB15-2814A4C6C6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5708" r="32252" b="10042"/>
          <a:stretch/>
        </p:blipFill>
        <p:spPr bwMode="auto">
          <a:xfrm>
            <a:off x="1602000" y="1776101"/>
            <a:ext cx="5940000" cy="3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ED6188-D0C1-4071-931B-A5F055877C15}"/>
              </a:ext>
            </a:extLst>
          </p:cNvPr>
          <p:cNvSpPr txBox="1"/>
          <p:nvPr/>
        </p:nvSpPr>
        <p:spPr>
          <a:xfrm>
            <a:off x="2854222" y="5710293"/>
            <a:ext cx="3435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https://commons.wikimedia.org/wiki/File:615_Age_and_Bone_Mass.jpg</a:t>
            </a:r>
          </a:p>
        </p:txBody>
      </p:sp>
    </p:spTree>
    <p:extLst>
      <p:ext uri="{BB962C8B-B14F-4D97-AF65-F5344CB8AC3E}">
        <p14:creationId xmlns:p14="http://schemas.microsoft.com/office/powerpoint/2010/main" val="92657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B22AAE-1333-4255-820E-F2891815F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24F8E6-ADE4-4C40-8968-D497DE38D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C15617-A5FD-4DDF-B1A9-616CD0F1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densita</a:t>
            </a:r>
            <a:r>
              <a:rPr lang="cs-CZ" dirty="0"/>
              <a:t> v čase </a:t>
            </a:r>
          </a:p>
        </p:txBody>
      </p:sp>
      <p:pic>
        <p:nvPicPr>
          <p:cNvPr id="5122" name="Picture 2" descr="Osteoporosis and exercise">
            <a:extLst>
              <a:ext uri="{FF2B5EF4-FFF2-40B4-BE49-F238E27FC236}">
                <a16:creationId xmlns:a16="http://schemas.microsoft.com/office/drawing/2014/main" id="{053DD513-C247-4F58-B533-354195DC5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4800"/>
            <a:ext cx="8064500" cy="36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1936A9-F928-4EC6-B377-6965A3FE9E44}"/>
              </a:ext>
            </a:extLst>
          </p:cNvPr>
          <p:cNvSpPr txBox="1"/>
          <p:nvPr/>
        </p:nvSpPr>
        <p:spPr>
          <a:xfrm>
            <a:off x="539750" y="5703056"/>
            <a:ext cx="8303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https://osteoconnections.com/osteoporosis-information/osteoporosis-and-exercise/</a:t>
            </a:r>
          </a:p>
        </p:txBody>
      </p:sp>
    </p:spTree>
    <p:extLst>
      <p:ext uri="{BB962C8B-B14F-4D97-AF65-F5344CB8AC3E}">
        <p14:creationId xmlns:p14="http://schemas.microsoft.com/office/powerpoint/2010/main" val="274345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61DBA6-8C26-4509-A8D1-AF27B3A55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88243E-22AE-4AD7-ABB2-54E287009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21A9118-6D75-4C7C-959C-A7099964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3FF9CD-5658-4B1E-9C39-EDDAD55D0044}"/>
              </a:ext>
            </a:extLst>
          </p:cNvPr>
          <p:cNvSpPr txBox="1"/>
          <p:nvPr/>
        </p:nvSpPr>
        <p:spPr>
          <a:xfrm>
            <a:off x="2491101" y="4755478"/>
            <a:ext cx="632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https://docplayer.cz/7333353-Vazivo-znazorneni-vazivovych-vlaken-typy-vazivovych-bunek-druhy-vaziva-stavba-a-funkce-mikroskopovani-preparatu-a1-a6.html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795652-FCBC-4732-A1A6-58F4CF1D3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t="45619" r="31905" b="20248"/>
          <a:stretch/>
        </p:blipFill>
        <p:spPr>
          <a:xfrm>
            <a:off x="2399084" y="2121225"/>
            <a:ext cx="6420993" cy="26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D4D34-123C-44BD-A1FB-15D4E296A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E6EEDE-A926-413D-9E99-59C8BC1BD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B8848D-ADD4-45AA-A282-3D90376D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DF4761-044F-47AA-B61C-51FCC107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71576"/>
            <a:ext cx="8064900" cy="4139998"/>
          </a:xfrm>
        </p:spPr>
        <p:txBody>
          <a:bodyPr/>
          <a:lstStyle/>
          <a:p>
            <a:r>
              <a:rPr lang="cs-CZ" dirty="0"/>
              <a:t>pojivová tkáň, která je tvořena vazivovými buňkami (fibroblasty), kolagenními a elastickými vlákny a amorfní mezibuněčnou hmotou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Fibroblasty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Produkují předstupně vláknité a amorfní hmoty vaziva – </a:t>
            </a:r>
            <a:r>
              <a:rPr lang="cs-CZ" dirty="0" err="1"/>
              <a:t>tropokolagen</a:t>
            </a:r>
            <a:r>
              <a:rPr lang="cs-CZ" dirty="0"/>
              <a:t> (kolagenní vlákna) a proteoglykany (amorfní hmota)</a:t>
            </a:r>
          </a:p>
          <a:p>
            <a:pPr lvl="1"/>
            <a:r>
              <a:rPr lang="cs-CZ" dirty="0"/>
              <a:t>Regenerační kapacita -&gt; </a:t>
            </a:r>
            <a:r>
              <a:rPr lang="cs-CZ" dirty="0" err="1"/>
              <a:t>jízva</a:t>
            </a: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Kolagenní vlákna </a:t>
            </a:r>
          </a:p>
          <a:p>
            <a:pPr lvl="1"/>
            <a:r>
              <a:rPr lang="cs-CZ" dirty="0"/>
              <a:t>vysoká pevnost a ohebnost, nízká pružnost -&gt; šlachy a vazy</a:t>
            </a:r>
          </a:p>
          <a:p>
            <a:pPr lvl="1"/>
            <a:r>
              <a:rPr lang="cs-CZ" dirty="0"/>
              <a:t>významné prostorové uspořádání</a:t>
            </a:r>
          </a:p>
          <a:p>
            <a:pPr marL="54000" indent="0">
              <a:buNone/>
            </a:pPr>
            <a:r>
              <a:rPr lang="cs-CZ" b="1" dirty="0"/>
              <a:t>Elastická vlákna</a:t>
            </a:r>
          </a:p>
          <a:p>
            <a:pPr lvl="1"/>
            <a:r>
              <a:rPr lang="cs-CZ" dirty="0"/>
              <a:t>Nízká pevnost, velká pružnost</a:t>
            </a:r>
          </a:p>
          <a:p>
            <a:pPr lvl="1"/>
            <a:r>
              <a:rPr lang="cs-CZ" dirty="0"/>
              <a:t>Elastická vlákna redukují </a:t>
            </a:r>
            <a:r>
              <a:rPr lang="cs-CZ" dirty="0" err="1"/>
              <a:t>hysterézi</a:t>
            </a:r>
            <a:r>
              <a:rPr lang="cs-CZ" dirty="0"/>
              <a:t> vaziva -&gt; snižují spotřebu energie pro zpětnou deformaci</a:t>
            </a:r>
          </a:p>
          <a:p>
            <a:pPr marL="54000" indent="0">
              <a:buNone/>
            </a:pPr>
            <a:r>
              <a:rPr lang="cs-CZ" b="1" dirty="0"/>
              <a:t>Mezibuněčná hmota</a:t>
            </a:r>
          </a:p>
          <a:p>
            <a:pPr lvl="1"/>
            <a:r>
              <a:rPr lang="cs-CZ" dirty="0"/>
              <a:t>Proteoglykany – polysacharidy + kyselina hyaluronová (HA) -&gt; HA má schopnost vázat enormní množství vody – podmiňuje </a:t>
            </a:r>
            <a:r>
              <a:rPr lang="cs-CZ" dirty="0" err="1"/>
              <a:t>gelatinózní</a:t>
            </a:r>
            <a:r>
              <a:rPr lang="cs-CZ" dirty="0"/>
              <a:t> konzistenci a vazkost mezibuněčné hmoty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37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2FC9FD-7905-41B6-B3EB-4A0242A17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02A8F6-E70F-4622-85BA-D0C001E3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0C1EBB-A855-4FEE-98A3-A2145177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vaziva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D4FBF1-7411-4644-A869-88ABBB4D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968274" cy="4282078"/>
          </a:xfrm>
        </p:spPr>
        <p:txBody>
          <a:bodyPr/>
          <a:lstStyle/>
          <a:p>
            <a:r>
              <a:rPr lang="cs-CZ" dirty="0"/>
              <a:t> Řídké kolagenní vazivo</a:t>
            </a:r>
          </a:p>
          <a:p>
            <a:pPr lvl="1"/>
            <a:r>
              <a:rPr lang="cs-CZ" dirty="0"/>
              <a:t>vyplňuje prostory mezi svalovými vlákny a tvoří kostru pro cévy a nervy svalů -&gt; hladký posun </a:t>
            </a:r>
          </a:p>
          <a:p>
            <a:r>
              <a:rPr lang="cs-CZ" dirty="0"/>
              <a:t>Tuhé kolagenní vazivo – neuspořádané</a:t>
            </a:r>
          </a:p>
          <a:p>
            <a:pPr lvl="1"/>
            <a:r>
              <a:rPr lang="cs-CZ" dirty="0"/>
              <a:t>vazivová vrstva kůže </a:t>
            </a:r>
          </a:p>
          <a:p>
            <a:r>
              <a:rPr lang="cs-CZ" dirty="0"/>
              <a:t>Tuhé kolagenní vazivo – uspořádané</a:t>
            </a:r>
          </a:p>
          <a:p>
            <a:pPr lvl="1"/>
            <a:r>
              <a:rPr lang="cs-CZ" dirty="0"/>
              <a:t>šlachy, vazy, kloubní pouzdra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1C2C4D-60B4-48B6-B1CE-07D7B889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75" y="3782057"/>
            <a:ext cx="3513346" cy="21920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75E8AF6-AD98-4711-BF4B-E4302982357E}"/>
              </a:ext>
            </a:extLst>
          </p:cNvPr>
          <p:cNvSpPr txBox="1"/>
          <p:nvPr/>
        </p:nvSpPr>
        <p:spPr>
          <a:xfrm>
            <a:off x="538004" y="5968723"/>
            <a:ext cx="4167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Řídké vazivo </a:t>
            </a:r>
            <a:r>
              <a:rPr lang="cs-CZ" sz="800" dirty="0"/>
              <a:t>https://courses.lumenlearning.com/wm-biology2/chapter/connective-tissues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75D7554-C355-41EE-91A5-BFAB4807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19" y="3782058"/>
            <a:ext cx="3511866" cy="219202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5459F-7A68-4545-9868-06586FF63148}"/>
              </a:ext>
            </a:extLst>
          </p:cNvPr>
          <p:cNvSpPr txBox="1"/>
          <p:nvPr/>
        </p:nvSpPr>
        <p:spPr>
          <a:xfrm>
            <a:off x="4863737" y="596872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Tuhé kolagenní vazivo uspořádané </a:t>
            </a:r>
            <a:r>
              <a:rPr lang="cs-CZ" sz="800" dirty="0"/>
              <a:t>- https://courses.lumenlearning.com/wm-biology2/chapter/connective-tissues/</a:t>
            </a:r>
          </a:p>
        </p:txBody>
      </p:sp>
    </p:spTree>
    <p:extLst>
      <p:ext uri="{BB962C8B-B14F-4D97-AF65-F5344CB8AC3E}">
        <p14:creationId xmlns:p14="http://schemas.microsoft.com/office/powerpoint/2010/main" val="257140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9C5BA2-C33E-41B0-8698-C6919E8B6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4288F1-5556-4FFF-B16E-B8851DD51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DF9E0-277D-4A06-A62D-C143FDE5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Jizva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3779BA-1DDE-40AB-B73D-3809E9C6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245874"/>
            <a:ext cx="8064900" cy="4441372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Jizva je pojivová struktura prostupující různými vrstvami měkkých tkání, vznikající jako výsledek hojení rány</a:t>
            </a:r>
            <a:r>
              <a:rPr lang="cs-CZ" dirty="0"/>
              <a:t>“ (</a:t>
            </a:r>
            <a:r>
              <a:rPr lang="cs-CZ" dirty="0" err="1"/>
              <a:t>Lewit</a:t>
            </a:r>
            <a:r>
              <a:rPr lang="cs-CZ" dirty="0"/>
              <a:t> K.)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hloubky postižení: </a:t>
            </a:r>
          </a:p>
          <a:p>
            <a:pPr lvl="1"/>
            <a:r>
              <a:rPr lang="cs-CZ" dirty="0"/>
              <a:t>povrchová jizva</a:t>
            </a:r>
          </a:p>
          <a:p>
            <a:pPr lvl="1"/>
            <a:r>
              <a:rPr lang="cs-CZ" dirty="0"/>
              <a:t>hluboká jizva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časového korelátu: </a:t>
            </a:r>
          </a:p>
          <a:p>
            <a:pPr lvl="1"/>
            <a:r>
              <a:rPr lang="cs-CZ" dirty="0"/>
              <a:t>akutní • subakutní • chronická jizva 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klinického nálezu</a:t>
            </a:r>
          </a:p>
          <a:p>
            <a:pPr lvl="1"/>
            <a:r>
              <a:rPr lang="cs-CZ" dirty="0"/>
              <a:t>Jizva fyziologicky zhojená </a:t>
            </a:r>
          </a:p>
          <a:p>
            <a:pPr lvl="1"/>
            <a:r>
              <a:rPr lang="cs-CZ" dirty="0"/>
              <a:t>Atrofická jizva</a:t>
            </a:r>
          </a:p>
          <a:p>
            <a:pPr lvl="1"/>
            <a:r>
              <a:rPr lang="cs-CZ" dirty="0"/>
              <a:t>Hypertrofická jizva</a:t>
            </a:r>
          </a:p>
          <a:p>
            <a:pPr lvl="1"/>
            <a:r>
              <a:rPr lang="cs-CZ" dirty="0"/>
              <a:t>Keloidní jizva  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A40388-3523-4764-9E9E-A43D41E5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6" b="9186"/>
          <a:stretch/>
        </p:blipFill>
        <p:spPr>
          <a:xfrm>
            <a:off x="4863068" y="1812068"/>
            <a:ext cx="3578538" cy="3578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40B688-BDFF-47A1-AC05-B535B62B794F}"/>
              </a:ext>
            </a:extLst>
          </p:cNvPr>
          <p:cNvSpPr txBox="1"/>
          <p:nvPr/>
        </p:nvSpPr>
        <p:spPr>
          <a:xfrm>
            <a:off x="4666492" y="5431204"/>
            <a:ext cx="4477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https://www.facebook.com/nebytnatosama/photos/pcb.283670679998015/283670399998043/</a:t>
            </a:r>
          </a:p>
        </p:txBody>
      </p:sp>
    </p:spTree>
    <p:extLst>
      <p:ext uri="{BB962C8B-B14F-4D97-AF65-F5344CB8AC3E}">
        <p14:creationId xmlns:p14="http://schemas.microsoft.com/office/powerpoint/2010/main" val="196480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656B5-CA84-0DEA-D1E4-DE3982B46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D29B44D-ADF1-B140-D33A-1820236EC723}"/>
              </a:ext>
            </a:extLst>
          </p:cNvPr>
          <p:cNvGrpSpPr/>
          <p:nvPr/>
        </p:nvGrpSpPr>
        <p:grpSpPr>
          <a:xfrm>
            <a:off x="1013667" y="1380827"/>
            <a:ext cx="7116666" cy="3640250"/>
            <a:chOff x="0" y="-190278"/>
            <a:chExt cx="5777474" cy="2627511"/>
          </a:xfrm>
        </p:grpSpPr>
        <p:sp>
          <p:nvSpPr>
            <p:cNvPr id="7" name="Textové pole 2">
              <a:extLst>
                <a:ext uri="{FF2B5EF4-FFF2-40B4-BE49-F238E27FC236}">
                  <a16:creationId xmlns:a16="http://schemas.microsoft.com/office/drawing/2014/main" id="{A7015093-4730-9062-4EA2-997F27647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96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OPĚRNÁ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(kosti, klouby, vazy)</a:t>
              </a:r>
            </a:p>
          </p:txBody>
        </p:sp>
        <p:sp>
          <p:nvSpPr>
            <p:cNvPr id="8" name="Textové pole 2">
              <a:extLst>
                <a:ext uri="{FF2B5EF4-FFF2-40B4-BE49-F238E27FC236}">
                  <a16:creationId xmlns:a16="http://schemas.microsoft.com/office/drawing/2014/main" id="{9451289D-0752-16E2-5E14-F854BEB5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7812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VÝKONNÁ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(svaly, šlachy)</a:t>
              </a:r>
            </a:p>
          </p:txBody>
        </p: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1D6E9C5A-D969-4155-A2AA-0EF70C38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709" y="728202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ŘÍDÍCÍ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(CNS + PNS)</a:t>
              </a:r>
            </a:p>
          </p:txBody>
        </p:sp>
        <p:sp>
          <p:nvSpPr>
            <p:cNvPr id="10" name="Textové pole 5">
              <a:extLst>
                <a:ext uri="{FF2B5EF4-FFF2-40B4-BE49-F238E27FC236}">
                  <a16:creationId xmlns:a16="http://schemas.microsoft.com/office/drawing/2014/main" id="{621797EA-EA43-DC3C-1A72-37FE331B1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09" y="-190278"/>
              <a:ext cx="1970405" cy="309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 u="sng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POHYBOVÝ SYSTÉM</a:t>
              </a:r>
              <a:endPara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ové pole 6">
              <a:extLst>
                <a:ext uri="{FF2B5EF4-FFF2-40B4-BE49-F238E27FC236}">
                  <a16:creationId xmlns:a16="http://schemas.microsoft.com/office/drawing/2014/main" id="{86D8857F-7DB6-AFD8-25D8-6A5DD92AB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983" y="1806678"/>
              <a:ext cx="1821815" cy="63055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ZÁSOBOVACÍ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(cévní systém)</a:t>
              </a:r>
            </a:p>
          </p:txBody>
        </p:sp>
        <p:sp>
          <p:nvSpPr>
            <p:cNvPr id="12" name="Šipka: obousměrná vodorovná 11">
              <a:extLst>
                <a:ext uri="{FF2B5EF4-FFF2-40B4-BE49-F238E27FC236}">
                  <a16:creationId xmlns:a16="http://schemas.microsoft.com/office/drawing/2014/main" id="{EAD9E336-23F9-904C-03C4-B4F0CA210857}"/>
                </a:ext>
              </a:extLst>
            </p:cNvPr>
            <p:cNvSpPr/>
            <p:nvPr/>
          </p:nvSpPr>
          <p:spPr>
            <a:xfrm>
              <a:off x="1657820" y="1073560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Šipka: obousměrná vodorovná 12">
              <a:extLst>
                <a:ext uri="{FF2B5EF4-FFF2-40B4-BE49-F238E27FC236}">
                  <a16:creationId xmlns:a16="http://schemas.microsoft.com/office/drawing/2014/main" id="{17CA8E1A-3365-E9E3-DB40-0F81B410BF6D}"/>
                </a:ext>
              </a:extLst>
            </p:cNvPr>
            <p:cNvSpPr/>
            <p:nvPr/>
          </p:nvSpPr>
          <p:spPr>
            <a:xfrm>
              <a:off x="3729968" y="1066186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Šipka: obousměrná vodorovná 13">
              <a:extLst>
                <a:ext uri="{FF2B5EF4-FFF2-40B4-BE49-F238E27FC236}">
                  <a16:creationId xmlns:a16="http://schemas.microsoft.com/office/drawing/2014/main" id="{B8490781-95B6-9C81-666E-E6AF8B2440B0}"/>
                </a:ext>
              </a:extLst>
            </p:cNvPr>
            <p:cNvSpPr/>
            <p:nvPr/>
          </p:nvSpPr>
          <p:spPr>
            <a:xfrm rot="19174511">
              <a:off x="3880525" y="160388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5" name="Šipka: obousměrná vodorovná 14">
              <a:extLst>
                <a:ext uri="{FF2B5EF4-FFF2-40B4-BE49-F238E27FC236}">
                  <a16:creationId xmlns:a16="http://schemas.microsoft.com/office/drawing/2014/main" id="{48861DB3-730C-0DF9-C438-5B9409DDC77D}"/>
                </a:ext>
              </a:extLst>
            </p:cNvPr>
            <p:cNvSpPr/>
            <p:nvPr/>
          </p:nvSpPr>
          <p:spPr>
            <a:xfrm rot="13529580">
              <a:off x="1526447" y="159885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6" name="Šipka: obousměrná vodorovná 15">
              <a:extLst>
                <a:ext uri="{FF2B5EF4-FFF2-40B4-BE49-F238E27FC236}">
                  <a16:creationId xmlns:a16="http://schemas.microsoft.com/office/drawing/2014/main" id="{B4E64778-1F83-681D-CC80-218310BAA893}"/>
                </a:ext>
              </a:extLst>
            </p:cNvPr>
            <p:cNvSpPr/>
            <p:nvPr/>
          </p:nvSpPr>
          <p:spPr>
            <a:xfrm rot="16200000">
              <a:off x="2730448" y="1600497"/>
              <a:ext cx="317647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7" name="Levá složená závorka 16">
              <a:extLst>
                <a:ext uri="{FF2B5EF4-FFF2-40B4-BE49-F238E27FC236}">
                  <a16:creationId xmlns:a16="http://schemas.microsoft.com/office/drawing/2014/main" id="{C92EE34D-2ABE-E33A-51DD-032450A92B82}"/>
                </a:ext>
              </a:extLst>
            </p:cNvPr>
            <p:cNvSpPr/>
            <p:nvPr/>
          </p:nvSpPr>
          <p:spPr>
            <a:xfrm rot="5400000">
              <a:off x="2723074" y="-2470058"/>
              <a:ext cx="331325" cy="5777474"/>
            </a:xfrm>
            <a:prstGeom prst="leftBrace">
              <a:avLst>
                <a:gd name="adj1" fmla="val 8333"/>
                <a:gd name="adj2" fmla="val 50136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8" name="Šipka: obousměrná vodorovná 17">
              <a:extLst>
                <a:ext uri="{FF2B5EF4-FFF2-40B4-BE49-F238E27FC236}">
                  <a16:creationId xmlns:a16="http://schemas.microsoft.com/office/drawing/2014/main" id="{F738740E-5914-B339-E9EC-F54FC2B990B0}"/>
                </a:ext>
              </a:extLst>
            </p:cNvPr>
            <p:cNvSpPr/>
            <p:nvPr/>
          </p:nvSpPr>
          <p:spPr>
            <a:xfrm>
              <a:off x="758168" y="594238"/>
              <a:ext cx="41694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543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7BEC21-BEBA-E846-B343-B742548F0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5122" name="Picture 2" descr="Scar Tissue: Why You Need Treatment • Oakville Naturopath | IV Therapy |  Cosmetic Acupuncture | Bioidentical | Massage | Nutrition and more...">
            <a:extLst>
              <a:ext uri="{FF2B5EF4-FFF2-40B4-BE49-F238E27FC236}">
                <a16:creationId xmlns:a16="http://schemas.microsoft.com/office/drawing/2014/main" id="{5EB42322-3FB9-EF4F-A88A-0907DCC9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0" y="630000"/>
            <a:ext cx="7572440" cy="50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61C4B4-D2F5-9E50-6EC4-B2B16A8A0229}"/>
              </a:ext>
            </a:extLst>
          </p:cNvPr>
          <p:cNvSpPr txBox="1"/>
          <p:nvPr/>
        </p:nvSpPr>
        <p:spPr>
          <a:xfrm>
            <a:off x="785780" y="5678293"/>
            <a:ext cx="6611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www.brontewellness.com</a:t>
            </a:r>
            <a:r>
              <a:rPr lang="cs-CZ" sz="1050" dirty="0"/>
              <a:t>/blog/</a:t>
            </a:r>
            <a:r>
              <a:rPr lang="cs-CZ" sz="1050" dirty="0" err="1"/>
              <a:t>scar-tissue-need-treatment</a:t>
            </a:r>
            <a:r>
              <a:rPr lang="cs-CZ" sz="1050" dirty="0"/>
              <a:t>/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CC26E9-531A-AB2D-C3AF-D9AAF6DA2700}"/>
              </a:ext>
            </a:extLst>
          </p:cNvPr>
          <p:cNvSpPr txBox="1"/>
          <p:nvPr/>
        </p:nvSpPr>
        <p:spPr>
          <a:xfrm>
            <a:off x="785780" y="6061612"/>
            <a:ext cx="5852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u="sng" dirty="0">
                <a:latin typeface="+mn-lt"/>
              </a:rPr>
              <a:t>Pár tipů k péči o jizvu: </a:t>
            </a:r>
          </a:p>
          <a:p>
            <a:pPr algn="l"/>
            <a:r>
              <a:rPr lang="cs-CZ" sz="1600" dirty="0">
                <a:latin typeface="+mn-lt"/>
                <a:hlinkClick r:id="rId3"/>
              </a:rPr>
              <a:t>https://www.fyziosvet.cz/clanky/jak-pecovat-o-jizvu-po-operaci/</a:t>
            </a:r>
            <a:endParaRPr lang="cs-CZ" sz="1600" dirty="0">
              <a:latin typeface="+mn-lt"/>
            </a:endParaRPr>
          </a:p>
          <a:p>
            <a:pPr algn="l"/>
            <a:r>
              <a:rPr lang="cs-CZ" sz="1600" dirty="0">
                <a:latin typeface="+mn-lt"/>
                <a:hlinkClick r:id="rId4"/>
              </a:rPr>
              <a:t>https://www.fnmotol.cz/wp-content/uploads/pece-o-jizvu.pdf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0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ECD866-6DF2-E09D-7131-8E5AE6E67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35E2CE-C265-1BC9-0F83-AE1402CF0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2574F3-9FEC-09E3-8791-42C1F742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Keloid Scar Treatment Sydney | Keloid Treatment">
            <a:extLst>
              <a:ext uri="{FF2B5EF4-FFF2-40B4-BE49-F238E27FC236}">
                <a16:creationId xmlns:a16="http://schemas.microsoft.com/office/drawing/2014/main" id="{796F75E7-B817-DB75-5EC5-E91FE7C0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774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B7446C-088A-DEE5-77A3-72E051ECE75F}"/>
              </a:ext>
            </a:extLst>
          </p:cNvPr>
          <p:cNvSpPr txBox="1"/>
          <p:nvPr/>
        </p:nvSpPr>
        <p:spPr>
          <a:xfrm>
            <a:off x="-57366" y="3195324"/>
            <a:ext cx="6537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www.afaesthetics.com.au</a:t>
            </a:r>
            <a:r>
              <a:rPr lang="cs-CZ" sz="1200" dirty="0"/>
              <a:t>/</a:t>
            </a:r>
            <a:r>
              <a:rPr lang="cs-CZ" sz="1200" dirty="0" err="1"/>
              <a:t>dt_procedures</a:t>
            </a:r>
            <a:r>
              <a:rPr lang="cs-CZ" sz="1200" dirty="0"/>
              <a:t>/keloid-</a:t>
            </a:r>
            <a:r>
              <a:rPr lang="cs-CZ" sz="1200" dirty="0" err="1"/>
              <a:t>scar</a:t>
            </a:r>
            <a:r>
              <a:rPr lang="cs-CZ" sz="1200" dirty="0"/>
              <a:t>-</a:t>
            </a:r>
            <a:r>
              <a:rPr lang="cs-CZ" sz="1200" dirty="0" err="1"/>
              <a:t>treatment</a:t>
            </a:r>
            <a:r>
              <a:rPr lang="cs-CZ" sz="1200" dirty="0"/>
              <a:t>/</a:t>
            </a:r>
          </a:p>
        </p:txBody>
      </p:sp>
      <p:pic>
        <p:nvPicPr>
          <p:cNvPr id="2052" name="Picture 4" descr="Hypertrophic Scar: Causes, Appearance, Treatment">
            <a:extLst>
              <a:ext uri="{FF2B5EF4-FFF2-40B4-BE49-F238E27FC236}">
                <a16:creationId xmlns:a16="http://schemas.microsoft.com/office/drawing/2014/main" id="{4879FB41-82DE-39D0-7CF9-34F41F22C3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1" y="3687889"/>
            <a:ext cx="3675166" cy="24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841E6DA-E29C-B19F-A21C-31DA6256B215}"/>
              </a:ext>
            </a:extLst>
          </p:cNvPr>
          <p:cNvSpPr txBox="1"/>
          <p:nvPr/>
        </p:nvSpPr>
        <p:spPr>
          <a:xfrm>
            <a:off x="219941" y="6158819"/>
            <a:ext cx="39337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www.verywellhealth.com</a:t>
            </a:r>
            <a:r>
              <a:rPr lang="cs-CZ" sz="1050" dirty="0"/>
              <a:t>/hypertrophic-scar-7104196</a:t>
            </a:r>
          </a:p>
        </p:txBody>
      </p:sp>
      <p:pic>
        <p:nvPicPr>
          <p:cNvPr id="11" name="Obrázek 10" descr="Obsah obrázku osoba, žaludek, Hruď, břicho&#10;&#10;Popis byl vytvořen automaticky">
            <a:extLst>
              <a:ext uri="{FF2B5EF4-FFF2-40B4-BE49-F238E27FC236}">
                <a16:creationId xmlns:a16="http://schemas.microsoft.com/office/drawing/2014/main" id="{44CC95CF-B162-2A68-0C41-981315B56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49" y="3555301"/>
            <a:ext cx="4075431" cy="305657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DD1ED1-419C-BCE7-FB3E-035E15C2277E}"/>
              </a:ext>
            </a:extLst>
          </p:cNvPr>
          <p:cNvSpPr txBox="1"/>
          <p:nvPr/>
        </p:nvSpPr>
        <p:spPr>
          <a:xfrm>
            <a:off x="4356049" y="6611874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3108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3D3F1E-09A6-8D2A-2C0E-EAE8D5F9E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A8F209-1230-0672-A731-186B4054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F8AF37F-47CF-7FEC-7E0D-EF5B2743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0" y="182396"/>
            <a:ext cx="6095393" cy="35796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C99A8B-413F-B943-FE83-7DBE6DB2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67" y="3578434"/>
            <a:ext cx="6787297" cy="317512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1ED49B-D65A-CCEF-8B69-1E3F03C31273}"/>
              </a:ext>
            </a:extLst>
          </p:cNvPr>
          <p:cNvSpPr txBox="1"/>
          <p:nvPr/>
        </p:nvSpPr>
        <p:spPr>
          <a:xfrm>
            <a:off x="6246803" y="2690336"/>
            <a:ext cx="2974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link.springer.com</a:t>
            </a:r>
            <a:r>
              <a:rPr lang="cs-CZ" sz="1400" dirty="0"/>
              <a:t>/</a:t>
            </a:r>
            <a:r>
              <a:rPr lang="cs-CZ" sz="1400" dirty="0" err="1"/>
              <a:t>article</a:t>
            </a:r>
            <a:r>
              <a:rPr lang="cs-CZ" sz="1400" dirty="0"/>
              <a:t>/10.1007/s00381-023-05931-2/</a:t>
            </a:r>
            <a:r>
              <a:rPr lang="cs-CZ" sz="1400" dirty="0" err="1"/>
              <a:t>figures</a:t>
            </a:r>
            <a:r>
              <a:rPr lang="cs-CZ" sz="14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0356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FD341F-59C6-418D-A0F7-D49C1F6480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8FB323-1255-494A-AE99-B6BAF0A60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17E1CC-9B48-4B74-8167-9DB6A72C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0DF430-6C0E-425C-AAA6-068F09623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359001"/>
            <a:ext cx="8064900" cy="4310279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 Pojivová tkáň, která se skládá z chondrocytů, kolagenních a elastický vláken a amorfní mezibuněčné hmoty.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Chrupavky jsou </a:t>
            </a:r>
            <a:r>
              <a:rPr lang="cs-CZ" b="1" dirty="0"/>
              <a:t>bezcévné a bez inervace</a:t>
            </a:r>
            <a:r>
              <a:rPr lang="cs-CZ" dirty="0"/>
              <a:t>, ale jsou obaleny </a:t>
            </a:r>
            <a:r>
              <a:rPr lang="cs-CZ" b="1" dirty="0"/>
              <a:t>perichondriem</a:t>
            </a:r>
            <a:r>
              <a:rPr lang="cs-CZ" dirty="0"/>
              <a:t>, které obsahuje cévy a nervy -&gt; difuze základní stavebních látek (AMK). (</a:t>
            </a:r>
            <a:r>
              <a:rPr lang="cs-CZ" u="sng" dirty="0"/>
              <a:t>Komprese a dekomprese = výživa</a:t>
            </a:r>
            <a:r>
              <a:rPr lang="cs-CZ" dirty="0"/>
              <a:t>)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Hojení chrupavek </a:t>
            </a:r>
            <a:r>
              <a:rPr lang="cs-CZ" dirty="0"/>
              <a:t>– do defektu v chrupavce vrůstají z perichondrií nebo okolní kosti cévy a defekt se vyplňuje bohatě </a:t>
            </a:r>
            <a:r>
              <a:rPr lang="cs-CZ" dirty="0" err="1"/>
              <a:t>vaskularizovaným</a:t>
            </a:r>
            <a:r>
              <a:rPr lang="cs-CZ" dirty="0"/>
              <a:t> vazivem. Buňky vaziva mají schopnost se transformovat na chondroblasty, které pak nahrazují poškozenou chrupavku. V dospělosti však k tomuto dochází minimálně, podmínkou je dostatečná vaskularizace tkáně, ke které dochází výjimečně. </a:t>
            </a:r>
          </a:p>
        </p:txBody>
      </p:sp>
    </p:spTree>
    <p:extLst>
      <p:ext uri="{BB962C8B-B14F-4D97-AF65-F5344CB8AC3E}">
        <p14:creationId xmlns:p14="http://schemas.microsoft.com/office/powerpoint/2010/main" val="302174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3C4624-C19F-4E3E-B67E-E4F3E2BA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C06E09-DA09-4831-A536-415EA6F3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 - 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0B140D-AEBF-4C2C-B50D-CC3E15889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1" y="1738894"/>
            <a:ext cx="4676434" cy="41079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b="1" dirty="0"/>
              <a:t>Hyalinní chrupavka </a:t>
            </a:r>
            <a:r>
              <a:rPr lang="cs-CZ" dirty="0"/>
              <a:t>– lesklá, hladká, pružná -&gt;  konec žeber, kloubní hlavice,  skelet hrtanu, průdušnice a bronchů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Vazivová chrupavka </a:t>
            </a:r>
            <a:r>
              <a:rPr lang="cs-CZ" dirty="0"/>
              <a:t>– meziobratlové ploténky, spona stydká</a:t>
            </a:r>
          </a:p>
          <a:p>
            <a:pPr>
              <a:lnSpc>
                <a:spcPct val="150000"/>
              </a:lnSpc>
            </a:pPr>
            <a:r>
              <a:rPr lang="cs-CZ" b="1" dirty="0"/>
              <a:t>Elastická chrupavka </a:t>
            </a:r>
            <a:r>
              <a:rPr lang="cs-CZ" dirty="0"/>
              <a:t>– stěna průdušek, ušní boltec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5CA9B0-CAA9-40FA-93DF-982B89EA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75" y="1826090"/>
            <a:ext cx="4004581" cy="2205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A9AAC6-E467-4197-9451-A939BBDEB23E}"/>
              </a:ext>
            </a:extLst>
          </p:cNvPr>
          <p:cNvSpPr txBox="1"/>
          <p:nvPr/>
        </p:nvSpPr>
        <p:spPr>
          <a:xfrm>
            <a:off x="5339452" y="3924347"/>
            <a:ext cx="32352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Obrázek 11: https://vos.palestra.cz/skripta/kineziologie/1a1a2.htm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897070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66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2CE6BFBD-92EC-4459-B0EE-DF1BFB12FD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" y="3433893"/>
            <a:ext cx="4954451" cy="2122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CCD183-AE67-430E-B026-1F05D9F7F951}"/>
              </a:ext>
            </a:extLst>
          </p:cNvPr>
          <p:cNvSpPr txBox="1"/>
          <p:nvPr/>
        </p:nvSpPr>
        <p:spPr>
          <a:xfrm>
            <a:off x="793205" y="564666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https://en.wikipedia.org/wiki/Fibrous_joint#/media/File:904_Fibrous_Joints.jpg</a:t>
            </a:r>
            <a:endParaRPr lang="cs-CZ" sz="8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2D60EBB-6982-4DF2-A7E6-768BAAFB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55" y="945788"/>
            <a:ext cx="3628526" cy="20011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56AA96E-E6A4-4A49-8496-672D051E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437" y="3208208"/>
            <a:ext cx="2590132" cy="24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9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62E348-EE9B-4948-A6CC-FA4F0148B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E30D74-34CC-4ADE-91D7-ED1934CA39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00B10A-E259-49FC-B820-7D872E41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1E258D4-3607-4A26-8906-F4A83D7A0429}"/>
              </a:ext>
            </a:extLst>
          </p:cNvPr>
          <p:cNvGrpSpPr/>
          <p:nvPr/>
        </p:nvGrpSpPr>
        <p:grpSpPr>
          <a:xfrm>
            <a:off x="783771" y="1776004"/>
            <a:ext cx="3907609" cy="3415574"/>
            <a:chOff x="0" y="0"/>
            <a:chExt cx="2776855" cy="2685415"/>
          </a:xfrm>
        </p:grpSpPr>
        <p:pic>
          <p:nvPicPr>
            <p:cNvPr id="7" name="Obrázek 6" descr="OBECNÁ ARTHROLOGIE - obecný popis kloubu + pomocná kloubní zařízení  Flashcards | Quizlet">
              <a:extLst>
                <a:ext uri="{FF2B5EF4-FFF2-40B4-BE49-F238E27FC236}">
                  <a16:creationId xmlns:a16="http://schemas.microsoft.com/office/drawing/2014/main" id="{58F81EB3-9363-4186-9ED8-19795E8CA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76855" cy="2081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24">
              <a:extLst>
                <a:ext uri="{FF2B5EF4-FFF2-40B4-BE49-F238E27FC236}">
                  <a16:creationId xmlns:a16="http://schemas.microsoft.com/office/drawing/2014/main" id="{BEC5BCDF-0A61-45E8-A51A-A39BF8ED013C}"/>
                </a:ext>
              </a:extLst>
            </p:cNvPr>
            <p:cNvSpPr txBox="1"/>
            <p:nvPr/>
          </p:nvSpPr>
          <p:spPr>
            <a:xfrm>
              <a:off x="0" y="2139950"/>
              <a:ext cx="277685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https://quizlet.com/512082335/obecna-arthrologie-obecny-popis-kloubu-pomocna-kloubni-zarizeni-flash-cards/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CF7C567-879B-48B6-8F46-325CCB00ADFF}"/>
              </a:ext>
            </a:extLst>
          </p:cNvPr>
          <p:cNvGrpSpPr/>
          <p:nvPr/>
        </p:nvGrpSpPr>
        <p:grpSpPr>
          <a:xfrm>
            <a:off x="5288189" y="1969407"/>
            <a:ext cx="3385548" cy="2919186"/>
            <a:chOff x="0" y="0"/>
            <a:chExt cx="3522345" cy="3986679"/>
          </a:xfrm>
        </p:grpSpPr>
        <p:pic>
          <p:nvPicPr>
            <p:cNvPr id="10" name="obrázek 1" descr="O KLOUBECH V LIDSKÉM TĚLE">
              <a:extLst>
                <a:ext uri="{FF2B5EF4-FFF2-40B4-BE49-F238E27FC236}">
                  <a16:creationId xmlns:a16="http://schemas.microsoft.com/office/drawing/2014/main" id="{0F35641C-775E-482D-9FA0-0D20C6E8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22345" cy="3549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21">
              <a:extLst>
                <a:ext uri="{FF2B5EF4-FFF2-40B4-BE49-F238E27FC236}">
                  <a16:creationId xmlns:a16="http://schemas.microsoft.com/office/drawing/2014/main" id="{AEB6C26F-2DDD-474D-BF6A-0C5896803960}"/>
                </a:ext>
              </a:extLst>
            </p:cNvPr>
            <p:cNvSpPr txBox="1"/>
            <p:nvPr/>
          </p:nvSpPr>
          <p:spPr>
            <a:xfrm>
              <a:off x="0" y="3268920"/>
              <a:ext cx="3522345" cy="71775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https://www.orling.cz/cs/clanky/o-artroze-a-lidech/kosti-a-klouby/o-kloubech-v-lidskem-tele.html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432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900" dirty="0"/>
              <a:t>„Fascie je vazivový list nebo </a:t>
            </a:r>
            <a:r>
              <a:rPr lang="cs-CZ" sz="1900" dirty="0" err="1"/>
              <a:t>libovolny</a:t>
            </a:r>
            <a:r>
              <a:rPr lang="cs-CZ" sz="1900" dirty="0"/>
              <a:t>́ </a:t>
            </a:r>
            <a:r>
              <a:rPr lang="cs-CZ" sz="1900" dirty="0" err="1"/>
              <a:t>počet</a:t>
            </a:r>
            <a:r>
              <a:rPr lang="cs-CZ" sz="1900" dirty="0"/>
              <a:t> </a:t>
            </a:r>
            <a:r>
              <a:rPr lang="cs-CZ" sz="1900" dirty="0" err="1"/>
              <a:t>rozložitelných</a:t>
            </a:r>
            <a:r>
              <a:rPr lang="cs-CZ" sz="1900" dirty="0"/>
              <a:t> seskupení </a:t>
            </a:r>
            <a:r>
              <a:rPr lang="cs-CZ" sz="1900" dirty="0" err="1"/>
              <a:t>pojivove</a:t>
            </a:r>
            <a:r>
              <a:rPr lang="cs-CZ" sz="1900" dirty="0"/>
              <a:t>́ </a:t>
            </a:r>
            <a:r>
              <a:rPr lang="cs-CZ" sz="1900" dirty="0" err="1"/>
              <a:t>tkáne</a:t>
            </a:r>
            <a:r>
              <a:rPr lang="cs-CZ" sz="1900" dirty="0"/>
              <a:t>̌ </a:t>
            </a:r>
            <a:r>
              <a:rPr lang="cs-CZ" sz="1900" dirty="0" err="1"/>
              <a:t>uložené</a:t>
            </a:r>
            <a:r>
              <a:rPr lang="cs-CZ" sz="1900" dirty="0"/>
              <a:t> pod </a:t>
            </a:r>
            <a:r>
              <a:rPr lang="cs-CZ" sz="1900" dirty="0" err="1"/>
              <a:t>kůži</a:t>
            </a:r>
            <a:r>
              <a:rPr lang="cs-CZ" sz="1900" dirty="0"/>
              <a:t>́. Její hlavní funkce </a:t>
            </a:r>
            <a:r>
              <a:rPr lang="cs-CZ" sz="1900" dirty="0" err="1"/>
              <a:t>spočívá</a:t>
            </a:r>
            <a:r>
              <a:rPr lang="cs-CZ" sz="1900" dirty="0"/>
              <a:t> v </a:t>
            </a:r>
            <a:r>
              <a:rPr lang="cs-CZ" sz="1900" dirty="0" err="1"/>
              <a:t>připojení</a:t>
            </a:r>
            <a:r>
              <a:rPr lang="cs-CZ" sz="1900" dirty="0"/>
              <a:t>, propojení nebo separaci </a:t>
            </a:r>
            <a:r>
              <a:rPr lang="cs-CZ" sz="1900" dirty="0" err="1"/>
              <a:t>jednotlivých</a:t>
            </a:r>
            <a:r>
              <a:rPr lang="cs-CZ" sz="1900" dirty="0"/>
              <a:t> svalů </a:t>
            </a:r>
            <a:r>
              <a:rPr lang="cs-CZ" sz="1900" dirty="0" err="1"/>
              <a:t>či</a:t>
            </a:r>
            <a:r>
              <a:rPr lang="cs-CZ" sz="1900" dirty="0"/>
              <a:t> </a:t>
            </a:r>
            <a:r>
              <a:rPr lang="cs-CZ" sz="1900" dirty="0" err="1"/>
              <a:t>vnitřních</a:t>
            </a:r>
            <a:r>
              <a:rPr lang="cs-CZ" sz="1900" dirty="0"/>
              <a:t> </a:t>
            </a:r>
            <a:r>
              <a:rPr lang="cs-CZ" sz="1900" dirty="0" err="1"/>
              <a:t>orgánu</a:t>
            </a:r>
            <a:r>
              <a:rPr lang="cs-CZ" sz="1900" dirty="0"/>
              <a:t>̊“ (</a:t>
            </a:r>
            <a:r>
              <a:rPr lang="cs-CZ" sz="1900" dirty="0" err="1"/>
              <a:t>Stecco</a:t>
            </a:r>
            <a:r>
              <a:rPr lang="cs-CZ" sz="1900" dirty="0"/>
              <a:t>, </a:t>
            </a:r>
            <a:r>
              <a:rPr lang="cs-CZ" sz="1900" dirty="0" err="1"/>
              <a:t>Schleip</a:t>
            </a:r>
            <a:r>
              <a:rPr lang="cs-CZ" sz="1900" dirty="0"/>
              <a:t>, 2016)</a:t>
            </a:r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endParaRPr lang="cs-CZ" sz="1900" dirty="0"/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900" dirty="0"/>
              <a:t>Mezi další funkce patří: </a:t>
            </a:r>
            <a:r>
              <a:rPr lang="cs-CZ" sz="1900" dirty="0" err="1"/>
              <a:t>přenos</a:t>
            </a:r>
            <a:r>
              <a:rPr lang="cs-CZ" sz="1900" dirty="0"/>
              <a:t> sil, senzorická funkce, role v regulaci </a:t>
            </a:r>
            <a:r>
              <a:rPr lang="cs-CZ" sz="1900" dirty="0" err="1"/>
              <a:t>poranění</a:t>
            </a:r>
            <a:r>
              <a:rPr lang="cs-CZ" sz="1900" dirty="0"/>
              <a:t> a </a:t>
            </a:r>
            <a:r>
              <a:rPr lang="cs-CZ" sz="1900" dirty="0" err="1"/>
              <a:t>dalši</a:t>
            </a:r>
            <a:r>
              <a:rPr lang="cs-CZ" sz="1900" dirty="0"/>
              <a:t>́.</a:t>
            </a:r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endParaRPr lang="cs-CZ" sz="1900" dirty="0"/>
          </a:p>
        </p:txBody>
      </p:sp>
      <p:pic>
        <p:nvPicPr>
          <p:cNvPr id="1026" name="Picture 2" descr="Image illustrating the 2 fascial connective layers: superficial fascia... |  Download Scientific Diagram">
            <a:extLst>
              <a:ext uri="{FF2B5EF4-FFF2-40B4-BE49-F238E27FC236}">
                <a16:creationId xmlns:a16="http://schemas.microsoft.com/office/drawing/2014/main" id="{D027B1FC-9552-7EA5-9362-0E5CCDC6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460" y="2352317"/>
            <a:ext cx="3914999" cy="28383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6E7805-CB56-464B-4BCA-B0C060E7504C}"/>
              </a:ext>
            </a:extLst>
          </p:cNvPr>
          <p:cNvSpPr txBox="1"/>
          <p:nvPr/>
        </p:nvSpPr>
        <p:spPr>
          <a:xfrm>
            <a:off x="4454999" y="519069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www.researchgate.net</a:t>
            </a:r>
            <a:r>
              <a:rPr lang="cs-CZ" sz="1100" dirty="0"/>
              <a:t>/</a:t>
            </a:r>
            <a:r>
              <a:rPr lang="cs-CZ" sz="1100" dirty="0" err="1"/>
              <a:t>figure</a:t>
            </a:r>
            <a:r>
              <a:rPr lang="cs-CZ" sz="1100" dirty="0"/>
              <a:t>/Image-illustrating-the-2-fascial-connective-layers-superficial-fascia-and-deep-fascia_fig1_323929790</a:t>
            </a:r>
          </a:p>
        </p:txBody>
      </p:sp>
    </p:spTree>
    <p:extLst>
      <p:ext uri="{BB962C8B-B14F-4D97-AF65-F5344CB8AC3E}">
        <p14:creationId xmlns:p14="http://schemas.microsoft.com/office/powerpoint/2010/main" val="713476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BE198-471B-732D-A0B2-4FC0058E9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296AA73-76AB-9889-056C-7E283D8D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Fascie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069008-C6D7-A344-611A-65AF4476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117417"/>
            <a:ext cx="3914999" cy="3308173"/>
          </a:xfrm>
          <a:prstGeom prst="rect">
            <a:avLst/>
          </a:prstGeom>
          <a:noFill/>
        </p:spPr>
      </p:pic>
      <p:pic>
        <p:nvPicPr>
          <p:cNvPr id="2050" name="Picture 2" descr="fascia">
            <a:extLst>
              <a:ext uri="{FF2B5EF4-FFF2-40B4-BE49-F238E27FC236}">
                <a16:creationId xmlns:a16="http://schemas.microsoft.com/office/drawing/2014/main" id="{40407732-71CB-EAD4-F8D3-591B32ED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03" y="114198"/>
            <a:ext cx="3018223" cy="59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F72B36-78E8-0791-8BAA-79412646C4BD}"/>
              </a:ext>
            </a:extLst>
          </p:cNvPr>
          <p:cNvSpPr txBox="1"/>
          <p:nvPr/>
        </p:nvSpPr>
        <p:spPr>
          <a:xfrm>
            <a:off x="3135226" y="6190493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 err="1"/>
              <a:t>Dissection</a:t>
            </a:r>
            <a:r>
              <a:rPr lang="cs-CZ" sz="900" dirty="0"/>
              <a:t> by Dr. Carla </a:t>
            </a:r>
            <a:r>
              <a:rPr lang="cs-CZ" sz="900" dirty="0" err="1"/>
              <a:t>Stecco</a:t>
            </a:r>
            <a:r>
              <a:rPr lang="cs-CZ" sz="900" dirty="0"/>
              <a:t> </a:t>
            </a:r>
            <a:r>
              <a:rPr lang="cs-CZ" sz="900" dirty="0" err="1"/>
              <a:t>showing</a:t>
            </a:r>
            <a:r>
              <a:rPr lang="cs-CZ" sz="900" dirty="0"/>
              <a:t> </a:t>
            </a:r>
            <a:r>
              <a:rPr lang="cs-CZ" sz="900" dirty="0" err="1"/>
              <a:t>superficial</a:t>
            </a:r>
            <a:r>
              <a:rPr lang="cs-CZ" sz="900" dirty="0"/>
              <a:t> and </a:t>
            </a:r>
            <a:r>
              <a:rPr lang="cs-CZ" sz="900" dirty="0" err="1"/>
              <a:t>deep</a:t>
            </a:r>
            <a:r>
              <a:rPr lang="cs-CZ" sz="900" dirty="0"/>
              <a:t> </a:t>
            </a:r>
            <a:r>
              <a:rPr lang="cs-CZ" sz="900" dirty="0" err="1"/>
              <a:t>fascia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anterior</a:t>
            </a:r>
            <a:r>
              <a:rPr lang="cs-CZ" sz="900" dirty="0"/>
              <a:t> </a:t>
            </a:r>
            <a:r>
              <a:rPr lang="cs-CZ" sz="900" dirty="0" err="1"/>
              <a:t>brachial</a:t>
            </a:r>
            <a:r>
              <a:rPr lang="cs-CZ" sz="900" dirty="0"/>
              <a:t> </a:t>
            </a:r>
            <a:r>
              <a:rPr lang="cs-CZ" sz="900" dirty="0" err="1"/>
              <a:t>fascia</a:t>
            </a:r>
            <a:r>
              <a:rPr lang="cs-CZ" sz="900" dirty="0"/>
              <a:t> region. </a:t>
            </a:r>
            <a:r>
              <a:rPr lang="cs-CZ" sz="900" dirty="0" err="1"/>
              <a:t>Lacertus</a:t>
            </a:r>
            <a:r>
              <a:rPr lang="cs-CZ" sz="900" dirty="0"/>
              <a:t> </a:t>
            </a:r>
            <a:r>
              <a:rPr lang="cs-CZ" sz="900" dirty="0" err="1"/>
              <a:t>fibrosus</a:t>
            </a:r>
            <a:r>
              <a:rPr lang="cs-CZ" sz="900" dirty="0"/>
              <a:t> </a:t>
            </a:r>
            <a:r>
              <a:rPr lang="cs-CZ" sz="900" dirty="0" err="1"/>
              <a:t>is</a:t>
            </a:r>
            <a:r>
              <a:rPr lang="cs-CZ" sz="900" dirty="0"/>
              <a:t> </a:t>
            </a:r>
            <a:r>
              <a:rPr lang="cs-CZ" sz="900" dirty="0" err="1"/>
              <a:t>highlighted</a:t>
            </a:r>
            <a:r>
              <a:rPr lang="cs-CZ" sz="900" dirty="0"/>
              <a:t> to </a:t>
            </a:r>
            <a:r>
              <a:rPr lang="cs-CZ" sz="900" dirty="0" err="1"/>
              <a:t>demonstrate</a:t>
            </a:r>
            <a:r>
              <a:rPr lang="cs-CZ" sz="900" dirty="0"/>
              <a:t> </a:t>
            </a:r>
            <a:r>
              <a:rPr lang="cs-CZ" sz="900" dirty="0" err="1"/>
              <a:t>its</a:t>
            </a:r>
            <a:r>
              <a:rPr lang="cs-CZ" sz="900" dirty="0"/>
              <a:t> role as a </a:t>
            </a:r>
            <a:r>
              <a:rPr lang="cs-CZ" sz="900" dirty="0" err="1"/>
              <a:t>myofascial</a:t>
            </a:r>
            <a:r>
              <a:rPr lang="cs-CZ" sz="900" dirty="0"/>
              <a:t> </a:t>
            </a:r>
            <a:r>
              <a:rPr lang="cs-CZ" sz="900" dirty="0" err="1"/>
              <a:t>expansion</a:t>
            </a:r>
            <a:r>
              <a:rPr lang="cs-CZ" sz="900" dirty="0"/>
              <a:t> </a:t>
            </a:r>
            <a:r>
              <a:rPr lang="cs-CZ" sz="900" dirty="0" err="1"/>
              <a:t>between</a:t>
            </a:r>
            <a:r>
              <a:rPr lang="cs-CZ" sz="900" dirty="0"/>
              <a:t> </a:t>
            </a:r>
            <a:r>
              <a:rPr lang="cs-CZ" sz="900" dirty="0" err="1"/>
              <a:t>upper</a:t>
            </a:r>
            <a:r>
              <a:rPr lang="cs-CZ" sz="900" dirty="0"/>
              <a:t> </a:t>
            </a:r>
            <a:r>
              <a:rPr lang="cs-CZ" sz="900" dirty="0" err="1"/>
              <a:t>arm</a:t>
            </a:r>
            <a:r>
              <a:rPr lang="cs-CZ" sz="900" dirty="0"/>
              <a:t> and </a:t>
            </a:r>
            <a:r>
              <a:rPr lang="cs-CZ" sz="900" dirty="0" err="1"/>
              <a:t>lower</a:t>
            </a:r>
            <a:r>
              <a:rPr lang="cs-CZ" sz="900" dirty="0"/>
              <a:t> arm. Image Copyright Dr. Carla </a:t>
            </a:r>
            <a:r>
              <a:rPr lang="cs-CZ" sz="900" dirty="0" err="1"/>
              <a:t>Stecco</a:t>
            </a:r>
            <a:r>
              <a:rPr lang="cs-CZ" sz="900" dirty="0"/>
              <a:t>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3DB296-68D8-CC41-516A-38FFB53F9ABB}"/>
              </a:ext>
            </a:extLst>
          </p:cNvPr>
          <p:cNvSpPr txBox="1"/>
          <p:nvPr/>
        </p:nvSpPr>
        <p:spPr>
          <a:xfrm>
            <a:off x="310500" y="55772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effectLst/>
                <a:latin typeface="TimesNewRomanPSMT"/>
              </a:rPr>
              <a:t>STECCO, C. 2015. </a:t>
            </a:r>
            <a:r>
              <a:rPr lang="cs-CZ" sz="1200" i="1" dirty="0" err="1">
                <a:effectLst/>
                <a:latin typeface="TimesNewRomanPS"/>
              </a:rPr>
              <a:t>Functional</a:t>
            </a:r>
            <a:r>
              <a:rPr lang="cs-CZ" sz="1200" i="1" dirty="0">
                <a:effectLst/>
                <a:latin typeface="TimesNewRomanPS"/>
              </a:rPr>
              <a:t> Atlas </a:t>
            </a:r>
            <a:r>
              <a:rPr lang="cs-CZ" sz="1200" i="1" dirty="0" err="1">
                <a:effectLst/>
                <a:latin typeface="TimesNewRomanPS"/>
              </a:rPr>
              <a:t>of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the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Human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Fascial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System</a:t>
            </a:r>
            <a:r>
              <a:rPr lang="cs-CZ" sz="1200" i="1" dirty="0">
                <a:effectLst/>
                <a:latin typeface="TimesNewRomanPS"/>
              </a:rPr>
              <a:t>. </a:t>
            </a:r>
            <a:r>
              <a:rPr lang="cs-CZ" sz="1200" dirty="0">
                <a:effectLst/>
                <a:latin typeface="TimesNewRomanPSMT"/>
              </a:rPr>
              <a:t>Churchill </a:t>
            </a:r>
            <a:r>
              <a:rPr lang="cs-CZ" sz="1200" dirty="0" err="1">
                <a:effectLst/>
                <a:latin typeface="TimesNewRomanPSMT"/>
              </a:rPr>
              <a:t>Livingstone</a:t>
            </a:r>
            <a:r>
              <a:rPr lang="cs-CZ" sz="1200" dirty="0">
                <a:effectLst/>
                <a:latin typeface="TimesNewRomanPSMT"/>
              </a:rPr>
              <a:t>: </a:t>
            </a:r>
            <a:r>
              <a:rPr lang="cs-CZ" sz="1200" dirty="0" err="1">
                <a:effectLst/>
                <a:latin typeface="TimesNewRomanPSMT"/>
              </a:rPr>
              <a:t>Elsevier</a:t>
            </a:r>
            <a:r>
              <a:rPr lang="cs-CZ" sz="1200" i="1" dirty="0">
                <a:effectLst/>
                <a:latin typeface="TimesNewRomanPS"/>
              </a:rPr>
              <a:t>. </a:t>
            </a:r>
            <a:r>
              <a:rPr lang="cs-CZ" sz="1200" dirty="0">
                <a:effectLst/>
                <a:latin typeface="TimesNewRomanPSMT"/>
              </a:rPr>
              <a:t>ISBN 978-0-7020-4430-4.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9112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C11320-FF5E-46B6-8391-9787663A6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Pohybový systém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5D253-3E96-442A-B96A-7D07A0C99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9AF1A5-8AE7-4392-B218-34E1489E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315CCB-987B-4D19-943D-58306A3E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stavbě pohybového systému se nejvíce podílí </a:t>
            </a:r>
            <a:r>
              <a:rPr lang="cs-CZ" b="1" dirty="0"/>
              <a:t>pojivová, svalová a nervová </a:t>
            </a:r>
            <a:r>
              <a:rPr lang="cs-CZ" dirty="0"/>
              <a:t>tkáň.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Pojivová tkáň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Kost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Vazivo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Chrupavka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Fascie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Svalová tkáň </a:t>
            </a:r>
            <a:r>
              <a:rPr lang="cs-CZ" dirty="0"/>
              <a:t>→ svalová vlákna, svalová kontrakce, typy svalů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Nervová tkáň </a:t>
            </a:r>
            <a:r>
              <a:rPr lang="cs-CZ" dirty="0"/>
              <a:t>→ PNS + CNS → řízení pohybu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EB3BCD-61F9-4445-941C-E52354820E3A}"/>
              </a:ext>
            </a:extLst>
          </p:cNvPr>
          <p:cNvSpPr txBox="1"/>
          <p:nvPr/>
        </p:nvSpPr>
        <p:spPr>
          <a:xfrm>
            <a:off x="3156857" y="2564674"/>
            <a:ext cx="5299166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Buňky </a:t>
            </a:r>
          </a:p>
          <a:p>
            <a:pPr algn="l"/>
            <a:r>
              <a:rPr lang="cs-CZ" sz="1600" dirty="0"/>
              <a:t>Extracelulární matrix (mezibuněčná hmota)</a:t>
            </a:r>
          </a:p>
          <a:p>
            <a:pPr algn="l"/>
            <a:r>
              <a:rPr lang="cs-CZ" sz="1600" dirty="0"/>
              <a:t> 	vláknitá složka (kolagenní a elastická vlákna)</a:t>
            </a:r>
          </a:p>
          <a:p>
            <a:pPr algn="l"/>
            <a:r>
              <a:rPr lang="cs-CZ" sz="1600" dirty="0">
                <a:latin typeface="+mn-lt"/>
              </a:rPr>
              <a:t>	amorfní složka (voda, ionty, GAG)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5374F58-AB2F-4247-B026-8B64BAFBE346}"/>
              </a:ext>
            </a:extLst>
          </p:cNvPr>
          <p:cNvCxnSpPr/>
          <p:nvPr/>
        </p:nvCxnSpPr>
        <p:spPr bwMode="auto">
          <a:xfrm>
            <a:off x="3614057" y="3103283"/>
            <a:ext cx="470263" cy="127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FFA6E81-08B0-4EE3-9518-1D8A20543105}"/>
              </a:ext>
            </a:extLst>
          </p:cNvPr>
          <p:cNvCxnSpPr/>
          <p:nvPr/>
        </p:nvCxnSpPr>
        <p:spPr bwMode="auto">
          <a:xfrm>
            <a:off x="3614057" y="3103283"/>
            <a:ext cx="470263" cy="3888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0646076-C7EC-467D-BA01-5C3EC1078D58}"/>
              </a:ext>
            </a:extLst>
          </p:cNvPr>
          <p:cNvCxnSpPr/>
          <p:nvPr/>
        </p:nvCxnSpPr>
        <p:spPr bwMode="auto">
          <a:xfrm>
            <a:off x="2525486" y="2638697"/>
            <a:ext cx="505097" cy="7837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768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BE198-471B-732D-A0B2-4FC0058E9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30</a:t>
            </a:fld>
            <a:endParaRPr lang="cs-CZ" altLang="cs-CZ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296AA73-76AB-9889-056C-7E283D8D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Fascie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3C877D7-153E-5847-C4C2-E0FF2007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32" y="1171576"/>
            <a:ext cx="5575136" cy="553002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36991A-846D-EDE4-F2B5-55AE1702AC17}"/>
              </a:ext>
            </a:extLst>
          </p:cNvPr>
          <p:cNvSpPr txBox="1"/>
          <p:nvPr/>
        </p:nvSpPr>
        <p:spPr>
          <a:xfrm>
            <a:off x="908612" y="6408598"/>
            <a:ext cx="702004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TimesNewRomanPSMT"/>
              </a:rPr>
              <a:t>MÜLLER, D., G., SCHLEIP, R. 2012. </a:t>
            </a:r>
            <a:r>
              <a:rPr lang="cs-CZ" sz="1050" dirty="0" err="1">
                <a:effectLst/>
                <a:latin typeface="TimesNewRomanPSMT"/>
              </a:rPr>
              <a:t>Fascial</a:t>
            </a:r>
            <a:r>
              <a:rPr lang="cs-CZ" sz="1050" dirty="0">
                <a:effectLst/>
                <a:latin typeface="TimesNewRomanPSMT"/>
              </a:rPr>
              <a:t> Fitness. In: SCHLEIP, R., FINDLEY, T., W., CHAITOW, L., HUIJING, P., A. </a:t>
            </a:r>
            <a:r>
              <a:rPr lang="cs-CZ" sz="1050" i="1" dirty="0" err="1">
                <a:effectLst/>
                <a:latin typeface="TimesNewRomanPS"/>
              </a:rPr>
              <a:t>Fascia</a:t>
            </a:r>
            <a:r>
              <a:rPr lang="cs-CZ" sz="1050" i="1" dirty="0">
                <a:effectLst/>
                <a:latin typeface="TimesNewRomanPS"/>
              </a:rPr>
              <a:t>: </a:t>
            </a:r>
            <a:r>
              <a:rPr lang="cs-CZ" sz="1050" i="1" dirty="0" err="1">
                <a:effectLst/>
                <a:latin typeface="TimesNewRomanPS"/>
              </a:rPr>
              <a:t>The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Tensional</a:t>
            </a:r>
            <a:r>
              <a:rPr lang="cs-CZ" sz="1050" i="1" dirty="0">
                <a:effectLst/>
                <a:latin typeface="TimesNewRomanPS"/>
              </a:rPr>
              <a:t> Network </a:t>
            </a:r>
            <a:r>
              <a:rPr lang="cs-CZ" sz="1050" i="1" dirty="0" err="1">
                <a:effectLst/>
                <a:latin typeface="TimesNewRomanPS"/>
              </a:rPr>
              <a:t>of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the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Human</a:t>
            </a:r>
            <a:r>
              <a:rPr lang="cs-CZ" sz="1050" i="1" dirty="0">
                <a:effectLst/>
                <a:latin typeface="TimesNewRomanPS"/>
              </a:rPr>
              <a:t> Body</a:t>
            </a:r>
            <a:r>
              <a:rPr lang="cs-CZ" sz="1050" dirty="0">
                <a:effectLst/>
                <a:latin typeface="TimesNewRomanPSMT"/>
              </a:rPr>
              <a:t>. Edinburgh: </a:t>
            </a:r>
            <a:r>
              <a:rPr lang="cs-CZ" sz="1050" dirty="0" err="1">
                <a:effectLst/>
                <a:latin typeface="TimesNewRomanPSMT"/>
              </a:rPr>
              <a:t>Churchuill</a:t>
            </a:r>
            <a:r>
              <a:rPr lang="cs-CZ" sz="1050" dirty="0">
                <a:effectLst/>
                <a:latin typeface="TimesNewRomanPSMT"/>
              </a:rPr>
              <a:t> </a:t>
            </a:r>
            <a:r>
              <a:rPr lang="cs-CZ" sz="1050" dirty="0" err="1">
                <a:effectLst/>
                <a:latin typeface="TimesNewRomanPSMT"/>
              </a:rPr>
              <a:t>Livingstone</a:t>
            </a:r>
            <a:r>
              <a:rPr lang="cs-CZ" sz="1050" dirty="0">
                <a:effectLst/>
                <a:latin typeface="TimesNewRomanPSMT"/>
              </a:rPr>
              <a:t> </a:t>
            </a:r>
            <a:r>
              <a:rPr lang="cs-CZ" sz="1050" dirty="0" err="1">
                <a:effectLst/>
                <a:latin typeface="TimesNewRomanPSMT"/>
              </a:rPr>
              <a:t>Elsevier</a:t>
            </a:r>
            <a:r>
              <a:rPr lang="cs-CZ" sz="1050" dirty="0">
                <a:effectLst/>
                <a:latin typeface="TimesNewRomanPSMT"/>
              </a:rPr>
              <a:t>. ISBN 978-0-7020-3425-1. </a:t>
            </a:r>
            <a:endParaRPr lang="cs-CZ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0845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572FD7-AE04-D49B-7115-758EE5370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ACD365-EE5F-B7DA-39FA-96B375FC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Fascie</a:t>
            </a:r>
          </a:p>
        </p:txBody>
      </p:sp>
      <p:pic>
        <p:nvPicPr>
          <p:cNvPr id="4098" name="Picture 2" descr="BioTensegrità - la visione Osteopatica - Sebastian Guzzetti">
            <a:extLst>
              <a:ext uri="{FF2B5EF4-FFF2-40B4-BE49-F238E27FC236}">
                <a16:creationId xmlns:a16="http://schemas.microsoft.com/office/drawing/2014/main" id="{F2C67E4A-D4A8-380A-7F5D-A3B28050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2068372"/>
            <a:ext cx="8064900" cy="33872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AE9E29E-ACAD-73A3-FD43-2FFEA032D6C0}"/>
              </a:ext>
            </a:extLst>
          </p:cNvPr>
          <p:cNvSpPr txBox="1"/>
          <p:nvPr/>
        </p:nvSpPr>
        <p:spPr>
          <a:xfrm>
            <a:off x="1326748" y="5455630"/>
            <a:ext cx="6490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https://</a:t>
            </a:r>
            <a:r>
              <a:rPr lang="cs-CZ" sz="1800" dirty="0" err="1"/>
              <a:t>www.sebastianguzzetti.com</a:t>
            </a:r>
            <a:r>
              <a:rPr lang="cs-CZ" sz="1800" dirty="0"/>
              <a:t>/</a:t>
            </a:r>
            <a:r>
              <a:rPr lang="cs-CZ" sz="1800" dirty="0" err="1"/>
              <a:t>biotensegrita-osteopatia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93423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548C9-C33B-40E7-A976-36651767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78000"/>
            <a:ext cx="4024131" cy="50631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136D03-CB60-4BCB-9AB3-B540C89B154A}"/>
              </a:ext>
            </a:extLst>
          </p:cNvPr>
          <p:cNvSpPr txBox="1"/>
          <p:nvPr/>
        </p:nvSpPr>
        <p:spPr>
          <a:xfrm>
            <a:off x="310500" y="53884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https://zivotnipromena.cz/fascie-ze-netusite-co-to-je-prave-zde-je-mozna-odpoved-na-bolest-vasich-zad/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A645C6C-874E-4C4B-9D4E-40BA0AE9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39" y="1277959"/>
            <a:ext cx="3261462" cy="411044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905395B-6CF0-4FC2-A740-E1F77BC7B357}"/>
              </a:ext>
            </a:extLst>
          </p:cNvPr>
          <p:cNvSpPr txBox="1"/>
          <p:nvPr/>
        </p:nvSpPr>
        <p:spPr>
          <a:xfrm>
            <a:off x="5020491" y="5432127"/>
            <a:ext cx="3261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https://www.movelabstore.cz/ANATOMY-TRAINS-BOOK-d219.htm?tab=description</a:t>
            </a:r>
          </a:p>
        </p:txBody>
      </p:sp>
    </p:spTree>
    <p:extLst>
      <p:ext uri="{BB962C8B-B14F-4D97-AF65-F5344CB8AC3E}">
        <p14:creationId xmlns:p14="http://schemas.microsoft.com/office/powerpoint/2010/main" val="2308585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2AC9D08-9398-4B17-ABE6-791097B1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4533" y="719999"/>
            <a:ext cx="3472190" cy="459146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E7B0-24CB-4A17-9601-825DDDA05E9F}"/>
              </a:ext>
            </a:extLst>
          </p:cNvPr>
          <p:cNvSpPr txBox="1"/>
          <p:nvPr/>
        </p:nvSpPr>
        <p:spPr>
          <a:xfrm>
            <a:off x="4914533" y="5311461"/>
            <a:ext cx="34964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https://www.researchgate.net/figure/The-figure-illustrates-the-deep-front-line-which-shows-the-continuous-connection-of_fig6_339463446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B01D3-E16B-48F9-9013-9F672248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" y="610288"/>
            <a:ext cx="2889288" cy="51594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8FDA3-39FD-4877-87BD-85FB13B1180C}"/>
              </a:ext>
            </a:extLst>
          </p:cNvPr>
          <p:cNvSpPr txBox="1"/>
          <p:nvPr/>
        </p:nvSpPr>
        <p:spPr>
          <a:xfrm>
            <a:off x="248194" y="5860365"/>
            <a:ext cx="4915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https://basicmedicalkey.com/the-deep-front-line/</a:t>
            </a:r>
          </a:p>
        </p:txBody>
      </p:sp>
    </p:spTree>
    <p:extLst>
      <p:ext uri="{BB962C8B-B14F-4D97-AF65-F5344CB8AC3E}">
        <p14:creationId xmlns:p14="http://schemas.microsoft.com/office/powerpoint/2010/main" val="3639827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CEADA-409C-49FF-96D5-D9A75B3B8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09B072-B43E-4F4E-B650-17874C30E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D91A5-FAFF-45B3-A1FA-99A64971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1026" name="Picture 2" descr="Blackroll Mini - BLACKROLL Česká republika">
            <a:extLst>
              <a:ext uri="{FF2B5EF4-FFF2-40B4-BE49-F238E27FC236}">
                <a16:creationId xmlns:a16="http://schemas.microsoft.com/office/drawing/2014/main" id="{350A1B35-1CBF-4A30-BD1B-BF6D33F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93371"/>
            <a:ext cx="3436982" cy="2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E555D-A4BE-45DE-8E5C-99330FF8D0A8}"/>
              </a:ext>
            </a:extLst>
          </p:cNvPr>
          <p:cNvSpPr txBox="1"/>
          <p:nvPr/>
        </p:nvSpPr>
        <p:spPr>
          <a:xfrm>
            <a:off x="639562" y="3511001"/>
            <a:ext cx="3156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https://www.blackroll.cz/blackroll-mini/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99F04-1119-47D7-974A-2F8C7AC7F797}"/>
              </a:ext>
            </a:extLst>
          </p:cNvPr>
          <p:cNvSpPr txBox="1"/>
          <p:nvPr/>
        </p:nvSpPr>
        <p:spPr>
          <a:xfrm>
            <a:off x="4297680" y="342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https://www.ninelife.cz/products/iastm-stainless-steel-tool-set-with-online-guide-for-myofascial-release-soft-tissue-massage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822ECC-D52F-4C04-9C38-9A499E87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04" y="933264"/>
            <a:ext cx="3580190" cy="25777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BAA414-6D32-48A1-B665-C347C6B60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26" y="3969036"/>
            <a:ext cx="3204755" cy="24035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05E4C1-4D7E-421A-BC3E-7B4439541042}"/>
              </a:ext>
            </a:extLst>
          </p:cNvPr>
          <p:cNvSpPr txBox="1"/>
          <p:nvPr/>
        </p:nvSpPr>
        <p:spPr>
          <a:xfrm>
            <a:off x="2286000" y="638994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https://www.rocktape.com/treating-plantar-fasciitis-with-rocktape-rockpods/</a:t>
            </a:r>
          </a:p>
        </p:txBody>
      </p:sp>
    </p:spTree>
    <p:extLst>
      <p:ext uri="{BB962C8B-B14F-4D97-AF65-F5344CB8AC3E}">
        <p14:creationId xmlns:p14="http://schemas.microsoft.com/office/powerpoint/2010/main" val="35574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EBFD5-06F3-4824-B979-984B79A6E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7C618-7EFA-4856-9D0E-6BF0C4F2C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E97CAD-07AD-4CB9-A853-D97F7651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4F4EA-37F4-45BC-9EAA-8C2D87D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92147"/>
            <a:ext cx="2796591" cy="36152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26026-9ABF-4EF2-8434-DF12C39795B7}"/>
              </a:ext>
            </a:extLst>
          </p:cNvPr>
          <p:cNvSpPr txBox="1"/>
          <p:nvPr/>
        </p:nvSpPr>
        <p:spPr>
          <a:xfrm>
            <a:off x="532726" y="5007429"/>
            <a:ext cx="273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https://www.amazon.com/17-Myofascial-Meridian-Stretches-Management-Practices/dp/1958837164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AFA5CE-4894-49AB-802F-7314B0966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1392147"/>
            <a:ext cx="2383023" cy="35465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9C98C-6119-414F-83BC-267D32DC140A}"/>
              </a:ext>
            </a:extLst>
          </p:cNvPr>
          <p:cNvSpPr txBox="1"/>
          <p:nvPr/>
        </p:nvSpPr>
        <p:spPr>
          <a:xfrm>
            <a:off x="3510000" y="5043608"/>
            <a:ext cx="2371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https://www.satas.com/en/osteopathy/819-rolfing-and-physical-reality.html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1D28C91-5C3D-4D8E-8895-325ACD46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75" y="3132695"/>
            <a:ext cx="2143125" cy="214312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6A0DB8-2250-4231-86E1-E8BE0C25B988}"/>
              </a:ext>
            </a:extLst>
          </p:cNvPr>
          <p:cNvSpPr txBox="1"/>
          <p:nvPr/>
        </p:nvSpPr>
        <p:spPr>
          <a:xfrm>
            <a:off x="6560846" y="4643498"/>
            <a:ext cx="2190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https://www.facebook.com/ZogaCZ/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7875AF3-E749-4DFA-9C9B-A77B13E0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9" y="1341168"/>
            <a:ext cx="3180701" cy="1229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006D86-3E54-4BDB-AF6F-E0386A8CA938}"/>
              </a:ext>
            </a:extLst>
          </p:cNvPr>
          <p:cNvSpPr txBox="1"/>
          <p:nvPr/>
        </p:nvSpPr>
        <p:spPr>
          <a:xfrm>
            <a:off x="6265817" y="2578697"/>
            <a:ext cx="237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https://www.rehaeduca.cz/kurzy/fascial-manipulation-stecco-level-i-2-in-english/</a:t>
            </a:r>
          </a:p>
        </p:txBody>
      </p:sp>
    </p:spTree>
    <p:extLst>
      <p:ext uri="{BB962C8B-B14F-4D97-AF65-F5344CB8AC3E}">
        <p14:creationId xmlns:p14="http://schemas.microsoft.com/office/powerpoint/2010/main" val="427048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2400" u="sng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případě zájmu: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482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DC93D-1CDE-4B9D-B1FD-584D9FB2D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DCCAB3-6206-4D6B-B3C0-1CD1D07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Výkonná složka pohybového systému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BA244CF8-D87D-4597-9351-D0E0193BC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Svalová soustava</a:t>
            </a:r>
          </a:p>
        </p:txBody>
      </p:sp>
    </p:spTree>
    <p:extLst>
      <p:ext uri="{BB962C8B-B14F-4D97-AF65-F5344CB8AC3E}">
        <p14:creationId xmlns:p14="http://schemas.microsoft.com/office/powerpoint/2010/main" val="3828997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pic>
        <p:nvPicPr>
          <p:cNvPr id="7" name="Grafický objekt 6" descr="Otazník se souvislou výplní">
            <a:extLst>
              <a:ext uri="{FF2B5EF4-FFF2-40B4-BE49-F238E27FC236}">
                <a16:creationId xmlns:a16="http://schemas.microsoft.com/office/drawing/2014/main" id="{6FE1C51F-F27A-5119-D1D0-D145D9A52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6873" y="2343873"/>
            <a:ext cx="2170253" cy="21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7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F02D80-D838-4E40-80C9-0362BD646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87" y="1375764"/>
            <a:ext cx="7876031" cy="4110638"/>
          </a:xfrm>
        </p:spPr>
        <p:txBody>
          <a:bodyPr/>
          <a:lstStyle/>
          <a:p>
            <a:r>
              <a:rPr lang="cs-CZ" dirty="0"/>
              <a:t>Srdeční svalovina</a:t>
            </a:r>
          </a:p>
          <a:p>
            <a:r>
              <a:rPr lang="cs-CZ" dirty="0"/>
              <a:t>Hladká svalovina</a:t>
            </a:r>
          </a:p>
          <a:p>
            <a:r>
              <a:rPr lang="cs-CZ" dirty="0"/>
              <a:t>Příčně pruhovaná svalovina = kosterní svalovina</a:t>
            </a:r>
          </a:p>
          <a:p>
            <a:endParaRPr lang="cs-CZ" dirty="0"/>
          </a:p>
        </p:txBody>
      </p:sp>
      <p:pic>
        <p:nvPicPr>
          <p:cNvPr id="8194" name="Picture 2" descr="1 Pohybová soustava - svalová soustava Definice Struktura svalu Svalová  práce Chemismus">
            <a:extLst>
              <a:ext uri="{FF2B5EF4-FFF2-40B4-BE49-F238E27FC236}">
                <a16:creationId xmlns:a16="http://schemas.microsoft.com/office/drawing/2014/main" id="{7CC6E899-DE37-46CB-A982-889531E8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0" y="2845222"/>
            <a:ext cx="6457683" cy="20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CD87F8D-DF8D-483F-9C94-B46189B78EC6}"/>
              </a:ext>
            </a:extLst>
          </p:cNvPr>
          <p:cNvSpPr txBox="1"/>
          <p:nvPr/>
        </p:nvSpPr>
        <p:spPr>
          <a:xfrm>
            <a:off x="1077250" y="4949674"/>
            <a:ext cx="5202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https://www.spszengrova.cz/wp-content/uploads/2020/04/Bio_1_biologie_cloveka-svalova_soustava_PRE.pdf</a:t>
            </a:r>
          </a:p>
        </p:txBody>
      </p:sp>
    </p:spTree>
    <p:extLst>
      <p:ext uri="{BB962C8B-B14F-4D97-AF65-F5344CB8AC3E}">
        <p14:creationId xmlns:p14="http://schemas.microsoft.com/office/powerpoint/2010/main" val="415475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2FDF94-F8FC-4384-90DA-A7DE0AFA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Opěrná soustava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EE72A7-1903-4E1E-9662-C760212F5F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B51E822-BD00-4F89-BAA8-C9CC0CC4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99B7362-2E8A-48AC-9B19-7244E382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3772"/>
            <a:ext cx="2855233" cy="60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22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517E28-1E0E-4B2C-BC5A-712C213AF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993D7-9F81-48D0-9F18-6A0B8C75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B750E8-B206-419C-86E6-38029DF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kosterního svalu – mikroskopická stavba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9D8AA29-469F-411C-BF48-9C5479F2A1B5}"/>
              </a:ext>
            </a:extLst>
          </p:cNvPr>
          <p:cNvGrpSpPr/>
          <p:nvPr/>
        </p:nvGrpSpPr>
        <p:grpSpPr>
          <a:xfrm>
            <a:off x="1422773" y="1759676"/>
            <a:ext cx="6298454" cy="4468324"/>
            <a:chOff x="0" y="0"/>
            <a:chExt cx="3690620" cy="3381577"/>
          </a:xfrm>
        </p:grpSpPr>
        <p:pic>
          <p:nvPicPr>
            <p:cNvPr id="8" name="Zástupný symbol pro obsah 3">
              <a:extLst>
                <a:ext uri="{FF2B5EF4-FFF2-40B4-BE49-F238E27FC236}">
                  <a16:creationId xmlns:a16="http://schemas.microsoft.com/office/drawing/2014/main" id="{B33890F8-70F3-4B6D-8DA5-ECCF89164B5D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"/>
            <a:stretch/>
          </p:blipFill>
          <p:spPr>
            <a:xfrm>
              <a:off x="0" y="0"/>
              <a:ext cx="3690620" cy="3038475"/>
            </a:xfrm>
            <a:prstGeom prst="rect">
              <a:avLst/>
            </a:prstGeom>
          </p:spPr>
        </p:pic>
        <p:sp>
          <p:nvSpPr>
            <p:cNvPr id="9" name="Textové pole 52">
              <a:extLst>
                <a:ext uri="{FF2B5EF4-FFF2-40B4-BE49-F238E27FC236}">
                  <a16:creationId xmlns:a16="http://schemas.microsoft.com/office/drawing/2014/main" id="{EEA2F835-94FA-4D56-A571-678950DA3968}"/>
                </a:ext>
              </a:extLst>
            </p:cNvPr>
            <p:cNvSpPr txBox="1"/>
            <p:nvPr/>
          </p:nvSpPr>
          <p:spPr>
            <a:xfrm>
              <a:off x="0" y="2901627"/>
              <a:ext cx="3629025" cy="4799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data:image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/jpeg;base64,/9j/4AAQSkZJRgABAQAAAQABAAD/2wCEAAkGBxMTEhUSExIWFhUXGBcXFhUYGhYYGxsYFR8bHhcWGBobISkiGB8oHx4YIjIjJyosLy8yGyE0OTQtOCkuLy4BCgoKDg0OHBAQGzAnISYxLy8uMC4uMC4sLC4uMC4uLi4uLywuLy4uLi4uLiwuMC4uLi4sLi4uMC4uLi4uLi4uLv/AABEIANQA7gMBIgACEQEDE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44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7A089B-3874-4ED6-8383-C8D783D49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82D5F6-B24A-4C93-9212-7473C4CD6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A8FB21-43A7-4A1A-BF54-F6D558D3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A7A768-B102-4E39-8D59-4160588C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Buňky kosterní svaloviny se sdružují do </a:t>
            </a:r>
            <a:r>
              <a:rPr lang="cs-CZ" b="1" dirty="0"/>
              <a:t>primárních snopečků </a:t>
            </a:r>
            <a:r>
              <a:rPr lang="cs-CZ" dirty="0"/>
              <a:t>(</a:t>
            </a:r>
            <a:r>
              <a:rPr lang="cs-CZ" dirty="0" err="1"/>
              <a:t>fasciculi</a:t>
            </a:r>
            <a:r>
              <a:rPr lang="cs-CZ" dirty="0"/>
              <a:t>), </a:t>
            </a:r>
            <a:r>
              <a:rPr lang="cs-CZ" b="1" dirty="0"/>
              <a:t>sekundárních snopců </a:t>
            </a:r>
            <a:r>
              <a:rPr lang="cs-CZ" dirty="0"/>
              <a:t>a nakonec do snopců vyšších řádů. Struktury jsou </a:t>
            </a:r>
            <a:r>
              <a:rPr lang="cs-CZ" b="1" dirty="0"/>
              <a:t>pospojovány vazivem</a:t>
            </a:r>
            <a:r>
              <a:rPr lang="cs-CZ" dirty="0"/>
              <a:t>, které se označuje jako </a:t>
            </a:r>
            <a:r>
              <a:rPr lang="cs-CZ" dirty="0" err="1"/>
              <a:t>epimysium</a:t>
            </a:r>
            <a:r>
              <a:rPr lang="cs-CZ" dirty="0"/>
              <a:t> (vrstva obalující celý sval), perimysium (vrstva obalující svazky vláken) a </a:t>
            </a:r>
            <a:r>
              <a:rPr lang="cs-CZ" dirty="0" err="1"/>
              <a:t>endomysium</a:t>
            </a:r>
            <a:r>
              <a:rPr lang="cs-CZ" dirty="0"/>
              <a:t> (obalující jednotlivá svalová vlákna). Do vazivových sept poté pronikají krevní cévy, tvořící bohatou kapilární síť.</a:t>
            </a:r>
          </a:p>
        </p:txBody>
      </p:sp>
    </p:spTree>
    <p:extLst>
      <p:ext uri="{BB962C8B-B14F-4D97-AF65-F5344CB8AC3E}">
        <p14:creationId xmlns:p14="http://schemas.microsoft.com/office/powerpoint/2010/main" val="3844652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2577193" y="1926619"/>
            <a:ext cx="3989614" cy="3546338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684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6609806" y="219739"/>
            <a:ext cx="2134144" cy="2061907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08F588-0703-4C22-AC75-973C375AF37E}"/>
              </a:ext>
            </a:extLst>
          </p:cNvPr>
          <p:cNvSpPr txBox="1"/>
          <p:nvPr/>
        </p:nvSpPr>
        <p:spPr>
          <a:xfrm>
            <a:off x="310500" y="1671837"/>
            <a:ext cx="793786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Z-disky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ohraničují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 těchto discích jsou                   ukotvena tenká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M-linie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jsou vedeny středem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které ukotvují tlustá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jejich středu.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I-proužek (izotropní)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nepřekrývají s myozinovými.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A-proužek (anizotropní)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tmavší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(včetně úseku, kde se myozin překrývá s aktinem).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H-zóna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světlejší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pouze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</p:spTree>
    <p:extLst>
      <p:ext uri="{BB962C8B-B14F-4D97-AF65-F5344CB8AC3E}">
        <p14:creationId xmlns:p14="http://schemas.microsoft.com/office/powerpoint/2010/main" val="4127931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FF77A8E-945D-40B5-9F90-7172FF1B65A2}"/>
              </a:ext>
            </a:extLst>
          </p:cNvPr>
          <p:cNvGrpSpPr/>
          <p:nvPr/>
        </p:nvGrpSpPr>
        <p:grpSpPr>
          <a:xfrm>
            <a:off x="1790382" y="1787463"/>
            <a:ext cx="5563235" cy="4007257"/>
            <a:chOff x="0" y="0"/>
            <a:chExt cx="3201670" cy="2596896"/>
          </a:xfrm>
        </p:grpSpPr>
        <p:pic>
          <p:nvPicPr>
            <p:cNvPr id="12" name="Obrázek 11" descr="Obsah obrázku stůl&#10;&#10;Popis byl vytvořen automaticky">
              <a:extLst>
                <a:ext uri="{FF2B5EF4-FFF2-40B4-BE49-F238E27FC236}">
                  <a16:creationId xmlns:a16="http://schemas.microsoft.com/office/drawing/2014/main" id="{731137F5-0537-4F4A-A24D-3509221F7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9" r="55556" b="17279"/>
            <a:stretch/>
          </p:blipFill>
          <p:spPr bwMode="auto">
            <a:xfrm>
              <a:off x="0" y="0"/>
              <a:ext cx="3201670" cy="2319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ové pole 60">
              <a:extLst>
                <a:ext uri="{FF2B5EF4-FFF2-40B4-BE49-F238E27FC236}">
                  <a16:creationId xmlns:a16="http://schemas.microsoft.com/office/drawing/2014/main" id="{9B4C30C5-DD71-44E5-85DC-4E15E12496C1}"/>
                </a:ext>
              </a:extLst>
            </p:cNvPr>
            <p:cNvSpPr txBox="1"/>
            <p:nvPr/>
          </p:nvSpPr>
          <p:spPr>
            <a:xfrm>
              <a:off x="0" y="2194560"/>
              <a:ext cx="3114185" cy="40233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https://web2.mendelu.cz/af_291_projekty2/vseo/print.php?page=922&amp;typ=html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8F6AC2F-B216-4929-AFEA-E468ED3DFADA}"/>
              </a:ext>
            </a:extLst>
          </p:cNvPr>
          <p:cNvSpPr txBox="1"/>
          <p:nvPr/>
        </p:nvSpPr>
        <p:spPr>
          <a:xfrm>
            <a:off x="540000" y="5387222"/>
            <a:ext cx="8399417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3 druhy (SO, FOG, FG), celkem asi (7)8 druhů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Konverze vláken -&gt; cca 5% - při systematickém cíleném tréninku (změna ve svalech, které sportovec primárně využívá) </a:t>
            </a:r>
            <a:endParaRPr lang="cs-CZ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34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0D855CAA-97CE-4429-8AD2-370398ACCBD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1" y="1578824"/>
            <a:ext cx="3914999" cy="4139998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Fázické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svaly (obvykle rychlá bíla vlákna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slouží k provedení pohybu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blíže povrchu těla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 unavitelné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nižší klidové napětí, které vede k oslabení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nutné je posilovat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nadměrně zvětšují klidovou délku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obtížněji se zapojují do pohybových vzorců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deltoideus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trapezius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(spodní část), břišní svaly,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glutaeus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7163F07A-9189-451E-84CF-748AAD8421A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9001" y="1483791"/>
            <a:ext cx="3914999" cy="4139998"/>
          </a:xfrm>
        </p:spPr>
        <p:txBody>
          <a:bodyPr/>
          <a:lstStyle/>
          <a:p>
            <a:pPr marL="2286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Tonické svaly (obvykle pomalá červená)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zajišťují stabilitu, fixaci těla při pohybu, držení těla v prostoru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hlouběji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přizpůsobeny k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posturální funkci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odolnější proti únavě, snadněji se zotavují po zátěži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tendenci ke zvyšování klidového napětí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tendenci ke zkracování, zbytnění až ztuhnutí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snadno, často až nadměrně se zapojují do pohybových stereotypů a nahrazují práci oslabených svalů</a:t>
            </a:r>
          </a:p>
        </p:txBody>
      </p:sp>
    </p:spTree>
    <p:extLst>
      <p:ext uri="{BB962C8B-B14F-4D97-AF65-F5344CB8AC3E}">
        <p14:creationId xmlns:p14="http://schemas.microsoft.com/office/powerpoint/2010/main" val="292089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08644B-C433-4099-8D6F-575C54012D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B00F4A-B51F-4FA9-A840-323879BC6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7E7A9E-0161-48D7-AAEE-26402935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 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17644935-9E6D-49DD-BAD3-185DE10DF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000713"/>
              </p:ext>
            </p:extLst>
          </p:nvPr>
        </p:nvGraphicFramePr>
        <p:xfrm>
          <a:off x="751613" y="1502669"/>
          <a:ext cx="7640774" cy="3697929"/>
        </p:xfrm>
        <a:graphic>
          <a:graphicData uri="http://schemas.openxmlformats.org/drawingml/2006/table">
            <a:tbl>
              <a:tblPr firstRow="1" firstCol="1" bandRow="1"/>
              <a:tblGrid>
                <a:gridCol w="3820387">
                  <a:extLst>
                    <a:ext uri="{9D8B030D-6E8A-4147-A177-3AD203B41FA5}">
                      <a16:colId xmlns:a16="http://schemas.microsoft.com/office/drawing/2014/main" val="1192051375"/>
                    </a:ext>
                  </a:extLst>
                </a:gridCol>
                <a:gridCol w="3820387">
                  <a:extLst>
                    <a:ext uri="{9D8B030D-6E8A-4147-A177-3AD203B41FA5}">
                      <a16:colId xmlns:a16="http://schemas.microsoft.com/office/drawing/2014/main" val="22523870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Tonické svaly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Fázické svaly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84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erector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spiane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(spodní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longus capitis et colli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trapezius (horní část)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gastrocnemius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296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coracobrachialis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mediu set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840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latissimus dorsi (dolní vlákna)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vastus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medialis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73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teres major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tibialis anterior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72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pectoralis major (dolní vlákna) et minor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05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subscapularis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abdmonis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14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triceps brachii (caput longum)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obliques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abdominis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596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brachioradialis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latissimus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dorsi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(horní vlákna)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95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brachii (capu breve)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rhomboideus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major et minor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22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quadratus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trapezius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(střední a dolní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402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teres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brachii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caput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longum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948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flexor carpi radialis et ulanris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deltoideus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7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palamris longus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serratus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anterior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028320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151129B-3F81-4CBE-BF18-AF60E7ABEF09}"/>
              </a:ext>
            </a:extLst>
          </p:cNvPr>
          <p:cNvSpPr txBox="1"/>
          <p:nvPr/>
        </p:nvSpPr>
        <p:spPr>
          <a:xfrm>
            <a:off x="827314" y="5452689"/>
            <a:ext cx="683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        Tendence ke zkrácení                     /                   tendence k oslabení</a:t>
            </a:r>
          </a:p>
          <a:p>
            <a:pPr algn="l"/>
            <a:r>
              <a:rPr lang="pl-PL" sz="800" dirty="0">
                <a:latin typeface="+mn-lt"/>
              </a:rPr>
              <a:t>Upraveno dle Kolář (2002) a Kun a kol. (2005) (https://is.muni.cz/do/1451/e-learning/kineziologie/elportal/pages/funkce_svalu.html)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242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3558F0-B6C7-4408-9A1C-C7FBD56C1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408284-8974-4F3E-A997-1708D3A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/>
          <a:lstStyle/>
          <a:p>
            <a:pPr algn="l"/>
            <a:r>
              <a:rPr lang="cs-CZ" sz="2400" b="0" i="0" dirty="0">
                <a:solidFill>
                  <a:srgbClr val="0000DC"/>
                </a:solidFill>
                <a:effectLst/>
              </a:rPr>
              <a:t>Analýza teorie tonických a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fázických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svalů -morfologické a funkční vlastnosti –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Schlegel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986A68-7857-43F5-B2DA-CFF72721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1292506"/>
            <a:ext cx="8064900" cy="4139998"/>
          </a:xfrm>
        </p:spPr>
        <p:txBody>
          <a:bodyPr/>
          <a:lstStyle/>
          <a:p>
            <a:pPr marL="5400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„Na základě uvedené rešerše literatury lze konstatovat, že teorie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vykazuje velké nedostatky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to především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oblasti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faktických důkazů.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Problematika byla řešena ve více oblastech a téměř nikde nebyla nalezena dostatečná opora.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Zdá se logické,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aby teorii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lépe podložili především uznávané autority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Hitchensova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břitva)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 Dále by bylo vhodné zahájení diskuse mezi odborníky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bohatými praktickými zkušenostmi s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diagnostikou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běžnými lidmi i pacienty. Praktické zkušenosti jsou sice zatíženy určitou chybou (subjektivní interpretace stavu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pohybového aparátu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, výběr pacientů atd.), ale stále jsou nezbytnou součástí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determinaci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vlastností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svalů.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N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základě výsledků byly popsány kritické body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které by bylo vhodné vzít v potaz v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další výzkumné práci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572C37-62E2-451B-B5D6-68D7AAA335B6}"/>
              </a:ext>
            </a:extLst>
          </p:cNvPr>
          <p:cNvSpPr txBox="1"/>
          <p:nvPr/>
        </p:nvSpPr>
        <p:spPr>
          <a:xfrm>
            <a:off x="1162722" y="5678808"/>
            <a:ext cx="59660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Odkaz:https</a:t>
            </a:r>
            <a:r>
              <a:rPr lang="cs-CZ" sz="1400" dirty="0">
                <a:latin typeface="+mn-lt"/>
              </a:rPr>
              <a:t>://www.researchgate.net/publication/360241192_Analyza_teorie_tonickych_a_fazickych_svalu_-morfologicke_a_funkcni_vlastnosti</a:t>
            </a:r>
          </a:p>
        </p:txBody>
      </p:sp>
    </p:spTree>
    <p:extLst>
      <p:ext uri="{BB962C8B-B14F-4D97-AF65-F5344CB8AC3E}">
        <p14:creationId xmlns:p14="http://schemas.microsoft.com/office/powerpoint/2010/main" val="709259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7E238-7C61-4562-94CF-18F3777AB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B24AFE-C446-403E-B996-ACAE1E4A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svalových kontrakcí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7542F8-CB04-4FF7-9540-12C57D0C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Izotonická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se mění délka svalu a vnitřní napětí svalu zůstává stejné.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ke zkracování svalu. Je typická zvětšením objemu svalového bříška a skutečným zkrácením svalu. Sval při tomto typu zkrácení vykonává práci a svalová síla působí ve stejném směru jako pohybující se segment těla. Výsledkem koncentrického smrštění svalu je nejen pohyb prováděný stálou rychlostí, ale i urychlení, akcelerace pohybu. Molekulární podstatu koncentrické kontrakce vyjadřuje klasický model kontrakce — teorie můstků.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 prodlužování svalu. Svalové úpony se při tomto typu kontrakce vzdalují. Výsledkem je pohyb, ale převážně pohyb brzdící, decelerační.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Izometrická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během které je sval aktivován, ale není generovaný žádný pohyb.  Při izometrické kontrakci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zůstáva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délka svalu konstantní — vzdálenost začátku a úponu svalu se nemění. Aktivita svalu je však patrná na změně napětí svalu.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43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E0CE15-3B4B-4AC0-9F28-FE4247441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CB3F98-5AD5-4D66-866A-4B4B8B9A6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909E72-E2AD-43FB-A3F9-B926501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DF69D4-B7FB-4F4C-BD56-533159D0F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1239156"/>
            <a:ext cx="7994400" cy="3994422"/>
          </a:xfrm>
        </p:spPr>
        <p:txBody>
          <a:bodyPr/>
          <a:lstStyle/>
          <a:p>
            <a:r>
              <a:rPr lang="cs-CZ" dirty="0"/>
              <a:t>Kost (os) je mineralizovaná pojivová tkáň, která vzniká procesem zvaným </a:t>
            </a:r>
            <a:r>
              <a:rPr lang="cs-CZ" b="1" dirty="0"/>
              <a:t>osifikace</a:t>
            </a:r>
            <a:r>
              <a:rPr lang="cs-CZ" dirty="0"/>
              <a:t>. </a:t>
            </a:r>
          </a:p>
          <a:p>
            <a:r>
              <a:rPr lang="cs-CZ" dirty="0"/>
              <a:t>Je vytvářena činností </a:t>
            </a:r>
            <a:r>
              <a:rPr lang="cs-CZ" b="1" dirty="0"/>
              <a:t>osteoblastů</a:t>
            </a:r>
            <a:r>
              <a:rPr lang="cs-CZ" dirty="0"/>
              <a:t>, což jsou buňky, které produkují kostní matrix = </a:t>
            </a:r>
            <a:r>
              <a:rPr lang="cs-CZ" dirty="0" err="1"/>
              <a:t>osteoid</a:t>
            </a:r>
            <a:r>
              <a:rPr lang="cs-CZ" dirty="0"/>
              <a:t>. </a:t>
            </a:r>
          </a:p>
          <a:p>
            <a:r>
              <a:rPr lang="cs-CZ" dirty="0"/>
              <a:t>Po jejich zabudování dovnitř do kostní tkáně jsou nazývány </a:t>
            </a:r>
            <a:r>
              <a:rPr lang="cs-CZ" b="1" dirty="0"/>
              <a:t>osteocyty</a:t>
            </a:r>
            <a:r>
              <a:rPr lang="cs-CZ" dirty="0"/>
              <a:t>.</a:t>
            </a:r>
          </a:p>
          <a:p>
            <a:r>
              <a:rPr lang="cs-CZ" dirty="0"/>
              <a:t>Na povrchu je kost kryta </a:t>
            </a:r>
            <a:r>
              <a:rPr lang="cs-CZ" b="1" dirty="0"/>
              <a:t>periostem</a:t>
            </a:r>
            <a:r>
              <a:rPr lang="cs-CZ" dirty="0"/>
              <a:t>, výjimku tvoří místa překrytá chrupavkou. </a:t>
            </a:r>
          </a:p>
          <a:p>
            <a:r>
              <a:rPr lang="cs-CZ" sz="1400" i="1" dirty="0"/>
              <a:t>Pozn. Osteoklasty – odbourávají kostní tkáň (vylučování </a:t>
            </a:r>
            <a:r>
              <a:rPr lang="cs-CZ" sz="1400" i="1" dirty="0" err="1"/>
              <a:t>kolagenáz</a:t>
            </a:r>
            <a:r>
              <a:rPr lang="cs-CZ" sz="1400" i="1" dirty="0"/>
              <a:t> a dalších enzymů, které rozvolňují kostní matrix a rozpouští vápenaté krystaly)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5B8EB5-FC84-4A55-9091-6C78B1E2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40" y="4734827"/>
            <a:ext cx="4418920" cy="1939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CBBA09-E467-4054-82B4-316CDAC6C56D}"/>
              </a:ext>
            </a:extLst>
          </p:cNvPr>
          <p:cNvSpPr txBox="1"/>
          <p:nvPr/>
        </p:nvSpPr>
        <p:spPr>
          <a:xfrm>
            <a:off x="1602377" y="6642556"/>
            <a:ext cx="6186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https://www.researchgate.net/figure/Osteoblast-osteocyte-A-and-osteoclast-B-differentiation-Preosteoblasts-start-to_fig1_24188443</a:t>
            </a:r>
          </a:p>
        </p:txBody>
      </p:sp>
    </p:spTree>
    <p:extLst>
      <p:ext uri="{BB962C8B-B14F-4D97-AF65-F5344CB8AC3E}">
        <p14:creationId xmlns:p14="http://schemas.microsoft.com/office/powerpoint/2010/main" val="3172702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CBF33F-A602-45C0-AC1A-3606459BD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3969B3-7EAE-455F-AA62-0C3CB378C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A2AB3A-1094-46AE-8C5F-155D2CDE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dle funkce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56C81E-042E-419B-89A0-63ABFD4F3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pohyb v určitém směru (hlavní vykonavatel pohybu)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Antagonista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opačný pohyb jako agonista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Synergista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sval, který se zúčastňuje stejného pohybu jako agonista (sval pomocný)</a:t>
            </a:r>
          </a:p>
          <a:p>
            <a:pPr lvl="1" algn="just"/>
            <a:r>
              <a:rPr lang="cs-CZ" sz="1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Agonista a antagonista tvoří dvojici svalů nebo svalových skupin, které ve spolupráci zabezpečují přesnost pohybů.</a:t>
            </a:r>
          </a:p>
          <a:p>
            <a:pPr marL="243000" lvl="1" indent="0" algn="just">
              <a:buNone/>
            </a:pPr>
            <a:endParaRPr lang="cs-CZ" sz="10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Svaly fixační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(stabilizační) – umožňují zpevnění určité části odkud pohyb vychází. Tyto svaly se přímo nepodílejí na pohybu, ale udržují pohybový segment v postavení, které je pro pohyb nejvýhodnější.</a:t>
            </a: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Neutralizační svaly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– ruší svojí činností nežádoucí složky pohybu vykonávaného hlavními a pomocnými svaly.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1029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3ACA8-7FDE-4026-AAA3-B73B5AF7F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4D575E-A107-4C7C-805D-3D179736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061C80-C8A2-4A77-80FD-95A96A9F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1"/>
            <a:ext cx="4963817" cy="4290787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Nervosvalová ploténka (neuromuskulární synapse)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typ chemické synapse mezi axonem motoneuronu a svalovým vláknem kosterního svalu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Presynaptický útvar - je tvořen axonem motoneuronu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Postsynaptický útvar - je tvořen sarkolemou (plazmatická membrána vlákna kosterního svalu)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Synaptická štěrbina - prostor mezi axonem a sarkolemou </a:t>
            </a:r>
          </a:p>
          <a:p>
            <a:endParaRPr lang="cs-CZ" dirty="0"/>
          </a:p>
        </p:txBody>
      </p:sp>
      <p:pic>
        <p:nvPicPr>
          <p:cNvPr id="1026" name="Picture 2" descr="Fyziologie přenosu nervového vzruchu, jeho poruchy a patogeneze křečí">
            <a:extLst>
              <a:ext uri="{FF2B5EF4-FFF2-40B4-BE49-F238E27FC236}">
                <a16:creationId xmlns:a16="http://schemas.microsoft.com/office/drawing/2014/main" id="{64E452B4-1188-4E42-9D4E-B9017D9A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11" y="1782549"/>
            <a:ext cx="3303357" cy="22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A8EAF3-6ED3-45E7-9E4A-E1105F2FD74C}"/>
              </a:ext>
            </a:extLst>
          </p:cNvPr>
          <p:cNvSpPr txBox="1"/>
          <p:nvPr/>
        </p:nvSpPr>
        <p:spPr>
          <a:xfrm>
            <a:off x="5503817" y="407307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https://www.vfu.cz/files/fyziologie-prenosu-nervoveho-vzruchu_tp.pdf</a:t>
            </a:r>
          </a:p>
        </p:txBody>
      </p:sp>
    </p:spTree>
    <p:extLst>
      <p:ext uri="{BB962C8B-B14F-4D97-AF65-F5344CB8AC3E}">
        <p14:creationId xmlns:p14="http://schemas.microsoft.com/office/powerpoint/2010/main" val="2655891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6DC64-320D-4DFC-A855-9A541A610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0793BB-FF53-481A-91FA-B809FF80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0CA323-74C3-4319-9661-35EBB3DCE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Přenos vzruchu na NS ploténce: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Přichází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akční potenciál (AP)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se šíří po membráně neuronu (depolarizace -&gt; otevření iontových kanálů -&gt; vápenaté ionty se dostávají do buňky)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Exocytóza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neuromediátoru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acetylcholinu (ACH)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vezikulů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synaptické štěrbiny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 na receptory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sarkolemě (na membráně svalové buňky)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postsynaptickém útvaru (iontové kanály pro sodné ionty)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 buňky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šíření AP po membráně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cestou T-tubulů až k s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arkoplazmatickému retikulu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-&gt; otevření napěťově řízených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 kanálů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zvýšení koncentrace vápníku v sarkoplazmě (cytoplazmě) uvolněním ze sarkoplazmatického (endoplazmatického )retikula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Ca iontů -&gt; změna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konformace troponinu C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(část aktinového vlákna) -&gt; obnažení míst pro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myozinových hlavic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kontrakce svalu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62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6D6A3-9267-4499-B0A7-E46DBC260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24650D-FB76-49DF-B3D4-674972F6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4" y="0"/>
            <a:ext cx="5924838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1D63997-ABF7-4B6F-A74B-6166A514B090}"/>
              </a:ext>
            </a:extLst>
          </p:cNvPr>
          <p:cNvSpPr txBox="1"/>
          <p:nvPr/>
        </p:nvSpPr>
        <p:spPr>
          <a:xfrm>
            <a:off x="6431280" y="5593416"/>
            <a:ext cx="2434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https://biologydictionary.net/neuromuscular-junction/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FA4BD2-DB2B-4D22-9D8D-7A4C8BD7E0C3}"/>
              </a:ext>
            </a:extLst>
          </p:cNvPr>
          <p:cNvSpPr txBox="1"/>
          <p:nvPr/>
        </p:nvSpPr>
        <p:spPr>
          <a:xfrm>
            <a:off x="6756427" y="1827212"/>
            <a:ext cx="189411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+mn-lt"/>
              </a:rPr>
              <a:t>Video: https://www.youtube.com/watch?v=zbo0i1r1pXA&amp;t=101s</a:t>
            </a:r>
          </a:p>
        </p:txBody>
      </p:sp>
    </p:spTree>
    <p:extLst>
      <p:ext uri="{BB962C8B-B14F-4D97-AF65-F5344CB8AC3E}">
        <p14:creationId xmlns:p14="http://schemas.microsoft.com/office/powerpoint/2010/main" val="3138527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D12C9C-DF68-4CA7-A9F4-B405D5DDB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F2FC45-67C6-488A-B1BB-C0D7B0F3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5E799F-A8FD-4722-89AA-93961515C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tomu, aby mohl normálně fungovat nervosvalový přenos, se musí acetylcholin inaktivovat, tedy rozštěpit na 2 neúčinné složky (acetyl a cholin) – membrána ploténky se tak může </a:t>
            </a:r>
            <a:r>
              <a:rPr lang="cs-CZ" dirty="0" err="1"/>
              <a:t>repolarizovat</a:t>
            </a:r>
            <a:r>
              <a:rPr lang="cs-CZ" dirty="0"/>
              <a:t> a reagovat na další uvolnění acetylcholinu. K tomu slouží enzym, </a:t>
            </a:r>
            <a:r>
              <a:rPr lang="cs-CZ" b="1" dirty="0" err="1"/>
              <a:t>acetylcholinesteráza</a:t>
            </a:r>
            <a:r>
              <a:rPr lang="cs-CZ" dirty="0"/>
              <a:t>. K relaxaci svalu dojde také díky </a:t>
            </a:r>
            <a:r>
              <a:rPr lang="cs-CZ" b="1" dirty="0"/>
              <a:t>snížení koncentrace vápníku</a:t>
            </a:r>
            <a:r>
              <a:rPr lang="cs-CZ" dirty="0"/>
              <a:t> v sarkoplazmě (cytoplazmě). Vápník se musí aktivně - pomocí Ca2+ pump přečerpat zpět do sarkoplazmatického retikula a do extracelulárního prostoru. K tomu je potřeba opět energie ve formě ATP a hořečnaté ionty.</a:t>
            </a:r>
          </a:p>
        </p:txBody>
      </p:sp>
    </p:spTree>
    <p:extLst>
      <p:ext uri="{BB962C8B-B14F-4D97-AF65-F5344CB8AC3E}">
        <p14:creationId xmlns:p14="http://schemas.microsoft.com/office/powerpoint/2010/main" val="2305577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073487-1E60-42E7-8C21-C2FF33439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52C28A8-869F-4044-97EB-7B894EC4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51615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D8851-E62F-45D0-BCCC-72CA532E5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893FDA-A083-4370-A7C9-088A49117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9E7D6A-2C56-4074-A544-468EB43E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A0BC53-EDCF-4AD0-9C09-A213E2B53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MUDR. MASAŘÍKOVÁ, Helena. </a:t>
            </a:r>
            <a:r>
              <a:rPr lang="cs-CZ" b="0" i="1" dirty="0">
                <a:solidFill>
                  <a:srgbClr val="212529"/>
                </a:solidFill>
                <a:effectLst/>
                <a:latin typeface="-apple-system"/>
              </a:rPr>
              <a:t>Hodnocení kostního věku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[přednáška k předmětu Dětská radiologie, obor VŠL, Lékařská fakulta MU]. Brno. cit. 25. 11. 2015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https://www.wikiskripta.eu/w/Kost. 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https://is.muni.cz/do/1451/e-learning/kineziologie/elportal/pages/zakladni_slozky.html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https://www.wikiskripta.eu/w/Kost#/media/Soubor:Lidska_kostra.svg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https://cs.wikipedia.org/wiki/Lidsk%C3%A1_kostra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https://vos.palestra.cz/skripta/kineziologie/1a3a7.htm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JOUKAL, Marek a Ladislava HORÁČKOVÁ. </a:t>
            </a:r>
            <a:r>
              <a:rPr lang="cs-CZ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Anatomie pohybového systému pro fyzioterapeuty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Masarykova univerzita, 2013. ISBN 978-80-210-6602-1.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069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3F8926-F826-4C87-98D0-7ED6C436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6565A7-D077-4F87-9374-1CE0E12B8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45DE97-5FC0-49AC-9E31-79F1341D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FD46FD-9D03-486C-8A5B-832AB530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 a Miloš GRIM. Anatomie. 2.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dopl vydání. Praha : Grada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, 2001. 497 s. sv. 1. ISBN 80-7169-970-5.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https://www.youtube.com/watch?v=Nrf_g5m8fVM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GRASGRUBER, Pavel a Jan CACEK.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Sportovní geny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2008. ISBN 9788025118733.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16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literatura k fasciím: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1st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Anatomy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https://www.secret-of-athleticism.com/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effectLst/>
                <a:latin typeface="TimesNewRomanPSMT"/>
              </a:rPr>
              <a:t>STECCO, C. 2015. </a:t>
            </a:r>
            <a:r>
              <a:rPr lang="cs-CZ" sz="1600" i="1" dirty="0" err="1">
                <a:effectLst/>
                <a:latin typeface="TimesNewRomanPS"/>
              </a:rPr>
              <a:t>Functional</a:t>
            </a:r>
            <a:r>
              <a:rPr lang="cs-CZ" sz="1600" i="1" dirty="0">
                <a:effectLst/>
                <a:latin typeface="TimesNewRomanPS"/>
              </a:rPr>
              <a:t> Atlas </a:t>
            </a:r>
            <a:r>
              <a:rPr lang="cs-CZ" sz="1600" i="1" dirty="0" err="1">
                <a:effectLst/>
                <a:latin typeface="TimesNewRomanPS"/>
              </a:rPr>
              <a:t>of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the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Human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Fascial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System</a:t>
            </a:r>
            <a:r>
              <a:rPr lang="cs-CZ" sz="1600" i="1" dirty="0">
                <a:effectLst/>
                <a:latin typeface="TimesNewRomanPS"/>
              </a:rPr>
              <a:t>. </a:t>
            </a:r>
            <a:r>
              <a:rPr lang="cs-CZ" sz="1600" dirty="0">
                <a:effectLst/>
                <a:latin typeface="TimesNewRomanPSMT"/>
              </a:rPr>
              <a:t>Churchill </a:t>
            </a:r>
            <a:r>
              <a:rPr lang="cs-CZ" sz="1600" dirty="0" err="1">
                <a:effectLst/>
                <a:latin typeface="TimesNewRomanPSMT"/>
              </a:rPr>
              <a:t>Livingstone</a:t>
            </a:r>
            <a:r>
              <a:rPr lang="cs-CZ" sz="1600" dirty="0">
                <a:effectLst/>
                <a:latin typeface="TimesNewRomanPSMT"/>
              </a:rPr>
              <a:t>: </a:t>
            </a:r>
            <a:r>
              <a:rPr lang="cs-CZ" sz="1600" dirty="0" err="1">
                <a:effectLst/>
                <a:latin typeface="TimesNewRomanPSMT"/>
              </a:rPr>
              <a:t>Elsevier</a:t>
            </a:r>
            <a:r>
              <a:rPr lang="cs-CZ" sz="1600" i="1" dirty="0">
                <a:effectLst/>
                <a:latin typeface="TimesNewRomanPS"/>
              </a:rPr>
              <a:t>. </a:t>
            </a:r>
            <a:r>
              <a:rPr lang="cs-CZ" sz="1600" dirty="0">
                <a:effectLst/>
                <a:latin typeface="TimesNewRomanPSMT"/>
              </a:rPr>
              <a:t>ISBN 978-0-7020-4430-4. </a:t>
            </a:r>
            <a:endParaRPr lang="cs-CZ" sz="1600" dirty="0"/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8576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17B850-DEDE-BA29-8CF4-5783C3FB02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507013-3773-76C5-3343-418E23E2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Funkce kostní tkáně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3B0973-1210-1D10-2353-404CD7C5FD6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Opěrná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Pohybová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Ochranná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Ukládání minerálních látek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Krvetvorba </a:t>
            </a:r>
            <a:endParaRPr lang="cs-CZ"/>
          </a:p>
        </p:txBody>
      </p:sp>
      <p:pic>
        <p:nvPicPr>
          <p:cNvPr id="7" name="Obrázek 6" descr="Radiologický obrázek kostry">
            <a:extLst>
              <a:ext uri="{FF2B5EF4-FFF2-40B4-BE49-F238E27FC236}">
                <a16:creationId xmlns:a16="http://schemas.microsoft.com/office/drawing/2014/main" id="{0FDB2552-D8F9-A2E0-A4B6-7FC721F608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" b="2"/>
          <a:stretch/>
        </p:blipFill>
        <p:spPr>
          <a:xfrm>
            <a:off x="4688460" y="1701505"/>
            <a:ext cx="3914999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96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64DD3C-DEB1-41E5-8693-94A9CD928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Kostní tkáň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0D7BD2-398C-4728-ACA4-787F20672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BF3E02-F67D-4927-A1AF-2163D19F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tkáň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8701-C7B1-48E0-A613-E0202FB4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943996"/>
            <a:ext cx="7167086" cy="2082336"/>
          </a:xfrm>
        </p:spPr>
        <p:txBody>
          <a:bodyPr/>
          <a:lstStyle/>
          <a:p>
            <a:pPr marL="54000" indent="0">
              <a:buNone/>
            </a:pPr>
            <a:endParaRPr lang="cs-CZ" dirty="0"/>
          </a:p>
          <a:p>
            <a:r>
              <a:rPr lang="cs-CZ" b="1" dirty="0"/>
              <a:t>Houbovitá kostní tkáň, kostní trámčina (</a:t>
            </a:r>
            <a:r>
              <a:rPr lang="cs-CZ" b="1" dirty="0" err="1"/>
              <a:t>substantia</a:t>
            </a:r>
            <a:r>
              <a:rPr lang="cs-CZ" b="1" dirty="0"/>
              <a:t> </a:t>
            </a:r>
            <a:r>
              <a:rPr lang="cs-CZ" b="1" dirty="0" err="1"/>
              <a:t>spongiosa</a:t>
            </a:r>
            <a:r>
              <a:rPr lang="cs-CZ" b="1" dirty="0"/>
              <a:t>) </a:t>
            </a:r>
            <a:r>
              <a:rPr lang="cs-CZ" dirty="0"/>
              <a:t>– umístěna uvnitř kosti.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AEA32E-016A-4888-BE12-D09D5026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88" y="956711"/>
            <a:ext cx="5383612" cy="3105930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90C0D2E4-D0E8-46C5-BCCB-548A78FE4BE4}"/>
              </a:ext>
            </a:extLst>
          </p:cNvPr>
          <p:cNvSpPr txBox="1">
            <a:spLocks/>
          </p:cNvSpPr>
          <p:nvPr/>
        </p:nvSpPr>
        <p:spPr>
          <a:xfrm>
            <a:off x="540000" y="1605552"/>
            <a:ext cx="3805577" cy="2338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Hutná kostní tkáň (</a:t>
            </a:r>
            <a:r>
              <a:rPr lang="cs-CZ" b="1" kern="0" dirty="0" err="1"/>
              <a:t>substantia</a:t>
            </a:r>
            <a:r>
              <a:rPr lang="cs-CZ" b="1" kern="0" dirty="0"/>
              <a:t> </a:t>
            </a:r>
            <a:r>
              <a:rPr lang="cs-CZ" b="1" kern="0" dirty="0" err="1"/>
              <a:t>compacta</a:t>
            </a:r>
            <a:r>
              <a:rPr lang="cs-CZ" b="1" kern="0" dirty="0"/>
              <a:t>) </a:t>
            </a:r>
          </a:p>
          <a:p>
            <a:pPr lvl="1"/>
            <a:r>
              <a:rPr lang="cs-CZ" kern="0" dirty="0"/>
              <a:t>na povrchu kosti. </a:t>
            </a:r>
          </a:p>
          <a:p>
            <a:pPr lvl="1"/>
            <a:r>
              <a:rPr lang="cs-CZ" kern="0" dirty="0"/>
              <a:t>lamely </a:t>
            </a:r>
            <a:r>
              <a:rPr lang="cs-CZ" u="sng" kern="0" dirty="0"/>
              <a:t>(</a:t>
            </a:r>
            <a:r>
              <a:rPr lang="cs-CZ" u="sng" kern="0" dirty="0" err="1"/>
              <a:t>lamelosní</a:t>
            </a:r>
            <a:r>
              <a:rPr lang="cs-CZ" u="sng" kern="0" dirty="0"/>
              <a:t> kost)</a:t>
            </a:r>
          </a:p>
          <a:p>
            <a:pPr lvl="1"/>
            <a:r>
              <a:rPr lang="cs-CZ" kern="0" dirty="0"/>
              <a:t>lamely jsou typicky uspořádány do válcovitých útvarů – </a:t>
            </a:r>
            <a:r>
              <a:rPr lang="cs-CZ" u="sng" kern="0" dirty="0" err="1"/>
              <a:t>osteonů</a:t>
            </a:r>
            <a:r>
              <a:rPr lang="cs-CZ" u="sng" kern="0" dirty="0"/>
              <a:t> (</a:t>
            </a:r>
            <a:r>
              <a:rPr lang="cs-CZ" u="sng" kern="0" dirty="0" err="1"/>
              <a:t>Haversových</a:t>
            </a:r>
            <a:r>
              <a:rPr lang="cs-CZ" u="sng" kern="0" dirty="0"/>
              <a:t> systémů)</a:t>
            </a:r>
            <a:r>
              <a:rPr lang="cs-CZ" kern="0" dirty="0"/>
              <a:t>. Mezi lamelami se nachází osteocyty.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endParaRPr lang="cs-CZ" kern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CFBAE42-B609-4035-9A97-785F970D68C5}"/>
              </a:ext>
            </a:extLst>
          </p:cNvPr>
          <p:cNvSpPr txBox="1"/>
          <p:nvPr/>
        </p:nvSpPr>
        <p:spPr>
          <a:xfrm>
            <a:off x="4223344" y="4062641"/>
            <a:ext cx="4262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https://www.wikiskripta.eu/w/Kost#/media/Soubor:Lamelosn%C3%AD_kost_(schema).jpg</a:t>
            </a:r>
          </a:p>
        </p:txBody>
      </p:sp>
    </p:spTree>
    <p:extLst>
      <p:ext uri="{BB962C8B-B14F-4D97-AF65-F5344CB8AC3E}">
        <p14:creationId xmlns:p14="http://schemas.microsoft.com/office/powerpoint/2010/main" val="299686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F4747-019F-4276-95F3-04040124C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585744-671E-4B40-8083-8DDD5E8EF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1026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12A008A4-A91A-4815-9280-C8B91DD6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A6DBDE-6936-424C-9273-6A64D66CCAF6}"/>
              </a:ext>
            </a:extLst>
          </p:cNvPr>
          <p:cNvSpPr txBox="1"/>
          <p:nvPr/>
        </p:nvSpPr>
        <p:spPr>
          <a:xfrm>
            <a:off x="1267256" y="6642556"/>
            <a:ext cx="6607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https://www.researchgate.net/figure/Compact-bone-organisation-Top-The-organisation-of-osteons-and-lamellae-in-compact_fig1_356438224</a:t>
            </a:r>
          </a:p>
        </p:txBody>
      </p:sp>
    </p:spTree>
    <p:extLst>
      <p:ext uri="{BB962C8B-B14F-4D97-AF65-F5344CB8AC3E}">
        <p14:creationId xmlns:p14="http://schemas.microsoft.com/office/powerpoint/2010/main" val="25746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Kost 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Dělení kostí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412E49D4-D2C9-5BDF-DF7E-910F322C71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29281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261854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muni-sport-prezentace-4-3-cz (1)</Template>
  <TotalTime>1707</TotalTime>
  <Words>3513</Words>
  <Application>Microsoft Office PowerPoint</Application>
  <PresentationFormat>Předvádění na obrazovce (4:3)</PresentationFormat>
  <Paragraphs>430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71" baseType="lpstr">
      <vt:lpstr>-apple-system</vt:lpstr>
      <vt:lpstr>Arial</vt:lpstr>
      <vt:lpstr>Calibri</vt:lpstr>
      <vt:lpstr>ff3</vt:lpstr>
      <vt:lpstr>ff4</vt:lpstr>
      <vt:lpstr>Open Sans</vt:lpstr>
      <vt:lpstr>Symbol</vt:lpstr>
      <vt:lpstr>Tahoma</vt:lpstr>
      <vt:lpstr>Times New Roman</vt:lpstr>
      <vt:lpstr>TimesNewRomanPS</vt:lpstr>
      <vt:lpstr>TimesNewRomanPSMT</vt:lpstr>
      <vt:lpstr>Verdana</vt:lpstr>
      <vt:lpstr>Wingdings</vt:lpstr>
      <vt:lpstr>Prezentace_MU_CZ</vt:lpstr>
      <vt:lpstr>Kineziologie</vt:lpstr>
      <vt:lpstr>Prezentace aplikace PowerPoint</vt:lpstr>
      <vt:lpstr>Pohybový systém </vt:lpstr>
      <vt:lpstr>KOST</vt:lpstr>
      <vt:lpstr>Kost </vt:lpstr>
      <vt:lpstr>Funkce kostní tkáně</vt:lpstr>
      <vt:lpstr>Kostní tkáň </vt:lpstr>
      <vt:lpstr>Prezentace aplikace PowerPoint</vt:lpstr>
      <vt:lpstr>Dělení kostí </vt:lpstr>
      <vt:lpstr>Dělení kostí </vt:lpstr>
      <vt:lpstr>Pohyb a jeho vliv na kostní tkáň</vt:lpstr>
      <vt:lpstr>Pohyb a jeho vliv na kostní tkáň</vt:lpstr>
      <vt:lpstr>Pohyb a jeho vliv na kostní tkáň</vt:lpstr>
      <vt:lpstr>Peak bone mass = vrchol kostní hmoty </vt:lpstr>
      <vt:lpstr>Kostní densita v čase </vt:lpstr>
      <vt:lpstr>Vazivo</vt:lpstr>
      <vt:lpstr>Vazivo</vt:lpstr>
      <vt:lpstr>Typy vaziva</vt:lpstr>
      <vt:lpstr>Jizva</vt:lpstr>
      <vt:lpstr>Prezentace aplikace PowerPoint</vt:lpstr>
      <vt:lpstr>Prezentace aplikace PowerPoint</vt:lpstr>
      <vt:lpstr>Prezentace aplikace PowerPoint</vt:lpstr>
      <vt:lpstr>Chrupavka</vt:lpstr>
      <vt:lpstr>Chrupavka - dělení</vt:lpstr>
      <vt:lpstr>Spojení kostí </vt:lpstr>
      <vt:lpstr>Spojení kostí </vt:lpstr>
      <vt:lpstr>Kloub</vt:lpstr>
      <vt:lpstr>Fascie </vt:lpstr>
      <vt:lpstr>Fascie</vt:lpstr>
      <vt:lpstr>Fascie</vt:lpstr>
      <vt:lpstr>Fascie</vt:lpstr>
      <vt:lpstr>Prezentace aplikace PowerPoint</vt:lpstr>
      <vt:lpstr>Prezentace aplikace PowerPoint</vt:lpstr>
      <vt:lpstr>Fascie</vt:lpstr>
      <vt:lpstr>Fascie</vt:lpstr>
      <vt:lpstr>Fascie </vt:lpstr>
      <vt:lpstr>Výkonná složka pohybového systému</vt:lpstr>
      <vt:lpstr>Dělení svaloviny</vt:lpstr>
      <vt:lpstr>Dělení svaloviny</vt:lpstr>
      <vt:lpstr>Popis kosterního svalu – mikroskopická stavba</vt:lpstr>
      <vt:lpstr>Mikroskopická stavba svalu</vt:lpstr>
      <vt:lpstr>Mikroskopická stavba svalu </vt:lpstr>
      <vt:lpstr>Mikroskopická stavba svalu </vt:lpstr>
      <vt:lpstr>Typy svalových vláken</vt:lpstr>
      <vt:lpstr>Typy svalových vláken</vt:lpstr>
      <vt:lpstr>Klasické dělení – fázické a tonické svaly</vt:lpstr>
      <vt:lpstr>Klasické dělení – fázické a tonické svaly </vt:lpstr>
      <vt:lpstr>Analýza teorie tonických a fázických svalů -morfologické a funkční vlastnosti – Schlegel 2022</vt:lpstr>
      <vt:lpstr>Dělení svalových kontrakcí </vt:lpstr>
      <vt:lpstr>Dělení dle funkce svalů</vt:lpstr>
      <vt:lpstr>Nervosvalový přenos </vt:lpstr>
      <vt:lpstr>Nervosvalový přenos</vt:lpstr>
      <vt:lpstr>Prezentace aplikace PowerPoint</vt:lpstr>
      <vt:lpstr>Nervosvalový přenos</vt:lpstr>
      <vt:lpstr>Děkuji za pozornost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Sabina Bartošová</cp:lastModifiedBy>
  <cp:revision>25</cp:revision>
  <dcterms:created xsi:type="dcterms:W3CDTF">2022-09-15T14:12:15Z</dcterms:created>
  <dcterms:modified xsi:type="dcterms:W3CDTF">2025-02-16T19:43:52Z</dcterms:modified>
</cp:coreProperties>
</file>