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6" r:id="rId2"/>
    <p:sldId id="326" r:id="rId3"/>
    <p:sldId id="327" r:id="rId4"/>
    <p:sldId id="328" r:id="rId5"/>
    <p:sldId id="329" r:id="rId6"/>
    <p:sldId id="324" r:id="rId7"/>
    <p:sldId id="325" r:id="rId8"/>
    <p:sldId id="330" r:id="rId9"/>
    <p:sldId id="257" r:id="rId10"/>
    <p:sldId id="258" r:id="rId11"/>
    <p:sldId id="259" r:id="rId12"/>
    <p:sldId id="260" r:id="rId13"/>
    <p:sldId id="264" r:id="rId14"/>
    <p:sldId id="286" r:id="rId15"/>
    <p:sldId id="287" r:id="rId16"/>
    <p:sldId id="288" r:id="rId17"/>
    <p:sldId id="289" r:id="rId18"/>
    <p:sldId id="261" r:id="rId19"/>
    <p:sldId id="262" r:id="rId20"/>
    <p:sldId id="263" r:id="rId21"/>
    <p:sldId id="290" r:id="rId22"/>
    <p:sldId id="265" r:id="rId23"/>
    <p:sldId id="284" r:id="rId24"/>
    <p:sldId id="270" r:id="rId25"/>
    <p:sldId id="291" r:id="rId26"/>
    <p:sldId id="331" r:id="rId27"/>
    <p:sldId id="266" r:id="rId28"/>
    <p:sldId id="267" r:id="rId29"/>
    <p:sldId id="281" r:id="rId30"/>
    <p:sldId id="282" r:id="rId31"/>
    <p:sldId id="283" r:id="rId32"/>
    <p:sldId id="332" r:id="rId33"/>
    <p:sldId id="285" r:id="rId34"/>
    <p:sldId id="333" r:id="rId35"/>
    <p:sldId id="271" r:id="rId36"/>
    <p:sldId id="272" r:id="rId37"/>
    <p:sldId id="273" r:id="rId38"/>
    <p:sldId id="274" r:id="rId39"/>
    <p:sldId id="275" r:id="rId40"/>
    <p:sldId id="276" r:id="rId41"/>
    <p:sldId id="277" r:id="rId42"/>
    <p:sldId id="278" r:id="rId43"/>
    <p:sldId id="279" r:id="rId44"/>
    <p:sldId id="280" r:id="rId4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3" autoAdjust="0"/>
    <p:restoredTop sz="94660"/>
  </p:normalViewPr>
  <p:slideViewPr>
    <p:cSldViewPr snapToGrid="0">
      <p:cViewPr varScale="1">
        <p:scale>
          <a:sx n="98" d="100"/>
          <a:sy n="98" d="100"/>
        </p:scale>
        <p:origin x="27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CA2FA9-FCC4-4B0B-A9E6-4506D80C87D5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FE0AB-6790-40D9-ADA8-9915A91324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711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B78948-7C8E-4BC3-A20D-E98260B545B0}" type="slidenum">
              <a:rPr lang="cs-CZ" altLang="cs-CZ"/>
              <a:pPr/>
              <a:t>37</a:t>
            </a:fld>
            <a:endParaRPr lang="cs-CZ" altLang="cs-CZ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39413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641AA6-1EB0-4F10-A4E8-2AD29B2311C9}" type="slidenum">
              <a:rPr lang="cs-CZ" altLang="cs-CZ"/>
              <a:pPr/>
              <a:t>38</a:t>
            </a:fld>
            <a:endParaRPr lang="cs-CZ" altLang="cs-CZ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7566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2DA2C2-2CAA-4C50-A21F-A285CE3A5FE3}" type="slidenum">
              <a:rPr lang="cs-CZ" altLang="cs-CZ"/>
              <a:pPr/>
              <a:t>39</a:t>
            </a:fld>
            <a:endParaRPr lang="cs-CZ" altLang="cs-CZ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5110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E50204-24F8-4B24-BFD6-4A50160BEFA7}" type="slidenum">
              <a:rPr lang="cs-CZ" altLang="cs-CZ"/>
              <a:pPr/>
              <a:t>40</a:t>
            </a:fld>
            <a:endParaRPr lang="cs-CZ" altLang="cs-CZ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2697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828-43A3-48FE-B279-5B9323593557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B957-1219-40DB-BBFA-11F9FBC1B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990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828-43A3-48FE-B279-5B9323593557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B957-1219-40DB-BBFA-11F9FBC1B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349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828-43A3-48FE-B279-5B9323593557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B957-1219-40DB-BBFA-11F9FBC1B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034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828-43A3-48FE-B279-5B9323593557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B957-1219-40DB-BBFA-11F9FBC1B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620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828-43A3-48FE-B279-5B9323593557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B957-1219-40DB-BBFA-11F9FBC1B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502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828-43A3-48FE-B279-5B9323593557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B957-1219-40DB-BBFA-11F9FBC1B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55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828-43A3-48FE-B279-5B9323593557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B957-1219-40DB-BBFA-11F9FBC1B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519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828-43A3-48FE-B279-5B9323593557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B957-1219-40DB-BBFA-11F9FBC1B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733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828-43A3-48FE-B279-5B9323593557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B957-1219-40DB-BBFA-11F9FBC1B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9734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828-43A3-48FE-B279-5B9323593557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B957-1219-40DB-BBFA-11F9FBC1B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134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D828-43A3-48FE-B279-5B9323593557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B957-1219-40DB-BBFA-11F9FBC1B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627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FD828-43A3-48FE-B279-5B9323593557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AB957-1219-40DB-BBFA-11F9FBC1B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61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/index.php?title=Lisinopril&amp;action=edit&amp;redlink=1" TargetMode="External"/><Relationship Id="rId3" Type="http://schemas.openxmlformats.org/officeDocument/2006/relationships/hyperlink" Target="http://cs.wikipedia.org/w/index.php?title=Zofenopril&amp;action=edit&amp;redlink=1" TargetMode="External"/><Relationship Id="rId7" Type="http://schemas.openxmlformats.org/officeDocument/2006/relationships/hyperlink" Target="http://cs.wikipedia.org/w/index.php?title=Perindopril&amp;action=edit&amp;redlink=1" TargetMode="External"/><Relationship Id="rId12" Type="http://schemas.openxmlformats.org/officeDocument/2006/relationships/hyperlink" Target="http://cs.wikipedia.org/w/index.php?title=Fosinopril&amp;action=edit&amp;redlink=1" TargetMode="External"/><Relationship Id="rId2" Type="http://schemas.openxmlformats.org/officeDocument/2006/relationships/hyperlink" Target="http://cs.wikipedia.org/w/index.php?title=Kaptopril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/index.php?title=Quinapril&amp;action=edit&amp;redlink=1" TargetMode="External"/><Relationship Id="rId11" Type="http://schemas.openxmlformats.org/officeDocument/2006/relationships/hyperlink" Target="http://cs.wikipedia.org/w/index.php?title=Trandolapril&amp;action=edit&amp;redlink=1" TargetMode="External"/><Relationship Id="rId5" Type="http://schemas.openxmlformats.org/officeDocument/2006/relationships/hyperlink" Target="http://cs.wikipedia.org/w/index.php?title=Ramipril&amp;action=edit&amp;redlink=1" TargetMode="External"/><Relationship Id="rId10" Type="http://schemas.openxmlformats.org/officeDocument/2006/relationships/hyperlink" Target="http://cs.wikipedia.org/w/index.php?title=Imidapril&amp;action=edit&amp;redlink=1" TargetMode="External"/><Relationship Id="rId4" Type="http://schemas.openxmlformats.org/officeDocument/2006/relationships/hyperlink" Target="http://cs.wikipedia.org/w/index.php?title=Enalapril&amp;action=edit&amp;redlink=1" TargetMode="External"/><Relationship Id="rId9" Type="http://schemas.openxmlformats.org/officeDocument/2006/relationships/hyperlink" Target="http://cs.wikipedia.org/w/index.php?title=Benazepril&amp;action=edit&amp;redlink=1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tefajir.cz/?q=bisocard" TargetMode="External"/><Relationship Id="rId13" Type="http://schemas.openxmlformats.org/officeDocument/2006/relationships/hyperlink" Target="http://www.stefajir.cz/?q=carvedilol" TargetMode="External"/><Relationship Id="rId18" Type="http://schemas.openxmlformats.org/officeDocument/2006/relationships/hyperlink" Target="http://www.stefajir.cz/?q=egilok" TargetMode="External"/><Relationship Id="rId3" Type="http://schemas.openxmlformats.org/officeDocument/2006/relationships/hyperlink" Target="http://www.stefajir.cz/?q=sectral" TargetMode="External"/><Relationship Id="rId21" Type="http://schemas.openxmlformats.org/officeDocument/2006/relationships/hyperlink" Target="http://www.stefajir.cz/?q=nebivolol" TargetMode="External"/><Relationship Id="rId7" Type="http://schemas.openxmlformats.org/officeDocument/2006/relationships/hyperlink" Target="http://www.stefajir.cz/?q=concor" TargetMode="External"/><Relationship Id="rId12" Type="http://schemas.openxmlformats.org/officeDocument/2006/relationships/hyperlink" Target="http://www.stefajir.cz/?q=coryol" TargetMode="External"/><Relationship Id="rId17" Type="http://schemas.openxmlformats.org/officeDocument/2006/relationships/hyperlink" Target="http://www.stefajir.cz/?q=betaloc" TargetMode="External"/><Relationship Id="rId2" Type="http://schemas.openxmlformats.org/officeDocument/2006/relationships/hyperlink" Target="http://www.stefajir.cz/?q=acecor" TargetMode="External"/><Relationship Id="rId16" Type="http://schemas.openxmlformats.org/officeDocument/2006/relationships/hyperlink" Target="http://www.stefajir.cz/?q=celiprolol" TargetMode="External"/><Relationship Id="rId20" Type="http://schemas.openxmlformats.org/officeDocument/2006/relationships/hyperlink" Target="http://www.stefajir.cz/?q=nebile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tefajir.cz/?q=betaxolol" TargetMode="External"/><Relationship Id="rId11" Type="http://schemas.openxmlformats.org/officeDocument/2006/relationships/hyperlink" Target="http://www.stefajir.cz/?q=atram" TargetMode="External"/><Relationship Id="rId5" Type="http://schemas.openxmlformats.org/officeDocument/2006/relationships/hyperlink" Target="http://www.stefajir.cz/?q=betaxa" TargetMode="External"/><Relationship Id="rId15" Type="http://schemas.openxmlformats.org/officeDocument/2006/relationships/hyperlink" Target="http://www.stefajir.cz/?q=tenoloc" TargetMode="External"/><Relationship Id="rId10" Type="http://schemas.openxmlformats.org/officeDocument/2006/relationships/hyperlink" Target="http://www.stefajir.cz/?q=rivocor" TargetMode="External"/><Relationship Id="rId19" Type="http://schemas.openxmlformats.org/officeDocument/2006/relationships/hyperlink" Target="http://www.stefajir.cz/?q=vasocardin" TargetMode="External"/><Relationship Id="rId4" Type="http://schemas.openxmlformats.org/officeDocument/2006/relationships/hyperlink" Target="http://www.stefajir.cz/?q=lokren" TargetMode="External"/><Relationship Id="rId9" Type="http://schemas.openxmlformats.org/officeDocument/2006/relationships/hyperlink" Target="http://www.stefajir.cz/?q=bisoprolol" TargetMode="External"/><Relationship Id="rId14" Type="http://schemas.openxmlformats.org/officeDocument/2006/relationships/hyperlink" Target="http://www.stefajir.cz/?q=dilatren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kiskripta.eu/index.php/ADH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Léčba hypertenze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Iva Tomášková</a:t>
            </a:r>
          </a:p>
        </p:txBody>
      </p:sp>
    </p:spTree>
    <p:extLst>
      <p:ext uri="{BB962C8B-B14F-4D97-AF65-F5344CB8AC3E}">
        <p14:creationId xmlns:p14="http://schemas.microsoft.com/office/powerpoint/2010/main" val="2749926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Farmakologická léčba hypertenze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ACE – I</a:t>
            </a:r>
          </a:p>
          <a:p>
            <a:r>
              <a:rPr lang="cs-CZ" dirty="0"/>
              <a:t>Beta- blokátory</a:t>
            </a:r>
          </a:p>
          <a:p>
            <a:r>
              <a:rPr lang="cs-CZ" dirty="0"/>
              <a:t>Diuretika</a:t>
            </a:r>
          </a:p>
          <a:p>
            <a:r>
              <a:rPr lang="cs-CZ" dirty="0" err="1"/>
              <a:t>Sartany</a:t>
            </a:r>
            <a:endParaRPr lang="cs-CZ" dirty="0"/>
          </a:p>
          <a:p>
            <a:r>
              <a:rPr lang="cs-CZ" dirty="0"/>
              <a:t>Blokátory Ca kanálu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Monoterapie</a:t>
            </a:r>
            <a:r>
              <a:rPr lang="cs-CZ" dirty="0"/>
              <a:t> či kombinační terapie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4862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ACE-I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umí snižovat krevní tlak a řadí se proto k základním lékům proti vysokému tlaku. </a:t>
            </a:r>
          </a:p>
          <a:p>
            <a:r>
              <a:rPr lang="cs-CZ" dirty="0"/>
              <a:t>Mají velmi pozitivní vliv na srdeční svalovinu a chrání ji před abnormální přestavbou (proto se mohou využít u léčby chronického srdečního selhávání). </a:t>
            </a:r>
          </a:p>
          <a:p>
            <a:r>
              <a:rPr lang="cs-CZ" dirty="0"/>
              <a:t>Podobný ochranný vliv mají i na tkáň ledvin, a proto jsou s úspěchem používány jako prevence onemocnění ledvin u diabetiků 1. typu a diabetiků 2. typu. </a:t>
            </a:r>
          </a:p>
          <a:p>
            <a:r>
              <a:rPr lang="cs-CZ" dirty="0"/>
              <a:t> pouze snižují odpor tepen</a:t>
            </a:r>
          </a:p>
        </p:txBody>
      </p:sp>
    </p:spTree>
    <p:extLst>
      <p:ext uri="{BB962C8B-B14F-4D97-AF65-F5344CB8AC3E}">
        <p14:creationId xmlns:p14="http://schemas.microsoft.com/office/powerpoint/2010/main" val="1110122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Princip působení ACE je založen na redukci aktivity renin-</a:t>
            </a:r>
            <a:r>
              <a:rPr lang="cs-CZ" dirty="0" err="1"/>
              <a:t>angiotenzin</a:t>
            </a:r>
            <a:r>
              <a:rPr lang="cs-CZ" dirty="0"/>
              <a:t>-aldosteron systému.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ACE-Inhibitory umí zablokovat tzv. ACE (Angiotensin </a:t>
            </a:r>
            <a:r>
              <a:rPr lang="cs-CZ" dirty="0" err="1"/>
              <a:t>Converting</a:t>
            </a:r>
            <a:r>
              <a:rPr lang="cs-CZ" dirty="0"/>
              <a:t> Enzyme) a tím v našem organismu brání vzniku účinné sloučeniny známé jako </a:t>
            </a:r>
            <a:r>
              <a:rPr lang="cs-CZ" dirty="0" err="1"/>
              <a:t>angiotenzin</a:t>
            </a:r>
            <a:r>
              <a:rPr lang="cs-CZ" dirty="0"/>
              <a:t> II, která umí zvyšovat krevní tlak. Základní efekt těchto léků je pak důsledkem poklesu </a:t>
            </a:r>
            <a:r>
              <a:rPr lang="cs-CZ" dirty="0" err="1"/>
              <a:t>angiotenzinu</a:t>
            </a:r>
            <a:r>
              <a:rPr lang="cs-CZ" dirty="0"/>
              <a:t> II.</a:t>
            </a:r>
          </a:p>
          <a:p>
            <a:r>
              <a:rPr lang="cs-CZ" dirty="0"/>
              <a:t>mohou způsobit zvýšení koncentrace draslíku v plazmě. Může tak vzniknout potenciálně nebezpečná </a:t>
            </a:r>
            <a:r>
              <a:rPr lang="cs-CZ" dirty="0" err="1"/>
              <a:t>hyperkalémie</a:t>
            </a:r>
            <a:r>
              <a:rPr lang="cs-CZ" dirty="0"/>
              <a:t>. Proto neškodí člověku s nově nasazenými ACE-Inhibitory po čase zkontrolovat hladinu draslíku v krvi. Spíše než hladina draslíku však může pacienty trápit nepříjemný suchý kašel.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6935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4318"/>
          </a:xfrm>
        </p:spPr>
        <p:txBody>
          <a:bodyPr/>
          <a:lstStyle/>
          <a:p>
            <a:r>
              <a:rPr lang="cs-CZ" dirty="0"/>
              <a:t>Příklady ACE-I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9444"/>
            <a:ext cx="10515600" cy="5678556"/>
          </a:xfrm>
        </p:spPr>
        <p:txBody>
          <a:bodyPr>
            <a:normAutofit fontScale="70000" lnSpcReduction="20000"/>
          </a:bodyPr>
          <a:lstStyle/>
          <a:p>
            <a:r>
              <a:rPr lang="cs-CZ" dirty="0" err="1">
                <a:hlinkClick r:id="rId2" tooltip="Kaptopril (stránka neexistuje)"/>
              </a:rPr>
              <a:t>Kaptopril</a:t>
            </a:r>
            <a:r>
              <a:rPr lang="cs-CZ" dirty="0"/>
              <a:t> (</a:t>
            </a:r>
            <a:r>
              <a:rPr lang="cs-CZ" dirty="0" err="1"/>
              <a:t>trade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 </a:t>
            </a:r>
            <a:r>
              <a:rPr lang="cs-CZ" dirty="0" err="1"/>
              <a:t>Capoten</a:t>
            </a:r>
            <a:r>
              <a:rPr lang="cs-CZ" dirty="0"/>
              <a:t>), první IACE</a:t>
            </a:r>
          </a:p>
          <a:p>
            <a:r>
              <a:rPr lang="cs-CZ" dirty="0" err="1">
                <a:hlinkClick r:id="rId3" tooltip="Zofenopril (stránka neexistuje)"/>
              </a:rPr>
              <a:t>Zofenopril</a:t>
            </a:r>
            <a:endParaRPr lang="cs-CZ" dirty="0"/>
          </a:p>
          <a:p>
            <a:r>
              <a:rPr lang="cs-CZ" b="1" dirty="0"/>
              <a:t>Látky s </a:t>
            </a:r>
            <a:r>
              <a:rPr lang="cs-CZ" b="1" dirty="0" err="1"/>
              <a:t>dikarboxylátovou</a:t>
            </a:r>
            <a:r>
              <a:rPr lang="cs-CZ" b="1" dirty="0"/>
              <a:t> částí</a:t>
            </a:r>
          </a:p>
          <a:p>
            <a:r>
              <a:rPr lang="cs-CZ" dirty="0"/>
              <a:t>To je vůbec největší skupina léčiv kam patří:</a:t>
            </a:r>
          </a:p>
          <a:p>
            <a:r>
              <a:rPr lang="cs-CZ" dirty="0" err="1">
                <a:hlinkClick r:id="rId4" tooltip="Enalapril (stránka neexistuje)"/>
              </a:rPr>
              <a:t>Enalapril</a:t>
            </a:r>
            <a:r>
              <a:rPr lang="cs-CZ" dirty="0"/>
              <a:t> (</a:t>
            </a:r>
            <a:r>
              <a:rPr lang="cs-CZ" dirty="0" err="1"/>
              <a:t>Vasotec</a:t>
            </a:r>
            <a:r>
              <a:rPr lang="cs-CZ" dirty="0"/>
              <a:t>/</a:t>
            </a:r>
            <a:r>
              <a:rPr lang="cs-CZ" dirty="0" err="1"/>
              <a:t>Renitec</a:t>
            </a:r>
            <a:r>
              <a:rPr lang="cs-CZ" dirty="0"/>
              <a:t>)</a:t>
            </a:r>
          </a:p>
          <a:p>
            <a:r>
              <a:rPr lang="cs-CZ" dirty="0" err="1">
                <a:hlinkClick r:id="rId5" tooltip="Ramipril (stránka neexistuje)"/>
              </a:rPr>
              <a:t>Ramipril</a:t>
            </a:r>
            <a:r>
              <a:rPr lang="cs-CZ" dirty="0"/>
              <a:t> (</a:t>
            </a:r>
            <a:r>
              <a:rPr lang="cs-CZ" dirty="0" err="1"/>
              <a:t>Altace</a:t>
            </a:r>
            <a:r>
              <a:rPr lang="cs-CZ" dirty="0"/>
              <a:t>/</a:t>
            </a:r>
            <a:r>
              <a:rPr lang="cs-CZ" dirty="0" err="1"/>
              <a:t>Prilace</a:t>
            </a:r>
            <a:r>
              <a:rPr lang="cs-CZ" dirty="0"/>
              <a:t>/</a:t>
            </a:r>
            <a:r>
              <a:rPr lang="cs-CZ" dirty="0" err="1"/>
              <a:t>Ramace</a:t>
            </a:r>
            <a:r>
              <a:rPr lang="cs-CZ" dirty="0"/>
              <a:t>/</a:t>
            </a:r>
            <a:r>
              <a:rPr lang="cs-CZ" dirty="0" err="1"/>
              <a:t>Ramiwin</a:t>
            </a:r>
            <a:r>
              <a:rPr lang="cs-CZ" dirty="0"/>
              <a:t>/</a:t>
            </a:r>
            <a:r>
              <a:rPr lang="cs-CZ" dirty="0" err="1"/>
              <a:t>Triatec</a:t>
            </a:r>
            <a:r>
              <a:rPr lang="cs-CZ" dirty="0"/>
              <a:t>/</a:t>
            </a:r>
            <a:r>
              <a:rPr lang="cs-CZ" dirty="0" err="1"/>
              <a:t>Tritace</a:t>
            </a:r>
            <a:r>
              <a:rPr lang="cs-CZ" dirty="0"/>
              <a:t>)</a:t>
            </a:r>
          </a:p>
          <a:p>
            <a:r>
              <a:rPr lang="cs-CZ" dirty="0" err="1">
                <a:hlinkClick r:id="rId6" tooltip="Quinapril (stránka neexistuje)"/>
              </a:rPr>
              <a:t>Quinapril</a:t>
            </a:r>
            <a:r>
              <a:rPr lang="cs-CZ" dirty="0"/>
              <a:t> (</a:t>
            </a:r>
            <a:r>
              <a:rPr lang="cs-CZ" dirty="0" err="1"/>
              <a:t>Accupril</a:t>
            </a:r>
            <a:r>
              <a:rPr lang="cs-CZ" dirty="0"/>
              <a:t>)</a:t>
            </a:r>
          </a:p>
          <a:p>
            <a:r>
              <a:rPr lang="cs-CZ" dirty="0" err="1">
                <a:hlinkClick r:id="rId7" tooltip="Perindopril (stránka neexistuje)"/>
              </a:rPr>
              <a:t>Perindopril</a:t>
            </a:r>
            <a:r>
              <a:rPr lang="cs-CZ" dirty="0"/>
              <a:t> (</a:t>
            </a:r>
            <a:r>
              <a:rPr lang="cs-CZ" dirty="0" err="1"/>
              <a:t>Coversyl</a:t>
            </a:r>
            <a:r>
              <a:rPr lang="cs-CZ" dirty="0"/>
              <a:t>/</a:t>
            </a:r>
            <a:r>
              <a:rPr lang="cs-CZ" dirty="0" err="1"/>
              <a:t>Aceon</a:t>
            </a:r>
            <a:r>
              <a:rPr lang="cs-CZ" dirty="0"/>
              <a:t>)</a:t>
            </a:r>
          </a:p>
          <a:p>
            <a:r>
              <a:rPr lang="cs-CZ" dirty="0" err="1">
                <a:hlinkClick r:id="rId8" tooltip="Lisinopril (stránka neexistuje)"/>
              </a:rPr>
              <a:t>Lisinopril</a:t>
            </a:r>
            <a:r>
              <a:rPr lang="cs-CZ" dirty="0"/>
              <a:t> (</a:t>
            </a:r>
            <a:r>
              <a:rPr lang="cs-CZ" dirty="0" err="1"/>
              <a:t>Listril</a:t>
            </a:r>
            <a:r>
              <a:rPr lang="cs-CZ" dirty="0"/>
              <a:t>/</a:t>
            </a:r>
            <a:r>
              <a:rPr lang="cs-CZ" dirty="0" err="1"/>
              <a:t>Lopril</a:t>
            </a:r>
            <a:r>
              <a:rPr lang="cs-CZ" dirty="0"/>
              <a:t>/</a:t>
            </a:r>
            <a:r>
              <a:rPr lang="cs-CZ" dirty="0" err="1"/>
              <a:t>Novatec</a:t>
            </a:r>
            <a:r>
              <a:rPr lang="cs-CZ" dirty="0"/>
              <a:t>/</a:t>
            </a:r>
            <a:r>
              <a:rPr lang="cs-CZ" dirty="0" err="1"/>
              <a:t>Prinivil</a:t>
            </a:r>
            <a:r>
              <a:rPr lang="cs-CZ" dirty="0"/>
              <a:t>/</a:t>
            </a:r>
            <a:r>
              <a:rPr lang="cs-CZ" dirty="0" err="1"/>
              <a:t>Zestril</a:t>
            </a:r>
            <a:r>
              <a:rPr lang="cs-CZ" dirty="0"/>
              <a:t>)</a:t>
            </a:r>
          </a:p>
          <a:p>
            <a:r>
              <a:rPr lang="cs-CZ" dirty="0" err="1">
                <a:hlinkClick r:id="rId9" tooltip="Benazepril (stránka neexistuje)"/>
              </a:rPr>
              <a:t>Benazepril</a:t>
            </a:r>
            <a:r>
              <a:rPr lang="cs-CZ" dirty="0"/>
              <a:t> (</a:t>
            </a:r>
            <a:r>
              <a:rPr lang="cs-CZ" dirty="0" err="1"/>
              <a:t>Lotensin</a:t>
            </a:r>
            <a:r>
              <a:rPr lang="cs-CZ" dirty="0"/>
              <a:t>)</a:t>
            </a:r>
          </a:p>
          <a:p>
            <a:r>
              <a:rPr lang="cs-CZ" dirty="0" err="1">
                <a:hlinkClick r:id="rId10" tooltip="Imidapril (stránka neexistuje)"/>
              </a:rPr>
              <a:t>Imidapril</a:t>
            </a:r>
            <a:r>
              <a:rPr lang="cs-CZ" dirty="0"/>
              <a:t> (</a:t>
            </a:r>
            <a:r>
              <a:rPr lang="cs-CZ" dirty="0" err="1"/>
              <a:t>Tanatril</a:t>
            </a:r>
            <a:r>
              <a:rPr lang="cs-CZ" dirty="0"/>
              <a:t>)</a:t>
            </a:r>
          </a:p>
          <a:p>
            <a:r>
              <a:rPr lang="cs-CZ" dirty="0" err="1">
                <a:hlinkClick r:id="rId3" tooltip="Zofenopril (stránka neexistuje)"/>
              </a:rPr>
              <a:t>Zofenopril</a:t>
            </a:r>
            <a:r>
              <a:rPr lang="cs-CZ" dirty="0"/>
              <a:t> (</a:t>
            </a:r>
            <a:r>
              <a:rPr lang="cs-CZ" dirty="0" err="1"/>
              <a:t>Zofecard</a:t>
            </a:r>
            <a:r>
              <a:rPr lang="cs-CZ" dirty="0"/>
              <a:t>)</a:t>
            </a:r>
          </a:p>
          <a:p>
            <a:r>
              <a:rPr lang="cs-CZ" dirty="0" err="1">
                <a:hlinkClick r:id="rId11" tooltip="Trandolapril (stránka neexistuje)"/>
              </a:rPr>
              <a:t>Trandolapril</a:t>
            </a:r>
            <a:r>
              <a:rPr lang="cs-CZ" dirty="0"/>
              <a:t> (</a:t>
            </a:r>
            <a:r>
              <a:rPr lang="cs-CZ" dirty="0" err="1"/>
              <a:t>Mavik</a:t>
            </a:r>
            <a:r>
              <a:rPr lang="cs-CZ" dirty="0"/>
              <a:t>/</a:t>
            </a:r>
            <a:r>
              <a:rPr lang="cs-CZ" dirty="0" err="1"/>
              <a:t>Odrik</a:t>
            </a:r>
            <a:r>
              <a:rPr lang="cs-CZ" dirty="0"/>
              <a:t>/</a:t>
            </a:r>
            <a:r>
              <a:rPr lang="cs-CZ" dirty="0" err="1"/>
              <a:t>Gopten</a:t>
            </a:r>
            <a:r>
              <a:rPr lang="cs-CZ" dirty="0"/>
              <a:t>)</a:t>
            </a:r>
          </a:p>
          <a:p>
            <a:r>
              <a:rPr lang="cs-CZ" b="1" dirty="0"/>
              <a:t>Látky s </a:t>
            </a:r>
            <a:r>
              <a:rPr lang="cs-CZ" b="1" dirty="0" err="1"/>
              <a:t>fosfonátovou</a:t>
            </a:r>
            <a:r>
              <a:rPr lang="cs-CZ" b="1" dirty="0"/>
              <a:t> částí</a:t>
            </a:r>
          </a:p>
          <a:p>
            <a:r>
              <a:rPr lang="cs-CZ" dirty="0"/>
              <a:t>Zde je jediný zástupce:</a:t>
            </a:r>
          </a:p>
          <a:p>
            <a:r>
              <a:rPr lang="cs-CZ" dirty="0" err="1">
                <a:hlinkClick r:id="rId12" tooltip="Fosinopril (stránka neexistuje)"/>
              </a:rPr>
              <a:t>Fosinopril</a:t>
            </a:r>
            <a:r>
              <a:rPr lang="cs-CZ" dirty="0"/>
              <a:t> (</a:t>
            </a:r>
            <a:r>
              <a:rPr lang="cs-CZ" dirty="0" err="1"/>
              <a:t>Fositen</a:t>
            </a:r>
            <a:r>
              <a:rPr lang="cs-CZ" dirty="0"/>
              <a:t>/</a:t>
            </a:r>
            <a:r>
              <a:rPr lang="cs-CZ" dirty="0" err="1"/>
              <a:t>Monopril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8130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95252E-0C7F-D946-17DD-C618CA625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 descr="Obsah obrázku text&#10;&#10;Obsah vygenerovaný umělou inteligencí může být nesprávný.">
            <a:extLst>
              <a:ext uri="{FF2B5EF4-FFF2-40B4-BE49-F238E27FC236}">
                <a16:creationId xmlns:a16="http://schemas.microsoft.com/office/drawing/2014/main" id="{836313BA-1718-B763-509A-5AE5A40A7A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4775" y="1914526"/>
            <a:ext cx="4819649" cy="4171950"/>
          </a:xfrm>
        </p:spPr>
      </p:pic>
    </p:spTree>
    <p:extLst>
      <p:ext uri="{BB962C8B-B14F-4D97-AF65-F5344CB8AC3E}">
        <p14:creationId xmlns:p14="http://schemas.microsoft.com/office/powerpoint/2010/main" val="1745066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9710DF-3B10-C8CE-5713-1A85E4A00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 descr="Obsah obrázku text, léčivo, Lék na předpis, medicína&#10;&#10;Obsah vygenerovaný umělou inteligencí může být nesprávný.">
            <a:extLst>
              <a:ext uri="{FF2B5EF4-FFF2-40B4-BE49-F238E27FC236}">
                <a16:creationId xmlns:a16="http://schemas.microsoft.com/office/drawing/2014/main" id="{A92C8F4B-805C-8883-8A73-38F4C310C1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074" y="2333625"/>
            <a:ext cx="5572125" cy="3619499"/>
          </a:xfrm>
        </p:spPr>
      </p:pic>
    </p:spTree>
    <p:extLst>
      <p:ext uri="{BB962C8B-B14F-4D97-AF65-F5344CB8AC3E}">
        <p14:creationId xmlns:p14="http://schemas.microsoft.com/office/powerpoint/2010/main" val="37105361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CFF271-D04F-E91C-5111-8144679BF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Kombinace </a:t>
            </a:r>
            <a:r>
              <a:rPr lang="cs-CZ" dirty="0" err="1"/>
              <a:t>ACE-I+diuretikum</a:t>
            </a:r>
            <a:r>
              <a:rPr lang="cs-CZ" dirty="0"/>
              <a:t> + blokátor vápníkových kanálů</a:t>
            </a:r>
          </a:p>
        </p:txBody>
      </p:sp>
      <p:pic>
        <p:nvPicPr>
          <p:cNvPr id="5" name="Zástupný obsah 4" descr="Obsah obrázku text, design&#10;&#10;Obsah vygenerovaný umělou inteligencí může být nesprávný.">
            <a:extLst>
              <a:ext uri="{FF2B5EF4-FFF2-40B4-BE49-F238E27FC236}">
                <a16:creationId xmlns:a16="http://schemas.microsoft.com/office/drawing/2014/main" id="{5D5FB1B4-2B0C-6BBE-A0B6-55E364242E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899" y="2171699"/>
            <a:ext cx="6341251" cy="4238626"/>
          </a:xfrm>
        </p:spPr>
      </p:pic>
    </p:spTree>
    <p:extLst>
      <p:ext uri="{BB962C8B-B14F-4D97-AF65-F5344CB8AC3E}">
        <p14:creationId xmlns:p14="http://schemas.microsoft.com/office/powerpoint/2010/main" val="33041801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063BC-96DF-66CD-CAF0-950F13DAA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 descr="Obsah obrázku text&#10;&#10;Obsah vygenerovaný umělou inteligencí může být nesprávný.">
            <a:extLst>
              <a:ext uri="{FF2B5EF4-FFF2-40B4-BE49-F238E27FC236}">
                <a16:creationId xmlns:a16="http://schemas.microsoft.com/office/drawing/2014/main" id="{7F77557D-3AE8-EFF3-14E6-543190CE4C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2300" y="2247900"/>
            <a:ext cx="5143500" cy="4067175"/>
          </a:xfrm>
        </p:spPr>
      </p:pic>
    </p:spTree>
    <p:extLst>
      <p:ext uri="{BB962C8B-B14F-4D97-AF65-F5344CB8AC3E}">
        <p14:creationId xmlns:p14="http://schemas.microsoft.com/office/powerpoint/2010/main" val="1579737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Beta blokátory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Snižují TK a TF</a:t>
            </a:r>
          </a:p>
          <a:p>
            <a:r>
              <a:rPr lang="cs-CZ" dirty="0"/>
              <a:t>dokáží blokovat beta-receptory v srdci. </a:t>
            </a:r>
          </a:p>
          <a:p>
            <a:r>
              <a:rPr lang="cs-CZ" dirty="0"/>
              <a:t>Na beta-receptory se za normálních okolností vážou </a:t>
            </a:r>
            <a:r>
              <a:rPr lang="cs-CZ" b="1" i="1" dirty="0"/>
              <a:t>stresové hormony</a:t>
            </a:r>
            <a:r>
              <a:rPr lang="cs-CZ" dirty="0"/>
              <a:t> jako je např. adrenalin a noradrenalin. Beta-blokátory ovšem tyto receptory zablokují. </a:t>
            </a:r>
          </a:p>
          <a:p>
            <a:r>
              <a:rPr lang="cs-CZ" dirty="0"/>
              <a:t>zpomalují srdeční akci, snižují namáhání srdeční svaloviny a spotřebu kyslíku srdečním svalem. </a:t>
            </a:r>
          </a:p>
          <a:p>
            <a:r>
              <a:rPr lang="cs-CZ" dirty="0"/>
              <a:t>u pacientů s onemocněním srdce významně snižují riziko vzniku nebezpečných poruch rytmu.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67812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beta blokátorů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Acebutolol</a:t>
            </a:r>
            <a:r>
              <a:rPr lang="cs-CZ" dirty="0"/>
              <a:t> - např. léky </a:t>
            </a:r>
            <a:r>
              <a:rPr lang="cs-CZ" dirty="0" err="1">
                <a:hlinkClick r:id="rId2"/>
              </a:rPr>
              <a:t>Acecor</a:t>
            </a:r>
            <a:r>
              <a:rPr lang="cs-CZ" dirty="0"/>
              <a:t> a </a:t>
            </a:r>
            <a:r>
              <a:rPr lang="cs-CZ" dirty="0" err="1">
                <a:hlinkClick r:id="rId3"/>
              </a:rPr>
              <a:t>Sectral</a:t>
            </a:r>
            <a:endParaRPr lang="cs-CZ" dirty="0"/>
          </a:p>
          <a:p>
            <a:r>
              <a:rPr lang="cs-CZ" b="1" dirty="0" err="1"/>
              <a:t>Betaxolol</a:t>
            </a:r>
            <a:r>
              <a:rPr lang="cs-CZ" dirty="0"/>
              <a:t> - např. léky </a:t>
            </a:r>
            <a:r>
              <a:rPr lang="cs-CZ" dirty="0" err="1">
                <a:hlinkClick r:id="rId4"/>
              </a:rPr>
              <a:t>Lokren</a:t>
            </a:r>
            <a:r>
              <a:rPr lang="cs-CZ" dirty="0"/>
              <a:t>, </a:t>
            </a:r>
            <a:r>
              <a:rPr lang="cs-CZ" dirty="0" err="1">
                <a:hlinkClick r:id="rId5"/>
              </a:rPr>
              <a:t>Betaxa</a:t>
            </a:r>
            <a:r>
              <a:rPr lang="cs-CZ" dirty="0"/>
              <a:t>, </a:t>
            </a:r>
            <a:r>
              <a:rPr lang="cs-CZ" dirty="0" err="1">
                <a:hlinkClick r:id="rId6"/>
              </a:rPr>
              <a:t>Betaxolol</a:t>
            </a:r>
            <a:r>
              <a:rPr lang="cs-CZ" dirty="0"/>
              <a:t> a další</a:t>
            </a:r>
          </a:p>
          <a:p>
            <a:r>
              <a:rPr lang="cs-CZ" b="1" dirty="0" err="1"/>
              <a:t>Bisoprolol</a:t>
            </a:r>
            <a:r>
              <a:rPr lang="cs-CZ" b="1" dirty="0"/>
              <a:t> </a:t>
            </a:r>
            <a:r>
              <a:rPr lang="cs-CZ" dirty="0"/>
              <a:t>- např. léky </a:t>
            </a:r>
            <a:r>
              <a:rPr lang="cs-CZ" dirty="0" err="1">
                <a:hlinkClick r:id="rId7"/>
              </a:rPr>
              <a:t>Concor</a:t>
            </a:r>
            <a:r>
              <a:rPr lang="cs-CZ" dirty="0"/>
              <a:t>, </a:t>
            </a:r>
            <a:r>
              <a:rPr lang="cs-CZ" dirty="0" err="1">
                <a:hlinkClick r:id="rId8"/>
              </a:rPr>
              <a:t>Bisocard</a:t>
            </a:r>
            <a:r>
              <a:rPr lang="cs-CZ" dirty="0"/>
              <a:t>, </a:t>
            </a:r>
            <a:r>
              <a:rPr lang="cs-CZ" dirty="0" err="1">
                <a:hlinkClick r:id="rId9"/>
              </a:rPr>
              <a:t>Bisoprolol</a:t>
            </a:r>
            <a:r>
              <a:rPr lang="cs-CZ" dirty="0"/>
              <a:t>, </a:t>
            </a:r>
            <a:r>
              <a:rPr lang="cs-CZ" dirty="0" err="1">
                <a:hlinkClick r:id="rId10"/>
              </a:rPr>
              <a:t>Rivocor</a:t>
            </a:r>
            <a:r>
              <a:rPr lang="cs-CZ" dirty="0"/>
              <a:t> a další</a:t>
            </a:r>
          </a:p>
          <a:p>
            <a:r>
              <a:rPr lang="cs-CZ" b="1" dirty="0" err="1"/>
              <a:t>Carvedilol</a:t>
            </a:r>
            <a:r>
              <a:rPr lang="cs-CZ" b="1" dirty="0"/>
              <a:t> </a:t>
            </a:r>
            <a:r>
              <a:rPr lang="cs-CZ" dirty="0"/>
              <a:t>-např. léky </a:t>
            </a:r>
            <a:r>
              <a:rPr lang="cs-CZ" dirty="0" err="1">
                <a:hlinkClick r:id="rId11"/>
              </a:rPr>
              <a:t>Atram</a:t>
            </a:r>
            <a:r>
              <a:rPr lang="cs-CZ" dirty="0"/>
              <a:t>, </a:t>
            </a:r>
            <a:r>
              <a:rPr lang="cs-CZ" dirty="0" err="1">
                <a:hlinkClick r:id="rId12"/>
              </a:rPr>
              <a:t>Coryol</a:t>
            </a:r>
            <a:r>
              <a:rPr lang="cs-CZ" dirty="0"/>
              <a:t>, </a:t>
            </a:r>
            <a:r>
              <a:rPr lang="cs-CZ" dirty="0" err="1">
                <a:hlinkClick r:id="rId13"/>
              </a:rPr>
              <a:t>Carvedilol</a:t>
            </a:r>
            <a:r>
              <a:rPr lang="cs-CZ" dirty="0"/>
              <a:t>, </a:t>
            </a:r>
            <a:r>
              <a:rPr lang="cs-CZ" dirty="0" err="1">
                <a:hlinkClick r:id="rId14"/>
              </a:rPr>
              <a:t>Dilatrend</a:t>
            </a:r>
            <a:r>
              <a:rPr lang="cs-CZ" dirty="0"/>
              <a:t> a další</a:t>
            </a:r>
          </a:p>
          <a:p>
            <a:r>
              <a:rPr lang="cs-CZ" b="1" dirty="0" err="1"/>
              <a:t>Celiprolol</a:t>
            </a:r>
            <a:r>
              <a:rPr lang="cs-CZ" dirty="0"/>
              <a:t> - např. léky </a:t>
            </a:r>
            <a:r>
              <a:rPr lang="cs-CZ" dirty="0" err="1">
                <a:hlinkClick r:id="rId15"/>
              </a:rPr>
              <a:t>Tenoloc</a:t>
            </a:r>
            <a:r>
              <a:rPr lang="cs-CZ" dirty="0"/>
              <a:t> a </a:t>
            </a:r>
            <a:r>
              <a:rPr lang="cs-CZ" dirty="0" err="1">
                <a:hlinkClick r:id="rId16"/>
              </a:rPr>
              <a:t>Celiprolol</a:t>
            </a:r>
            <a:endParaRPr lang="cs-CZ" dirty="0"/>
          </a:p>
          <a:p>
            <a:r>
              <a:rPr lang="cs-CZ" b="1" dirty="0" err="1"/>
              <a:t>Metoprolol</a:t>
            </a:r>
            <a:r>
              <a:rPr lang="cs-CZ" dirty="0"/>
              <a:t> - např. léky </a:t>
            </a:r>
            <a:r>
              <a:rPr lang="cs-CZ" dirty="0" err="1">
                <a:hlinkClick r:id="rId17"/>
              </a:rPr>
              <a:t>Betaloc</a:t>
            </a:r>
            <a:r>
              <a:rPr lang="cs-CZ" dirty="0"/>
              <a:t>, </a:t>
            </a:r>
            <a:r>
              <a:rPr lang="cs-CZ" dirty="0" err="1">
                <a:hlinkClick r:id="rId18"/>
              </a:rPr>
              <a:t>Egilok</a:t>
            </a:r>
            <a:r>
              <a:rPr lang="cs-CZ" dirty="0"/>
              <a:t>, </a:t>
            </a:r>
            <a:r>
              <a:rPr lang="cs-CZ" dirty="0" err="1">
                <a:hlinkClick r:id="rId19"/>
              </a:rPr>
              <a:t>Vasocardin</a:t>
            </a:r>
            <a:r>
              <a:rPr lang="cs-CZ" dirty="0"/>
              <a:t> a další</a:t>
            </a:r>
          </a:p>
          <a:p>
            <a:r>
              <a:rPr lang="cs-CZ" b="1" dirty="0" err="1"/>
              <a:t>Nebivolol</a:t>
            </a:r>
            <a:r>
              <a:rPr lang="cs-CZ" b="1" dirty="0"/>
              <a:t> </a:t>
            </a:r>
            <a:r>
              <a:rPr lang="cs-CZ" dirty="0"/>
              <a:t>- např. léky </a:t>
            </a:r>
            <a:r>
              <a:rPr lang="cs-CZ" dirty="0" err="1">
                <a:hlinkClick r:id="rId20"/>
              </a:rPr>
              <a:t>Nebilet</a:t>
            </a:r>
            <a:r>
              <a:rPr lang="cs-CZ" dirty="0"/>
              <a:t> a </a:t>
            </a:r>
            <a:r>
              <a:rPr lang="cs-CZ" dirty="0" err="1">
                <a:hlinkClick r:id="rId21"/>
              </a:rPr>
              <a:t>Nebivolol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9315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0AF619-24FE-4B46-8D3D-456F1F250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Krevní tlak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CC73A2-00F9-40F3-A23A-A9128658E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Klidový 130/70 </a:t>
            </a:r>
            <a:r>
              <a:rPr lang="cs-CZ" dirty="0" err="1"/>
              <a:t>mmHg</a:t>
            </a:r>
            <a:r>
              <a:rPr lang="cs-CZ" dirty="0"/>
              <a:t> při zátěži až 220/….o 10-20 </a:t>
            </a:r>
            <a:r>
              <a:rPr lang="cs-CZ" dirty="0" err="1"/>
              <a:t>mmHg</a:t>
            </a:r>
            <a:r>
              <a:rPr lang="cs-CZ" dirty="0"/>
              <a:t> vyšší než klidová diastola</a:t>
            </a:r>
          </a:p>
          <a:p>
            <a:r>
              <a:rPr lang="cs-CZ" dirty="0"/>
              <a:t>Měří se tonometrem – lihovým či automatickým.</a:t>
            </a:r>
          </a:p>
          <a:p>
            <a:endParaRPr lang="cs-CZ" dirty="0"/>
          </a:p>
          <a:p>
            <a:r>
              <a:rPr lang="cs-CZ" dirty="0"/>
              <a:t>Měření v klidu 3x za sebou, u měření se nehýbat, nemluvit.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33731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sartany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Inhibitory </a:t>
            </a:r>
            <a:r>
              <a:rPr lang="cs-CZ" dirty="0" err="1"/>
              <a:t>angiotenzinu</a:t>
            </a:r>
            <a:r>
              <a:rPr lang="cs-CZ" dirty="0"/>
              <a:t> II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– blokují typ AT1 receptoru pro </a:t>
            </a:r>
            <a:r>
              <a:rPr lang="cs-CZ" dirty="0" err="1"/>
              <a:t>angiotenzin</a:t>
            </a:r>
            <a:r>
              <a:rPr lang="cs-CZ" dirty="0"/>
              <a:t> II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losartan</a:t>
            </a:r>
            <a:r>
              <a:rPr lang="cs-CZ" dirty="0"/>
              <a:t>, </a:t>
            </a:r>
            <a:r>
              <a:rPr lang="cs-CZ" dirty="0" err="1"/>
              <a:t>eprosartan</a:t>
            </a:r>
            <a:r>
              <a:rPr lang="cs-CZ" dirty="0"/>
              <a:t>, </a:t>
            </a:r>
            <a:r>
              <a:rPr lang="cs-CZ" dirty="0" err="1"/>
              <a:t>valsartan</a:t>
            </a:r>
            <a:r>
              <a:rPr lang="cs-CZ" dirty="0"/>
              <a:t>, </a:t>
            </a:r>
            <a:r>
              <a:rPr lang="cs-CZ" dirty="0" err="1"/>
              <a:t>irbesartan</a:t>
            </a:r>
            <a:r>
              <a:rPr lang="cs-CZ" dirty="0"/>
              <a:t>, </a:t>
            </a:r>
            <a:r>
              <a:rPr lang="cs-CZ" dirty="0" err="1"/>
              <a:t>olmesartan</a:t>
            </a:r>
            <a:r>
              <a:rPr lang="cs-CZ" dirty="0"/>
              <a:t>, </a:t>
            </a:r>
            <a:r>
              <a:rPr lang="cs-CZ" dirty="0" err="1"/>
              <a:t>telmisartan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94356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67F000-88B4-12D3-8816-375808A83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Kombinovaný preparát </a:t>
            </a:r>
            <a:r>
              <a:rPr lang="cs-CZ" dirty="0" err="1"/>
              <a:t>sartan</a:t>
            </a:r>
            <a:r>
              <a:rPr lang="cs-CZ" dirty="0"/>
              <a:t> + diuretikum</a:t>
            </a:r>
          </a:p>
        </p:txBody>
      </p:sp>
      <p:pic>
        <p:nvPicPr>
          <p:cNvPr id="5" name="Zástupný obsah 4" descr="Obsah obrázku text, snímek obrazovky, Značka, design&#10;&#10;Obsah vygenerovaný umělou inteligencí může být nesprávný.">
            <a:extLst>
              <a:ext uri="{FF2B5EF4-FFF2-40B4-BE49-F238E27FC236}">
                <a16:creationId xmlns:a16="http://schemas.microsoft.com/office/drawing/2014/main" id="{3EF5AE77-F18D-2101-FA91-F193251874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275" y="1819275"/>
            <a:ext cx="5657850" cy="4505325"/>
          </a:xfrm>
        </p:spPr>
      </p:pic>
    </p:spTree>
    <p:extLst>
      <p:ext uri="{BB962C8B-B14F-4D97-AF65-F5344CB8AC3E}">
        <p14:creationId xmlns:p14="http://schemas.microsoft.com/office/powerpoint/2010/main" val="11842171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Blokátory vápníkových kanálů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Blokátory kalciových kanálů (BKK) jsou léky, které inhibicí průniku iontů Ca2+ do buněk svaloviny cév vedou k vazodilataci, a tak ke snížení krevního tlaku bez ortostatické hypotenze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59009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diuretika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Působící v proximálním tubulu (proximální diuretika), </a:t>
            </a:r>
          </a:p>
          <a:p>
            <a:pPr lvl="1"/>
            <a:r>
              <a:rPr lang="cs-CZ" b="1" dirty="0"/>
              <a:t>Inhibitory </a:t>
            </a:r>
            <a:r>
              <a:rPr lang="cs-CZ" b="1" dirty="0" err="1"/>
              <a:t>karboanhydrázy</a:t>
            </a:r>
            <a:r>
              <a:rPr lang="cs-CZ" dirty="0"/>
              <a:t>: </a:t>
            </a:r>
            <a:r>
              <a:rPr lang="cs-CZ" dirty="0" err="1"/>
              <a:t>acetazolamid</a:t>
            </a:r>
            <a:r>
              <a:rPr lang="cs-CZ" dirty="0"/>
              <a:t>, </a:t>
            </a:r>
            <a:r>
              <a:rPr lang="cs-CZ" dirty="0" err="1"/>
              <a:t>dorzolamid</a:t>
            </a:r>
            <a:r>
              <a:rPr lang="cs-CZ" dirty="0"/>
              <a:t>. </a:t>
            </a:r>
          </a:p>
          <a:p>
            <a:r>
              <a:rPr lang="cs-CZ" dirty="0"/>
              <a:t>Působící v distálním tubulu (distální diuretika). </a:t>
            </a:r>
          </a:p>
          <a:p>
            <a:pPr lvl="1"/>
            <a:r>
              <a:rPr lang="cs-CZ" b="1" dirty="0" err="1"/>
              <a:t>Thiazidy</a:t>
            </a:r>
            <a:r>
              <a:rPr lang="cs-CZ" dirty="0"/>
              <a:t>: </a:t>
            </a:r>
            <a:r>
              <a:rPr lang="cs-CZ" dirty="0" err="1"/>
              <a:t>hydrochlorothiazid</a:t>
            </a:r>
            <a:r>
              <a:rPr lang="cs-CZ" dirty="0"/>
              <a:t>, </a:t>
            </a:r>
            <a:r>
              <a:rPr lang="cs-CZ" dirty="0" err="1"/>
              <a:t>chlortalidon</a:t>
            </a:r>
            <a:r>
              <a:rPr lang="cs-CZ" dirty="0"/>
              <a:t>. </a:t>
            </a:r>
          </a:p>
          <a:p>
            <a:r>
              <a:rPr lang="cs-CZ" dirty="0"/>
              <a:t>Působící v </a:t>
            </a:r>
            <a:r>
              <a:rPr lang="cs-CZ" dirty="0" err="1"/>
              <a:t>Henleově</a:t>
            </a:r>
            <a:r>
              <a:rPr lang="cs-CZ" dirty="0"/>
              <a:t> kličce (kličková diuretika). </a:t>
            </a:r>
          </a:p>
          <a:p>
            <a:pPr lvl="1"/>
            <a:r>
              <a:rPr lang="cs-CZ" b="1" dirty="0"/>
              <a:t>Diuretika </a:t>
            </a:r>
            <a:r>
              <a:rPr lang="cs-CZ" b="1" dirty="0" err="1"/>
              <a:t>Henleovy</a:t>
            </a:r>
            <a:r>
              <a:rPr lang="cs-CZ" b="1" dirty="0"/>
              <a:t> kličky</a:t>
            </a:r>
            <a:r>
              <a:rPr lang="cs-CZ" dirty="0"/>
              <a:t>: </a:t>
            </a:r>
            <a:r>
              <a:rPr lang="cs-CZ" dirty="0" err="1"/>
              <a:t>furosemid</a:t>
            </a:r>
            <a:r>
              <a:rPr lang="cs-CZ" dirty="0"/>
              <a:t>, </a:t>
            </a:r>
            <a:r>
              <a:rPr lang="cs-CZ" dirty="0" err="1"/>
              <a:t>kys</a:t>
            </a:r>
            <a:r>
              <a:rPr lang="cs-CZ" dirty="0"/>
              <a:t>. </a:t>
            </a:r>
            <a:r>
              <a:rPr lang="cs-CZ" dirty="0" err="1"/>
              <a:t>etakrynová</a:t>
            </a:r>
            <a:r>
              <a:rPr lang="cs-CZ" dirty="0"/>
              <a:t>, </a:t>
            </a:r>
            <a:r>
              <a:rPr lang="cs-CZ" dirty="0" err="1"/>
              <a:t>muzolimin</a:t>
            </a:r>
            <a:r>
              <a:rPr lang="cs-CZ" dirty="0"/>
              <a:t>, </a:t>
            </a:r>
            <a:r>
              <a:rPr lang="cs-CZ" dirty="0" err="1"/>
              <a:t>etozilin</a:t>
            </a:r>
            <a:r>
              <a:rPr lang="cs-CZ" dirty="0"/>
              <a:t>. </a:t>
            </a:r>
          </a:p>
          <a:p>
            <a:r>
              <a:rPr lang="cs-CZ" dirty="0"/>
              <a:t>Šetřící exkreci kalia. </a:t>
            </a:r>
          </a:p>
          <a:p>
            <a:pPr lvl="1"/>
            <a:r>
              <a:rPr lang="cs-CZ" b="1" dirty="0"/>
              <a:t>Kalium šetřící</a:t>
            </a:r>
            <a:r>
              <a:rPr lang="cs-CZ" dirty="0"/>
              <a:t>: </a:t>
            </a:r>
            <a:r>
              <a:rPr lang="cs-CZ" dirty="0" err="1"/>
              <a:t>spironolakton</a:t>
            </a:r>
            <a:r>
              <a:rPr lang="cs-CZ" dirty="0"/>
              <a:t>, </a:t>
            </a:r>
            <a:r>
              <a:rPr lang="cs-CZ" dirty="0" err="1"/>
              <a:t>amilorid</a:t>
            </a:r>
            <a:r>
              <a:rPr lang="cs-CZ" dirty="0"/>
              <a:t>, </a:t>
            </a:r>
            <a:r>
              <a:rPr lang="cs-CZ" dirty="0" err="1"/>
              <a:t>triamteren</a:t>
            </a:r>
            <a:r>
              <a:rPr lang="cs-CZ" dirty="0"/>
              <a:t>. </a:t>
            </a:r>
          </a:p>
          <a:p>
            <a:r>
              <a:rPr lang="cs-CZ" dirty="0"/>
              <a:t>Zvyšující exkreci vody. </a:t>
            </a:r>
          </a:p>
          <a:p>
            <a:pPr lvl="1"/>
            <a:r>
              <a:rPr lang="cs-CZ" b="1" dirty="0"/>
              <a:t>Osmotická diuretika</a:t>
            </a:r>
            <a:r>
              <a:rPr lang="cs-CZ" dirty="0"/>
              <a:t>: </a:t>
            </a:r>
            <a:r>
              <a:rPr lang="cs-CZ" dirty="0" err="1"/>
              <a:t>mannitol</a:t>
            </a:r>
            <a:r>
              <a:rPr lang="cs-CZ" dirty="0"/>
              <a:t>. </a:t>
            </a:r>
          </a:p>
          <a:p>
            <a:r>
              <a:rPr lang="cs-CZ" dirty="0"/>
              <a:t>Kombinace: </a:t>
            </a:r>
            <a:r>
              <a:rPr lang="cs-CZ" dirty="0" err="1"/>
              <a:t>hydrochlorothiazid</a:t>
            </a:r>
            <a:r>
              <a:rPr lang="cs-CZ" dirty="0"/>
              <a:t> + </a:t>
            </a:r>
            <a:r>
              <a:rPr lang="cs-CZ" dirty="0" err="1"/>
              <a:t>amilorid</a:t>
            </a:r>
            <a:r>
              <a:rPr lang="cs-CZ" dirty="0"/>
              <a:t>, </a:t>
            </a:r>
            <a:r>
              <a:rPr lang="cs-CZ" dirty="0" err="1"/>
              <a:t>chlortalidon</a:t>
            </a:r>
            <a:r>
              <a:rPr lang="cs-CZ" dirty="0"/>
              <a:t> + </a:t>
            </a:r>
            <a:r>
              <a:rPr lang="cs-CZ" dirty="0" err="1"/>
              <a:t>amilorid</a:t>
            </a:r>
            <a:r>
              <a:rPr lang="cs-CZ" dirty="0"/>
              <a:t>. </a:t>
            </a:r>
          </a:p>
          <a:p>
            <a:r>
              <a:rPr lang="cs-CZ" dirty="0"/>
              <a:t>Nově: antagonisté </a:t>
            </a:r>
            <a:r>
              <a:rPr lang="cs-CZ" dirty="0">
                <a:hlinkClick r:id="rId2" tooltip="ADH"/>
              </a:rPr>
              <a:t>ADH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07424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Kombinace antihypertenziv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0" y="2120106"/>
            <a:ext cx="5715000" cy="3762375"/>
          </a:xfrm>
        </p:spPr>
      </p:pic>
    </p:spTree>
    <p:extLst>
      <p:ext uri="{BB962C8B-B14F-4D97-AF65-F5344CB8AC3E}">
        <p14:creationId xmlns:p14="http://schemas.microsoft.com/office/powerpoint/2010/main" val="30007014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C66898-240B-1B97-8DA8-2B828142C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Výhoda kombinovaných preparátů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43A5A2-303B-D9A0-13B0-D6D32679B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Zvyšují </a:t>
            </a:r>
            <a:r>
              <a:rPr lang="cs-CZ" dirty="0" err="1"/>
              <a:t>compliance</a:t>
            </a:r>
            <a:r>
              <a:rPr lang="cs-CZ" dirty="0"/>
              <a:t> pacientů</a:t>
            </a:r>
          </a:p>
        </p:txBody>
      </p:sp>
    </p:spTree>
    <p:extLst>
      <p:ext uri="{BB962C8B-B14F-4D97-AF65-F5344CB8AC3E}">
        <p14:creationId xmlns:p14="http://schemas.microsoft.com/office/powerpoint/2010/main" val="15516653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26B91B-6068-F064-1658-78B0A7AC3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 diabetu – perorální antibiotika (PAD)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24E7E1-260A-6B00-41D3-17AF6DBAA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léčbu diabetu </a:t>
            </a:r>
            <a:r>
              <a:rPr lang="cs-CZ" dirty="0" err="1"/>
              <a:t>mellitu</a:t>
            </a:r>
            <a:r>
              <a:rPr lang="cs-CZ" dirty="0"/>
              <a:t> II. typu</a:t>
            </a:r>
          </a:p>
        </p:txBody>
      </p:sp>
    </p:spTree>
    <p:extLst>
      <p:ext uri="{BB962C8B-B14F-4D97-AF65-F5344CB8AC3E}">
        <p14:creationId xmlns:p14="http://schemas.microsoft.com/office/powerpoint/2010/main" val="14775959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 orální </a:t>
            </a:r>
            <a:r>
              <a:rPr lang="cs-CZ" dirty="0" err="1"/>
              <a:t>antidiabetika</a:t>
            </a:r>
            <a:r>
              <a:rPr lang="cs-CZ" dirty="0"/>
              <a:t> ( PAD)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místa působení lze PAD rozdělit do tří skupin: </a:t>
            </a:r>
          </a:p>
          <a:p>
            <a:r>
              <a:rPr lang="cs-CZ" b="1" dirty="0"/>
              <a:t>inzulinové </a:t>
            </a:r>
            <a:r>
              <a:rPr lang="cs-CZ" b="1" dirty="0" err="1"/>
              <a:t>senzitizátory</a:t>
            </a:r>
            <a:r>
              <a:rPr lang="cs-CZ" dirty="0"/>
              <a:t> – zvyšují citlivost buněk k inzulinu (</a:t>
            </a:r>
            <a:r>
              <a:rPr lang="cs-CZ" dirty="0" err="1"/>
              <a:t>biguanidy</a:t>
            </a:r>
            <a:r>
              <a:rPr lang="cs-CZ" dirty="0"/>
              <a:t>, </a:t>
            </a:r>
            <a:r>
              <a:rPr lang="cs-CZ" dirty="0" err="1"/>
              <a:t>glitazony</a:t>
            </a:r>
            <a:r>
              <a:rPr lang="cs-CZ" dirty="0"/>
              <a:t>); </a:t>
            </a:r>
          </a:p>
          <a:p>
            <a:r>
              <a:rPr lang="cs-CZ" b="1" dirty="0"/>
              <a:t>inzulinová </a:t>
            </a:r>
            <a:r>
              <a:rPr lang="cs-CZ" b="1" dirty="0" err="1"/>
              <a:t>sekretagoga</a:t>
            </a:r>
            <a:r>
              <a:rPr lang="cs-CZ" dirty="0"/>
              <a:t> – zvyšují výdej inzulinu z </a:t>
            </a:r>
            <a:r>
              <a:rPr lang="el-GR" dirty="0"/>
              <a:t>β-</a:t>
            </a:r>
            <a:r>
              <a:rPr lang="cs-CZ" dirty="0"/>
              <a:t>buněk pankreatu (deriváty </a:t>
            </a:r>
            <a:r>
              <a:rPr lang="cs-CZ" dirty="0" err="1"/>
              <a:t>sulfonylurey</a:t>
            </a:r>
            <a:r>
              <a:rPr lang="cs-CZ" dirty="0"/>
              <a:t>, </a:t>
            </a:r>
            <a:r>
              <a:rPr lang="cs-CZ" dirty="0" err="1"/>
              <a:t>glinidy</a:t>
            </a:r>
            <a:r>
              <a:rPr lang="cs-CZ" dirty="0"/>
              <a:t>); </a:t>
            </a:r>
          </a:p>
          <a:p>
            <a:r>
              <a:rPr lang="cs-CZ" b="1" dirty="0"/>
              <a:t>inhibitory střevních glukosidáz</a:t>
            </a:r>
            <a:r>
              <a:rPr lang="cs-CZ" dirty="0"/>
              <a:t> – snižují vstřebávání glukózy ze střeva (</a:t>
            </a:r>
            <a:r>
              <a:rPr lang="cs-CZ" dirty="0" err="1"/>
              <a:t>akarbóza</a:t>
            </a:r>
            <a:r>
              <a:rPr lang="cs-CZ" dirty="0"/>
              <a:t>). </a:t>
            </a:r>
          </a:p>
          <a:p>
            <a:r>
              <a:rPr lang="cs-CZ" b="1" dirty="0"/>
              <a:t>inhibitory zpětného vstřebávání glukózy v proximálním tubulu</a:t>
            </a:r>
            <a:r>
              <a:rPr lang="cs-CZ" dirty="0"/>
              <a:t> − zvyšují glykosurii (</a:t>
            </a:r>
            <a:r>
              <a:rPr lang="cs-CZ" dirty="0" err="1"/>
              <a:t>glifloziny</a:t>
            </a:r>
            <a:r>
              <a:rPr lang="cs-CZ" dirty="0"/>
              <a:t>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89032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Biguanidy</a:t>
            </a:r>
            <a:r>
              <a:rPr lang="cs-CZ" dirty="0"/>
              <a:t> – zvyšuje senzitivitu tkání k inzulinu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00013" y="1919701"/>
            <a:ext cx="12501563" cy="4447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podporou utilizace glukózy v kosterních svalech a v tukové tkáni (stimulací glykolýzy),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útlumem </a:t>
            </a:r>
            <a:r>
              <a:rPr lang="cs-CZ" altLang="cs-CZ" sz="3200" dirty="0">
                <a:latin typeface="Arial" panose="020B0604020202020204" pitchFamily="34" charset="0"/>
              </a:rPr>
              <a:t>glukoneogeneze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v játrech,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snížením resorpce glukózy ze střeva.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Nežádoucí účinky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Biguanidy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podporují glykolýzu, a tím i tvorbu </a:t>
            </a:r>
            <a:r>
              <a:rPr lang="cs-CZ" altLang="cs-CZ" sz="3200" dirty="0">
                <a:latin typeface="Arial" panose="020B0604020202020204" pitchFamily="34" charset="0"/>
              </a:rPr>
              <a:t>laktátu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Metformin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je dnes základním </a:t>
            </a:r>
            <a:r>
              <a:rPr lang="cs-CZ" altLang="cs-CZ" sz="3200" dirty="0">
                <a:latin typeface="Arial" panose="020B0604020202020204" pitchFamily="34" charset="0"/>
              </a:rPr>
              <a:t>PAD</a:t>
            </a:r>
            <a:r>
              <a:rPr kumimoji="0" lang="cs-CZ" altLang="cs-CZ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015773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Glifloziny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Glifloziny</a:t>
            </a:r>
            <a:r>
              <a:rPr lang="cs-CZ" dirty="0"/>
              <a:t> inhibují transportér SGLT-2 v proximálním tubulu nefronu, čímž blokují zpětné vstřebávání glukózy a zvyšují glykosurii. Dochází tedy k posunu ledvinného prahu pro glukózu a snížení glykémie. Zvýšené ztráty glukózy vedou k úbytku energie a snížení hmotnosti pacienta.  </a:t>
            </a:r>
          </a:p>
        </p:txBody>
      </p:sp>
    </p:spTree>
    <p:extLst>
      <p:ext uri="{BB962C8B-B14F-4D97-AF65-F5344CB8AC3E}">
        <p14:creationId xmlns:p14="http://schemas.microsoft.com/office/powerpoint/2010/main" val="1469360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646D90-CAC8-4B69-9978-0EAA0EED5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puls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7A1653-FA6B-47BA-A056-1C6C5E7A6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Klidová TF    60-70/min</a:t>
            </a:r>
          </a:p>
          <a:p>
            <a:r>
              <a:rPr lang="cs-CZ" dirty="0"/>
              <a:t>Průměrná klidová tepová frekvence</a:t>
            </a:r>
          </a:p>
          <a:p>
            <a:r>
              <a:rPr lang="cs-CZ" dirty="0"/>
              <a:t>Zvýšení při zátěži až 220/min</a:t>
            </a:r>
          </a:p>
          <a:p>
            <a:r>
              <a:rPr lang="cs-CZ" dirty="0"/>
              <a:t>Po zátěži zase klesá</a:t>
            </a:r>
          </a:p>
          <a:p>
            <a:endParaRPr lang="cs-CZ" dirty="0"/>
          </a:p>
          <a:p>
            <a:r>
              <a:rPr lang="cs-CZ" dirty="0"/>
              <a:t>Bradykardie – pod 60/min</a:t>
            </a:r>
          </a:p>
          <a:p>
            <a:r>
              <a:rPr lang="cs-CZ" dirty="0"/>
              <a:t>Tachykardie nad 100/min</a:t>
            </a:r>
          </a:p>
          <a:p>
            <a:r>
              <a:rPr lang="cs-CZ" dirty="0"/>
              <a:t>Měření na zápěstí či tepnách na krku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30400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Glitazony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inhibují transportér SGLT-2 v proximálním tubulu nefronu, čímž blokují zpětné vstřebávání glukózy a zvyšují glykosurii. Dochází tedy k posunu ledvinného prahu pro glukózu a snížení glykémie. Zvýšené ztráty glukózy vedou k úbytku energie a snížení hmotnosti pacienta.  </a:t>
            </a:r>
          </a:p>
        </p:txBody>
      </p:sp>
    </p:spTree>
    <p:extLst>
      <p:ext uri="{BB962C8B-B14F-4D97-AF65-F5344CB8AC3E}">
        <p14:creationId xmlns:p14="http://schemas.microsoft.com/office/powerpoint/2010/main" val="9161902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Deriváty </a:t>
            </a:r>
            <a:r>
              <a:rPr lang="cs-CZ" dirty="0" err="1"/>
              <a:t>sulfonylurey</a:t>
            </a:r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1" y="2231580"/>
            <a:ext cx="113538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Deriváty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sulfonylurey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byly vůbec první používané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hypoglykemizující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látky.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Zvýšeného uvolňování inzulinu z β-buněk pankreatu.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Tato skupina léků také zvyšuje chuť k jídlu, léčba proto bývá spojena s nárůstem tělesné hmotnosti.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 praxi se používají léčiva II. generace (</a:t>
            </a:r>
            <a:r>
              <a:rPr kumimoji="0" lang="cs-CZ" altLang="cs-CZ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glipizid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 a III. generace (</a:t>
            </a:r>
            <a:r>
              <a:rPr kumimoji="0" lang="cs-CZ" altLang="cs-CZ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glimepirid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1151077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1C2A77-8AD3-4CED-6532-AE868A3C3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Kombinované preparáty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BE4285-1843-4571-3BD8-4234323B1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Metformin</a:t>
            </a:r>
            <a:r>
              <a:rPr lang="cs-CZ" dirty="0"/>
              <a:t> + </a:t>
            </a:r>
            <a:r>
              <a:rPr lang="cs-CZ" dirty="0" err="1"/>
              <a:t>gliptin</a:t>
            </a:r>
            <a:r>
              <a:rPr lang="cs-CZ" dirty="0"/>
              <a:t> ( </a:t>
            </a:r>
            <a:r>
              <a:rPr lang="cs-CZ" dirty="0" err="1"/>
              <a:t>Janumet,Eucreas</a:t>
            </a:r>
            <a:r>
              <a:rPr lang="cs-CZ" dirty="0"/>
              <a:t> např. 50/850 mg…50/1000 mg)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Metformin</a:t>
            </a:r>
            <a:r>
              <a:rPr lang="cs-CZ" dirty="0"/>
              <a:t> + </a:t>
            </a:r>
            <a:r>
              <a:rPr lang="cs-CZ" dirty="0" err="1"/>
              <a:t>gliflozin</a:t>
            </a:r>
            <a:r>
              <a:rPr lang="cs-CZ" dirty="0"/>
              <a:t> (</a:t>
            </a:r>
            <a:r>
              <a:rPr lang="cs-CZ" dirty="0" err="1"/>
              <a:t>Synjardy</a:t>
            </a:r>
            <a:r>
              <a:rPr lang="cs-CZ" dirty="0"/>
              <a:t> např. 5/1000 mg, 5/850 mg)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Další kombinované preparáty….výrazně zlepšují léčbu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Pokud PAD nestačí, potom i kombinaci s inzuliny.</a:t>
            </a:r>
          </a:p>
        </p:txBody>
      </p:sp>
    </p:spTree>
    <p:extLst>
      <p:ext uri="{BB962C8B-B14F-4D97-AF65-F5344CB8AC3E}">
        <p14:creationId xmlns:p14="http://schemas.microsoft.com/office/powerpoint/2010/main" val="29535959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66BCEA-8E2E-2650-3CCA-DE2E1ED79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Inzulin na léčbu DM I a DM II pokud nestačí PAD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968904-798A-E5A2-56FE-9BAE12CB2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Rozdělení dle doby působení</a:t>
            </a:r>
          </a:p>
          <a:p>
            <a:endParaRPr lang="cs-CZ" dirty="0"/>
          </a:p>
          <a:p>
            <a:r>
              <a:rPr lang="cs-CZ" dirty="0"/>
              <a:t>Krátkodobě</a:t>
            </a:r>
          </a:p>
          <a:p>
            <a:r>
              <a:rPr lang="cs-CZ" dirty="0"/>
              <a:t>Střednědobě</a:t>
            </a:r>
          </a:p>
          <a:p>
            <a:r>
              <a:rPr lang="cs-CZ" dirty="0"/>
              <a:t>Dlouhodobě</a:t>
            </a:r>
          </a:p>
          <a:p>
            <a:endParaRPr lang="cs-CZ" dirty="0"/>
          </a:p>
          <a:p>
            <a:r>
              <a:rPr lang="cs-CZ" dirty="0"/>
              <a:t>Při DM II se užívá v případě potřeby s PAD. Při DM I pouze terapie inzuliny</a:t>
            </a:r>
          </a:p>
        </p:txBody>
      </p:sp>
    </p:spTree>
    <p:extLst>
      <p:ext uri="{BB962C8B-B14F-4D97-AF65-F5344CB8AC3E}">
        <p14:creationId xmlns:p14="http://schemas.microsoft.com/office/powerpoint/2010/main" val="41324009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DF8445-6367-D172-BC79-CDD646120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kombinovat inzuliny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6201C6-F417-1029-06CD-6B0C6928A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krátkodobé, při hyperglykemii. Na začátku léčby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střednědobé a dlouhodobé v kombinaci při  stabilizaci DM.</a:t>
            </a:r>
          </a:p>
        </p:txBody>
      </p:sp>
    </p:spTree>
    <p:extLst>
      <p:ext uri="{BB962C8B-B14F-4D97-AF65-F5344CB8AC3E}">
        <p14:creationId xmlns:p14="http://schemas.microsoft.com/office/powerpoint/2010/main" val="33300441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Doplňky stravy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34955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 potravinových doplňcích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Hroznový cukr</a:t>
            </a:r>
          </a:p>
          <a:p>
            <a:endParaRPr lang="cs-CZ" altLang="cs-CZ"/>
          </a:p>
          <a:p>
            <a:r>
              <a:rPr lang="cs-CZ" altLang="cs-CZ"/>
              <a:t>Carbosnack – glycin + taurin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  ( neesenciální aminokyselina, napodobuje funkci insulinu- do svalových buněk se dostává energie a AK  cirkulující v krvi )</a:t>
            </a:r>
          </a:p>
        </p:txBody>
      </p:sp>
    </p:spTree>
    <p:extLst>
      <p:ext uri="{BB962C8B-B14F-4D97-AF65-F5344CB8AC3E}">
        <p14:creationId xmlns:p14="http://schemas.microsoft.com/office/powerpoint/2010/main" val="24041498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vitaminy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Vytrvalci- B6,B12 a kyselina listová a pantothenová ( maso, mléko, sýry,vejce)</a:t>
            </a:r>
          </a:p>
          <a:p>
            <a:pPr>
              <a:lnSpc>
                <a:spcPct val="90000"/>
              </a:lnSpc>
            </a:pPr>
            <a:r>
              <a:rPr lang="cs-CZ" altLang="cs-CZ"/>
              <a:t>Vitamin C 100mg/den, vhodné jsou multivitamíny</a:t>
            </a:r>
          </a:p>
          <a:p>
            <a:pPr>
              <a:lnSpc>
                <a:spcPct val="90000"/>
              </a:lnSpc>
            </a:pPr>
            <a:r>
              <a:rPr lang="cs-CZ" altLang="cs-CZ"/>
              <a:t>Pozor na předávkování vitaminy rozpustnými v tucích</a:t>
            </a:r>
          </a:p>
          <a:p>
            <a:pPr>
              <a:lnSpc>
                <a:spcPct val="90000"/>
              </a:lnSpc>
            </a:pPr>
            <a:r>
              <a:rPr lang="cs-CZ" altLang="cs-CZ"/>
              <a:t>Pozor na snížení resorbční schopnosti vitamínů z potravy !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930437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Minerály, železo, antioxidační směsi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sz="2400"/>
              <a:t>Ztráta minerálů potem- možnost doplnění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   iontovými nápoji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4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Deficit železa snižuje vytrvalostní výkonnost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Antioxidační směsi ?    E vitamin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                                 beta karoten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                                 C vitamin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                                 Se, Zn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Studie HPS nepotvrdila jejich význam v prevenci nádorů a kardiovaskulárních nemocí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400"/>
          </a:p>
        </p:txBody>
      </p:sp>
    </p:spTree>
    <p:extLst>
      <p:ext uri="{BB962C8B-B14F-4D97-AF65-F5344CB8AC3E}">
        <p14:creationId xmlns:p14="http://schemas.microsoft.com/office/powerpoint/2010/main" val="20613968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Kreatin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Stupňuje výkon v silových sportech, tam, kde je potřeba dlouhodobá výdrž s kombinací síly</a:t>
            </a:r>
          </a:p>
          <a:p>
            <a:r>
              <a:rPr lang="cs-CZ" altLang="cs-CZ"/>
              <a:t>Šetří zásobu cukrů</a:t>
            </a:r>
          </a:p>
          <a:p>
            <a:r>
              <a:rPr lang="cs-CZ" altLang="cs-CZ"/>
              <a:t>Zabraňuje předčasnému vzniku LA</a:t>
            </a:r>
          </a:p>
          <a:p>
            <a:r>
              <a:rPr lang="cs-CZ" altLang="cs-CZ"/>
              <a:t>Zkracuje čas nutný pro odpočinek po intenzivním tréninku a soutěžích</a:t>
            </a:r>
          </a:p>
          <a:p>
            <a:r>
              <a:rPr lang="cs-CZ" altLang="cs-CZ"/>
              <a:t>Může zvyšovat krevní tlak </a:t>
            </a:r>
          </a:p>
        </p:txBody>
      </p:sp>
    </p:spTree>
    <p:extLst>
      <p:ext uri="{BB962C8B-B14F-4D97-AF65-F5344CB8AC3E}">
        <p14:creationId xmlns:p14="http://schemas.microsoft.com/office/powerpoint/2010/main" val="2602299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B08ACE-62C4-4F2F-BA2A-60F3FD764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Ovlivnění krevního tlaku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903E91-69E3-4520-97C8-456673A95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Snížení</a:t>
            </a:r>
          </a:p>
          <a:p>
            <a:pPr marL="0" indent="0">
              <a:buNone/>
            </a:pPr>
            <a:r>
              <a:rPr lang="cs-CZ" dirty="0"/>
              <a:t> léky, dehydratace, těsně po fyzické zátěži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Zvýšení</a:t>
            </a:r>
          </a:p>
          <a:p>
            <a:pPr marL="0" indent="0">
              <a:buNone/>
            </a:pPr>
            <a:r>
              <a:rPr lang="cs-CZ" dirty="0"/>
              <a:t>Léky, stres, nevyspání, fyzická zátěž</a:t>
            </a:r>
          </a:p>
        </p:txBody>
      </p:sp>
    </p:spTree>
    <p:extLst>
      <p:ext uri="{BB962C8B-B14F-4D97-AF65-F5344CB8AC3E}">
        <p14:creationId xmlns:p14="http://schemas.microsoft.com/office/powerpoint/2010/main" val="354232721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Karnitin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Transportuje mastné kyseliny do nitra buněk, kde jsou přeměňovány pomocí kyslíku na energii</a:t>
            </a:r>
          </a:p>
          <a:p>
            <a:r>
              <a:rPr lang="cs-CZ" altLang="cs-CZ"/>
              <a:t>Zvyšuje přenos tuků do metabolického cyklu, zvyšuje vytrvalostní výkon</a:t>
            </a:r>
          </a:p>
          <a:p>
            <a:r>
              <a:rPr lang="cs-CZ" altLang="cs-CZ"/>
              <a:t>Při dlouhodobém tréninku jsou využívány především tuky</a:t>
            </a:r>
          </a:p>
        </p:txBody>
      </p:sp>
    </p:spTree>
    <p:extLst>
      <p:ext uri="{BB962C8B-B14F-4D97-AF65-F5344CB8AC3E}">
        <p14:creationId xmlns:p14="http://schemas.microsoft.com/office/powerpoint/2010/main" val="39734904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karnitin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Není doping, v potravě především v tmavém mase ale i v mléčných výrobcích</a:t>
            </a:r>
          </a:p>
          <a:p>
            <a:r>
              <a:rPr lang="cs-CZ" altLang="cs-CZ"/>
              <a:t>Nadbytečné množství se vyloučí ledvinami</a:t>
            </a:r>
          </a:p>
          <a:p>
            <a:r>
              <a:rPr lang="cs-CZ" altLang="cs-CZ"/>
              <a:t>Dávky  500-1000 mg/den ( 3-5 g )</a:t>
            </a:r>
          </a:p>
          <a:p>
            <a:endParaRPr lang="cs-CZ" altLang="cs-CZ"/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90998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HMB hydroxy beta metylbutyrát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  <a:p>
            <a:r>
              <a:rPr lang="cs-CZ" altLang="cs-CZ"/>
              <a:t>Metabolit leucinu</a:t>
            </a:r>
          </a:p>
          <a:p>
            <a:r>
              <a:rPr lang="cs-CZ" altLang="cs-CZ"/>
              <a:t>Pomáhá při zvyšování svalové hmoty</a:t>
            </a:r>
          </a:p>
          <a:p>
            <a:r>
              <a:rPr lang="cs-CZ" altLang="cs-CZ"/>
              <a:t>Snižuje poškození rychlých svalových vláken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52045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Sportující děti a doplňky ve výživě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  <a:p>
            <a:r>
              <a:rPr lang="cs-CZ" altLang="cs-CZ"/>
              <a:t>Pouze občas multivitamíny</a:t>
            </a:r>
          </a:p>
          <a:p>
            <a:r>
              <a:rPr lang="cs-CZ" altLang="cs-CZ"/>
              <a:t>Jednoznačně upřednostnění pestré stravy</a:t>
            </a:r>
          </a:p>
          <a:p>
            <a:r>
              <a:rPr lang="cs-CZ" altLang="cs-CZ"/>
              <a:t>Zvážit intenzitu tréninku</a:t>
            </a:r>
          </a:p>
          <a:p>
            <a:r>
              <a:rPr lang="cs-CZ" altLang="cs-CZ"/>
              <a:t>Fit centra od 16-17 let – nabídka proteinů dětem – ne!!!!</a:t>
            </a:r>
          </a:p>
        </p:txBody>
      </p:sp>
    </p:spTree>
    <p:extLst>
      <p:ext uri="{BB962C8B-B14F-4D97-AF65-F5344CB8AC3E}">
        <p14:creationId xmlns:p14="http://schemas.microsoft.com/office/powerpoint/2010/main" val="46229667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chondroprotektiva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Přirozené látky</a:t>
            </a:r>
          </a:p>
          <a:p>
            <a:pPr>
              <a:lnSpc>
                <a:spcPct val="90000"/>
              </a:lnSpc>
            </a:pPr>
            <a:r>
              <a:rPr lang="cs-CZ" altLang="cs-CZ"/>
              <a:t>Užívat v doporučeném množství lze i u dětí</a:t>
            </a:r>
          </a:p>
          <a:p>
            <a:pPr>
              <a:lnSpc>
                <a:spcPct val="90000"/>
              </a:lnSpc>
            </a:pPr>
            <a:r>
              <a:rPr lang="cs-CZ" altLang="cs-CZ"/>
              <a:t>Forma tablet či nápojů</a:t>
            </a:r>
          </a:p>
          <a:p>
            <a:pPr>
              <a:lnSpc>
                <a:spcPct val="90000"/>
              </a:lnSpc>
            </a:pPr>
            <a:r>
              <a:rPr lang="cs-CZ" altLang="cs-CZ"/>
              <a:t>Individuální snášenlivost</a:t>
            </a:r>
          </a:p>
          <a:p>
            <a:pPr>
              <a:lnSpc>
                <a:spcPct val="90000"/>
              </a:lnSpc>
            </a:pPr>
            <a:r>
              <a:rPr lang="cs-CZ" altLang="cs-CZ"/>
              <a:t>Zjistit příčinu potíží – kompenzační cviky, vyšetření hlubokého stabilizačního systému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61027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3BA1D7-129C-42AC-A75E-95256B329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Ovlivnění pulsu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E88E43-C407-4346-9565-5AE2D5EA6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Zvýšení- stres, léky, některé nápoje, přehřát, snížení hemoglobinu, poruchy štítné žlázy, srdeční onemocnění</a:t>
            </a:r>
          </a:p>
          <a:p>
            <a:endParaRPr lang="cs-CZ" dirty="0"/>
          </a:p>
          <a:p>
            <a:r>
              <a:rPr lang="cs-CZ" dirty="0"/>
              <a:t>Snížení – léky, některá onemocnění </a:t>
            </a:r>
            <a:r>
              <a:rPr lang="cs-CZ" dirty="0" err="1"/>
              <a:t>štitné</a:t>
            </a:r>
            <a:r>
              <a:rPr lang="cs-CZ" dirty="0"/>
              <a:t> žlázy, srdce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4696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DEA66F67-B1DF-544E-A4B4-743107C1B0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Hypertenze – nefarmakologická terapie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E97FF9B1-78AA-380C-4EA9-1FEBA0BDD8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1600" dirty="0"/>
              <a:t>Léčba –režimová opatření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600" dirty="0"/>
          </a:p>
          <a:p>
            <a:pPr>
              <a:lnSpc>
                <a:spcPct val="80000"/>
              </a:lnSpc>
            </a:pPr>
            <a:r>
              <a:rPr lang="cs-CZ" altLang="cs-CZ" sz="1600" dirty="0"/>
              <a:t>Snížení tělesné hmotnosti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600" dirty="0"/>
          </a:p>
          <a:p>
            <a:pPr>
              <a:lnSpc>
                <a:spcPct val="80000"/>
              </a:lnSpc>
            </a:pPr>
            <a:r>
              <a:rPr lang="cs-CZ" altLang="cs-CZ" sz="1600" dirty="0"/>
              <a:t>Zákaz kouření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600" dirty="0"/>
          </a:p>
          <a:p>
            <a:pPr>
              <a:lnSpc>
                <a:spcPct val="80000"/>
              </a:lnSpc>
            </a:pPr>
            <a:r>
              <a:rPr lang="cs-CZ" altLang="cs-CZ" sz="1600" dirty="0"/>
              <a:t>Omezení alkoholu (ženy –max. 15-20ml ethanolu/den, </a:t>
            </a:r>
          </a:p>
          <a:p>
            <a:pPr>
              <a:lnSpc>
                <a:spcPct val="80000"/>
              </a:lnSpc>
            </a:pPr>
            <a:r>
              <a:rPr lang="cs-CZ" altLang="cs-CZ" sz="1600" dirty="0"/>
              <a:t>muži –max. 30ml ethanolu/den)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600" dirty="0"/>
          </a:p>
          <a:p>
            <a:pPr>
              <a:lnSpc>
                <a:spcPct val="80000"/>
              </a:lnSpc>
            </a:pPr>
            <a:r>
              <a:rPr lang="cs-CZ" altLang="cs-CZ" sz="1600" dirty="0"/>
              <a:t>Omezení kofeinu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600" dirty="0"/>
          </a:p>
          <a:p>
            <a:pPr>
              <a:lnSpc>
                <a:spcPct val="80000"/>
              </a:lnSpc>
            </a:pPr>
            <a:r>
              <a:rPr lang="cs-CZ" altLang="cs-CZ" sz="1600" dirty="0"/>
              <a:t>Omezení solení (max. 5g/den)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600" dirty="0"/>
          </a:p>
          <a:p>
            <a:pPr>
              <a:lnSpc>
                <a:spcPct val="80000"/>
              </a:lnSpc>
            </a:pPr>
            <a:r>
              <a:rPr lang="cs-CZ" altLang="cs-CZ" sz="1600" dirty="0"/>
              <a:t>Omezení nasycených tuků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600" dirty="0"/>
          </a:p>
          <a:p>
            <a:pPr>
              <a:lnSpc>
                <a:spcPct val="80000"/>
              </a:lnSpc>
            </a:pPr>
            <a:r>
              <a:rPr lang="cs-CZ" altLang="cs-CZ" sz="1600" dirty="0"/>
              <a:t>Zvýšení fyzické aktivity (aerobní cvičení)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600" dirty="0"/>
          </a:p>
          <a:p>
            <a:pPr>
              <a:lnSpc>
                <a:spcPct val="80000"/>
              </a:lnSpc>
            </a:pPr>
            <a:r>
              <a:rPr lang="cs-CZ" altLang="cs-CZ" sz="1600" dirty="0"/>
              <a:t>Úprava farmakoterapie jiných onemocnění (některé léky mohou zvyšovat TK)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18C3CABE-A1EF-1522-B7EB-9D90DE14C4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Farmakoterapie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3492D2F4-7E8F-700E-C569-16F87D0299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endParaRPr lang="cs-CZ" altLang="cs-CZ" sz="2400" dirty="0"/>
          </a:p>
          <a:p>
            <a:pPr>
              <a:lnSpc>
                <a:spcPct val="90000"/>
              </a:lnSpc>
              <a:buFontTx/>
              <a:buNone/>
            </a:pP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dirty="0"/>
              <a:t>β-blokátory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dirty="0"/>
              <a:t>Diuretika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dirty="0"/>
              <a:t>Blokátory kalciových kanálů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dirty="0"/>
              <a:t>Inhibitory </a:t>
            </a:r>
            <a:r>
              <a:rPr lang="cs-CZ" altLang="cs-CZ" sz="2400" dirty="0" err="1"/>
              <a:t>angiotenzin</a:t>
            </a:r>
            <a:r>
              <a:rPr lang="cs-CZ" altLang="cs-CZ" sz="2400" dirty="0"/>
              <a:t> konvertujícího enzymu (ACEI)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dirty="0"/>
              <a:t>Blokátory </a:t>
            </a:r>
            <a:r>
              <a:rPr lang="cs-CZ" altLang="cs-CZ" sz="2400" dirty="0" err="1"/>
              <a:t>angiotenzinových</a:t>
            </a:r>
            <a:r>
              <a:rPr lang="cs-CZ" altLang="cs-CZ" sz="2400" dirty="0"/>
              <a:t> receptorů 1 (AT1 blokátory) - </a:t>
            </a:r>
            <a:r>
              <a:rPr lang="cs-CZ" altLang="cs-CZ" sz="2400" dirty="0" err="1"/>
              <a:t>sartany</a:t>
            </a:r>
            <a:endParaRPr lang="cs-CZ" altLang="cs-CZ" sz="2400" dirty="0"/>
          </a:p>
          <a:p>
            <a:pPr>
              <a:lnSpc>
                <a:spcPct val="90000"/>
              </a:lnSpc>
            </a:pPr>
            <a:endParaRPr lang="cs-CZ" altLang="cs-CZ" sz="2400" dirty="0"/>
          </a:p>
          <a:p>
            <a:pPr>
              <a:lnSpc>
                <a:spcPct val="90000"/>
              </a:lnSpc>
            </a:pPr>
            <a:endParaRPr lang="cs-CZ" altLang="cs-CZ" sz="2400" dirty="0"/>
          </a:p>
          <a:p>
            <a:pPr>
              <a:lnSpc>
                <a:spcPct val="90000"/>
              </a:lnSpc>
              <a:buFontTx/>
              <a:buNone/>
            </a:pPr>
            <a:endParaRPr lang="cs-CZ" alt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Nefarmakologická</a:t>
            </a:r>
          </a:p>
          <a:p>
            <a:r>
              <a:rPr lang="cs-CZ" dirty="0"/>
              <a:t>farmakologická</a:t>
            </a:r>
          </a:p>
        </p:txBody>
      </p:sp>
    </p:spTree>
    <p:extLst>
      <p:ext uri="{BB962C8B-B14F-4D97-AF65-F5344CB8AC3E}">
        <p14:creationId xmlns:p14="http://schemas.microsoft.com/office/powerpoint/2010/main" val="1856665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Nefarmakologická</a:t>
            </a:r>
          </a:p>
          <a:p>
            <a:r>
              <a:rPr lang="cs-CZ" dirty="0"/>
              <a:t>farmakologická</a:t>
            </a:r>
          </a:p>
        </p:txBody>
      </p:sp>
    </p:spTree>
    <p:extLst>
      <p:ext uri="{BB962C8B-B14F-4D97-AF65-F5344CB8AC3E}">
        <p14:creationId xmlns:p14="http://schemas.microsoft.com/office/powerpoint/2010/main" val="38004543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1500</Words>
  <Application>Microsoft Office PowerPoint</Application>
  <PresentationFormat>Širokoúhlá obrazovka</PresentationFormat>
  <Paragraphs>250</Paragraphs>
  <Slides>44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9" baseType="lpstr">
      <vt:lpstr>Arial</vt:lpstr>
      <vt:lpstr>Calibri</vt:lpstr>
      <vt:lpstr>Calibri Light</vt:lpstr>
      <vt:lpstr>Wingdings</vt:lpstr>
      <vt:lpstr>Motiv Office</vt:lpstr>
      <vt:lpstr>Léčba hypertenze</vt:lpstr>
      <vt:lpstr>Krevní tlak</vt:lpstr>
      <vt:lpstr>puls</vt:lpstr>
      <vt:lpstr>Ovlivnění krevního tlaku</vt:lpstr>
      <vt:lpstr>Ovlivnění pulsu</vt:lpstr>
      <vt:lpstr>Hypertenze – nefarmakologická terapie</vt:lpstr>
      <vt:lpstr>Farmakoterapie</vt:lpstr>
      <vt:lpstr>Prezentace aplikace PowerPoint</vt:lpstr>
      <vt:lpstr>Prezentace aplikace PowerPoint</vt:lpstr>
      <vt:lpstr>Farmakologická léčba hypertenze</vt:lpstr>
      <vt:lpstr>ACE-I</vt:lpstr>
      <vt:lpstr>Princip působení ACE je založen na redukci aktivity renin-angiotenzin-aldosteron systému.</vt:lpstr>
      <vt:lpstr>Příklady ACE-I</vt:lpstr>
      <vt:lpstr>Prezentace aplikace PowerPoint</vt:lpstr>
      <vt:lpstr>Prezentace aplikace PowerPoint</vt:lpstr>
      <vt:lpstr>Kombinace ACE-I+diuretikum + blokátor vápníkových kanálů</vt:lpstr>
      <vt:lpstr>Prezentace aplikace PowerPoint</vt:lpstr>
      <vt:lpstr>Beta blokátory</vt:lpstr>
      <vt:lpstr>Příklady beta blokátorů</vt:lpstr>
      <vt:lpstr>sartany</vt:lpstr>
      <vt:lpstr>Kombinovaný preparát sartan + diuretikum</vt:lpstr>
      <vt:lpstr>Blokátory vápníkových kanálů</vt:lpstr>
      <vt:lpstr>diuretika</vt:lpstr>
      <vt:lpstr>Kombinace antihypertenziv</vt:lpstr>
      <vt:lpstr>Výhoda kombinovaných preparátů</vt:lpstr>
      <vt:lpstr>Léčba diabetu – perorální antibiotika (PAD)</vt:lpstr>
      <vt:lpstr>Per orální antidiabetika ( PAD)</vt:lpstr>
      <vt:lpstr>Biguanidy – zvyšuje senzitivitu tkání k inzulinu</vt:lpstr>
      <vt:lpstr>Glifloziny</vt:lpstr>
      <vt:lpstr>Glitazony</vt:lpstr>
      <vt:lpstr>Deriváty sulfonylurey</vt:lpstr>
      <vt:lpstr>Kombinované preparáty</vt:lpstr>
      <vt:lpstr>Inzulin na léčbu DM I a DM II pokud nestačí PAD</vt:lpstr>
      <vt:lpstr>Jak kombinovat inzuliny</vt:lpstr>
      <vt:lpstr>Doplňky stravy</vt:lpstr>
      <vt:lpstr>V potravinových doplňcích</vt:lpstr>
      <vt:lpstr>vitaminy</vt:lpstr>
      <vt:lpstr>Minerály, železo, antioxidační směsi</vt:lpstr>
      <vt:lpstr>Kreatin</vt:lpstr>
      <vt:lpstr>Karnitin</vt:lpstr>
      <vt:lpstr>karnitin</vt:lpstr>
      <vt:lpstr>HMB hydroxy beta metylbutyrát</vt:lpstr>
      <vt:lpstr>Sportující děti a doplňky ve výživě</vt:lpstr>
      <vt:lpstr>chondroprotektiva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Léčba hypertenze</dc:title>
  <dc:creator>Iva</dc:creator>
  <cp:lastModifiedBy>Iva Tomášková</cp:lastModifiedBy>
  <cp:revision>28</cp:revision>
  <dcterms:created xsi:type="dcterms:W3CDTF">2015-03-29T20:23:46Z</dcterms:created>
  <dcterms:modified xsi:type="dcterms:W3CDTF">2025-04-07T19:29:40Z</dcterms:modified>
</cp:coreProperties>
</file>