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5" r:id="rId5"/>
    <p:sldId id="259" r:id="rId6"/>
    <p:sldId id="260" r:id="rId7"/>
    <p:sldId id="264" r:id="rId8"/>
    <p:sldId id="263" r:id="rId9"/>
    <p:sldId id="261" r:id="rId10"/>
    <p:sldId id="262" r:id="rId11"/>
    <p:sldId id="338" r:id="rId12"/>
    <p:sldId id="339" r:id="rId13"/>
    <p:sldId id="340" r:id="rId14"/>
    <p:sldId id="337" r:id="rId15"/>
    <p:sldId id="323" r:id="rId16"/>
    <p:sldId id="34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98" d="100"/>
          <a:sy n="98" d="100"/>
        </p:scale>
        <p:origin x="27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FFF46-E430-652C-4844-2D0E486A8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361035-FE92-D559-FFB2-96FD1FC5C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E8613D-0EB5-6073-8325-53DC73F0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F68CE9-2ACC-7949-3B15-C2461EAF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FC28AF-86B5-4AA9-22DC-19014DD22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02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88C0D-75E6-5D5C-1478-C02654638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FD1D7B-E49F-9A16-2E54-5A763BAD4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E06FDA-FD44-ECFB-D1AD-E1FC7AB31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D76F75-83CC-7395-D60B-5B41FB92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45D30C-CED0-B12F-1538-E0EC3625D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77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F58F5B-6BBF-39C4-E50F-860C7A39F3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C6AE6B-1198-B0E6-1372-5307ECC10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58F56D-7C48-264F-D695-2176BF83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4E6CAF-3244-6F95-2675-7E8E0A284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B2AAE5-2D52-A0B1-C04B-EA82902D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62765-11F3-0866-7937-FECD43A27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C70D2D-5232-78B5-3F60-3C134E92C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C3A241-24F9-6192-2937-554CBD438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921773-5145-7627-CB66-E53368CBD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EBFA9C-1174-A5CE-24D8-D42238ABF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88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EC886-58E0-4E44-F992-25EF9A683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67E819-F61A-A792-F65C-858DFCD61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A25DA-44AB-EB9F-A1E2-A89D1F99A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66F151-98B0-AF38-ACDB-5D6CA59D3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D979EB-2437-6099-0495-0917ABC1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9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41F6C-BD2F-3D76-DEDE-478E99F1C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E290D-7817-6906-3BAD-72D3C294D9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989959-6B3B-CADC-6DED-3C7D63B3D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BEE0C4-07C7-C8A1-4FA4-B8089154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B5561A-1E6E-BE57-051A-A2B237C47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E5B9ED-66E8-7550-1DBE-8459D111E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6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DA530-C14F-5D7C-F846-5AC97EA33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AC3D89-A03B-2A16-302B-8EB517480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DFDBBA-CDFA-97D8-4B61-11621160E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F7141A-33C4-27CC-8BC2-389596330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35FB9A-792C-F3A4-3408-CCD9F63B1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79FB75-7168-53F1-E715-1BBCA775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28CB51-19F8-8052-8F5A-BAF88C54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2D4318-13A9-4767-B1E9-59EE40542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66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0FE31-A176-ADDD-75D1-BE32F5C2F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B8BE4E-3C9E-6121-1C3A-879CB8F3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E19D2E-32B0-E590-9C7C-22AB78BE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5EE3B1-DBA8-256A-556B-C62664A7E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4DDAD6-9A05-3853-6522-B7B88785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1A88AD-2AA2-8982-66ED-36F39F95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F45CF8-DB06-1025-F1E5-A233BBE4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8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482E7-BA0C-A56B-207D-2C8F7B7E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D351F-F87E-DB6A-6860-C5D0968E3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E0B9CA4-D567-2540-215D-A714E96A8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E7E06F-4FBE-C203-CF61-946B0E8EB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0D8E5E-BF4A-EBB8-A87C-C0F8C750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E58FF2-A2C3-2308-9E15-541E6DF7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3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A7B16-C90C-52B6-A081-EFA351860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7F78D1-B514-6B37-6206-D558F65CFA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167D49-4F4F-D132-577C-A231AB1C0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051167-E191-E2ED-DF43-E2897F09E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D50A9E-F68B-97D5-075C-5F3EB2EB4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D07F8D-8FCE-6779-E7D6-5E4E14177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86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CD9FBC1-8731-D2F2-961C-763FD8C61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20F943-F957-8A50-C324-E38BA56B3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ADFD80-D16F-5EA9-0FAA-04EA5CC2E1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78D799-2E1C-4AB3-96F3-A94081649702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87E34D-9F90-91A2-89D1-00DADC2AEF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E6BEA6-295D-9F9B-AA88-002BF1381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C156C3-7546-4B0C-934A-39313E79F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80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C426B-3E0A-495E-C02A-22559AEBC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Očkování - historie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8CC5D4-FBE3-AF7C-D530-D28CDB806B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113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843703-7160-B1CF-AA2D-BC5C304A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Černý kašel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10670-6AC5-642A-06AA-7728ACC2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Velká úmrtnost u novorozenců a kojenců</a:t>
            </a:r>
          </a:p>
          <a:p>
            <a:r>
              <a:rPr lang="cs-CZ" dirty="0"/>
              <a:t>Začátek očkování v ČR v roce 1958</a:t>
            </a:r>
          </a:p>
          <a:p>
            <a:r>
              <a:rPr lang="cs-CZ" dirty="0"/>
              <a:t>Nyní očkování </a:t>
            </a:r>
            <a:r>
              <a:rPr lang="cs-CZ" dirty="0" err="1"/>
              <a:t>hexavakcínou</a:t>
            </a:r>
            <a:r>
              <a:rPr lang="cs-CZ" dirty="0"/>
              <a:t>, není tak účinná</a:t>
            </a:r>
          </a:p>
          <a:p>
            <a:r>
              <a:rPr lang="cs-CZ" dirty="0"/>
              <a:t>Proč nyní nárust?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904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37430-760E-952B-45F0-BC2609F5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spalničky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D5470-180F-D4AB-210D-F3DCE62FA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Roboto" panose="02000000000000000000" pitchFamily="2" charset="0"/>
              </a:rPr>
              <a:t>Imunizace proti spalničkám začala v 60. letech 20. století a dramaticky snížila výskyt spalniček v Evropě. I přes celkově vysoké pokrytí imunizací však spalničky nadále způsobují časté epidemie. V celosvětovém měřítku zůstávají spalničky hlavní příčinou dětských úmrtí a odhaduje se, že na komplikace způsobené tímto onemocněním každoročně zemře 140 000 dětí.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85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37430-760E-952B-45F0-BC2609F5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spalničky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D5470-180F-D4AB-210D-F3DCE62FA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Roboto" panose="02000000000000000000" pitchFamily="2" charset="0"/>
              </a:rPr>
              <a:t>Imunizace proti spalničkám začala v 60. letech 20. století a dramaticky snížila výskyt spalniček v Evropě. I přes celkově vysoké pokrytí imunizací však spalničky nadále způsobují časté epidemie. V celosvětovém měřítku zůstávají spalničky hlavní příčinou dětských úmrtí a odhaduje se, že na komplikace způsobené tímto onemocněním každoročně zemře 140 000 dětí.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137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23347-5184-BFA4-9691-01BC9185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Závažnost epidemie spalniček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84E19-F612-754D-DF4B-C9F9339FF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2000" dirty="0">
                <a:solidFill>
                  <a:srgbClr val="404040"/>
                </a:solidFill>
                <a:latin typeface="Roboto" panose="02000000000000000000" pitchFamily="2" charset="0"/>
              </a:rPr>
              <a:t>Virus se přenáší z člověka na člověka prostřednictvím kapének dýchacích cest, které vznikají při kašli a kýchání infikovaných osob. Kapénky obsahující virus mohou zůstat ve vzduchu několik hodin. Na kontaminovaných površích zůstává virus infekční až několik hodin.</a:t>
            </a:r>
          </a:p>
          <a:p>
            <a:pPr algn="l"/>
            <a:r>
              <a:rPr lang="cs-CZ" sz="2000" dirty="0">
                <a:solidFill>
                  <a:srgbClr val="404040"/>
                </a:solidFill>
                <a:latin typeface="Roboto" panose="02000000000000000000" pitchFamily="2" charset="0"/>
              </a:rPr>
              <a:t>Spalničky jsou extrémně nakažlivé a odhaduje se, že 90 % neimunních osob vystavených kontaktu s nakaženým jedincem se nakazí. Matematické modely odhadují základní reprodukční číslo na 12-18, tj. průměrný počet sekundárních infekcí, které následují po jednom zavlečení do vnímavé populace.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857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13770-80D7-BAE6-13DE-5DEABD4E0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v Evropě od 2018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0E8DE-CD84-DC67-DAD6-AC5979B40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Inter"/>
              </a:rPr>
              <a:t> očkování bude povinné proti jedenácti chorobám. Francie je tak po Itálii další evropskou zemí, která zavádí povinné očkování. Italská vláda k tomuto kroku přistoupila v květnu 2018 právě v reakci na klesající proočkovanost, opakované epidemie spalniček a také nejrůznější konspirační teorie, které se o očkování šíří.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38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>
            <a:extLst>
              <a:ext uri="{FF2B5EF4-FFF2-40B4-BE49-F238E27FC236}">
                <a16:creationId xmlns:a16="http://schemas.microsoft.com/office/drawing/2014/main" id="{BA119F6A-BB8A-BE78-38A0-3CEC1C519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Očkování COVID-19</a:t>
            </a:r>
          </a:p>
        </p:txBody>
      </p:sp>
      <p:sp>
        <p:nvSpPr>
          <p:cNvPr id="81923" name="Zástupný obsah 2">
            <a:extLst>
              <a:ext uri="{FF2B5EF4-FFF2-40B4-BE49-F238E27FC236}">
                <a16:creationId xmlns:a16="http://schemas.microsoft.com/office/drawing/2014/main" id="{450FFAB3-67B6-8D69-B4FD-86A9F46052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Vakcína 1. generace. Obsahuje namnožené a usmrcené množství COVID – 19. Organismus si sám vytváří protilátky</a:t>
            </a:r>
          </a:p>
          <a:p>
            <a:r>
              <a:rPr lang="cs-CZ" altLang="cs-CZ"/>
              <a:t>Vakcína 2. generace. Využívá jen část viru, který dokáže vyvolat tvorbu protilátek</a:t>
            </a:r>
          </a:p>
          <a:p>
            <a:r>
              <a:rPr lang="cs-CZ" altLang="cs-CZ"/>
              <a:t>Vakcína 3. generace.tzv. mRNA vakcíny. Pracují na bázi nukleových kyselin, které stimulují systém k tvorbě protilátek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AD7486CB-92C5-99F9-E717-DF130FAC5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očkování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17B839A-F41A-6824-EAAB-2148CFD27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Povinné je různé podle států</a:t>
            </a:r>
          </a:p>
          <a:p>
            <a:pPr eaLnBrk="1" hangingPunct="1"/>
            <a:r>
              <a:rPr lang="cs-CZ" altLang="cs-CZ"/>
              <a:t>Doporučené</a:t>
            </a:r>
          </a:p>
          <a:p>
            <a:pPr eaLnBrk="1" hangingPunct="1"/>
            <a:r>
              <a:rPr lang="cs-CZ" altLang="cs-CZ"/>
              <a:t>Doporučené při cestách do zahraničí (Avenier očkovací centrum)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BB9C6-B71C-72C8-98B0-3227AB643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virion?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A5D00-A4AE-8DBE-723F-DF31E9457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Virion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je označení pro kompletní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virovou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částici, která je schopna infikovat hostitele a dále se v něm množit. U nejjednodušších virů je to pouze komplex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nukleové kyseliny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DNA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nebo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RNA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a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bílkoviny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(urychlují reakce, aby mohly probíhat při nižších teplotách), u složitějších přibývají navíc především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povrchové obaly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jako například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membránový obal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glykoproteiny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Díky </a:t>
            </a:r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antigenitě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je virion schopný navázat se na povrch hostitelské buňky. (Když „klíč“, který vir obsahuje, pasuje na „zámek“ buňky, vir je schopný se do buňky dostat.) O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antigenitu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stará vnější obal viru.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Viriony jsou po vstupu do hostitelské buňky schopny změnit celý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metabolismus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buňky. Jejich velikost činí přibližně 15–390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nanometrů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76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1BD78-8044-B8AF-B433-68B84F7F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Očkování proti pravým neštovicím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8722DF-A971-3A13-DC01-ADE0DD22D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Anglický vesnický lékař Edvard </a:t>
            </a:r>
            <a:r>
              <a:rPr lang="cs-CZ" dirty="0" err="1"/>
              <a:t>Jenner</a:t>
            </a:r>
            <a:r>
              <a:rPr lang="cs-CZ" dirty="0"/>
              <a:t> provedl v roce 1796 první pokus o očkování proti pravým neštovicím. </a:t>
            </a:r>
          </a:p>
          <a:p>
            <a:endParaRPr lang="cs-CZ" dirty="0"/>
          </a:p>
          <a:p>
            <a:r>
              <a:rPr lang="cs-CZ" dirty="0"/>
              <a:t>MUDr. Karel Raška- podílel se na eradikaci pravých neštovic ve světě</a:t>
            </a:r>
          </a:p>
        </p:txBody>
      </p:sp>
    </p:spTree>
    <p:extLst>
      <p:ext uri="{BB962C8B-B14F-4D97-AF65-F5344CB8AC3E}">
        <p14:creationId xmlns:p14="http://schemas.microsoft.com/office/powerpoint/2010/main" val="350475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Zástupný obsah 4" descr="Obsah obrázku černobílá, socha, budova, interiér">
            <a:extLst>
              <a:ext uri="{FF2B5EF4-FFF2-40B4-BE49-F238E27FC236}">
                <a16:creationId xmlns:a16="http://schemas.microsoft.com/office/drawing/2014/main" id="{D176188C-4C41-8170-BBE5-4BDC8B54A9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52" b="1435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45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0E450-EA9A-2AF5-D153-7872F278B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Kuriózní první pokus vakcinace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E1A7AA-43B8-01D8-9A47-BD15EB782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Anglický lékař Edward </a:t>
            </a:r>
            <a:r>
              <a:rPr lang="cs-CZ" dirty="0" err="1"/>
              <a:t>Jenner</a:t>
            </a:r>
            <a:r>
              <a:rPr lang="cs-CZ" dirty="0"/>
              <a:t> si všiml, že dojičky krav, které prodělaly kravské neštovice, neonemocněly pravými neštovicemi (variolou). To jej proto v roce 1796 vedlo k odvážnému pokusu: zdravého chlapce infikoval virem kravských neštovic (do rozedřené kůže mu vetřel drť krust z kravských neštovic), po uzdravení jej vystavil infekci pravých neštovic. Chlapec pravými neštovicemi neonemocněl. Další vývoj potvrdil správnost této myšlenky. Postup přímé ochrany očkováním byl nazván vakcinace podle latinského slova „</a:t>
            </a:r>
            <a:r>
              <a:rPr lang="cs-CZ" dirty="0" err="1"/>
              <a:t>vacca</a:t>
            </a:r>
            <a:r>
              <a:rPr lang="cs-CZ" dirty="0"/>
              <a:t>“, tedy kráva.</a:t>
            </a:r>
          </a:p>
        </p:txBody>
      </p:sp>
    </p:spTree>
    <p:extLst>
      <p:ext uri="{BB962C8B-B14F-4D97-AF65-F5344CB8AC3E}">
        <p14:creationId xmlns:p14="http://schemas.microsoft.com/office/powerpoint/2010/main" val="241161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C0CDE-E93D-9D96-382E-7E0E1530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Vymýcení pravých neštovic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41E0D-196C-BD8E-C47A-DC3D810F3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Virus neštovic je přenosný z člověka kapénkovou infekcí nebo přímým kontaktem- oblečení, věci</a:t>
            </a:r>
          </a:p>
          <a:p>
            <a:r>
              <a:rPr lang="cs-CZ" dirty="0"/>
              <a:t>Vysoce nakažlivý, inkubační doba 12 dní, potom stadium podobné chřipce s kožní vyrážkou</a:t>
            </a:r>
          </a:p>
          <a:p>
            <a:r>
              <a:rPr lang="cs-CZ" dirty="0"/>
              <a:t>V 60. letech 20. století umíralo 2 mil. Lidí ročně</a:t>
            </a:r>
          </a:p>
          <a:p>
            <a:r>
              <a:rPr lang="cs-CZ" dirty="0"/>
              <a:t>V roce 1965 WHO rozhoduje o programu eradikace</a:t>
            </a:r>
          </a:p>
          <a:p>
            <a:r>
              <a:rPr lang="cs-CZ" dirty="0"/>
              <a:t>V Čechách se začalo očkovat v roce 1821, od roku 1919 bylo povinné</a:t>
            </a:r>
          </a:p>
          <a:p>
            <a:r>
              <a:rPr lang="cs-CZ" dirty="0"/>
              <a:t>Vakcinace byla celosvětově ukončena 31.12.1980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25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B97414-0BD9-8B37-B9D0-60D86F62A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je virus neštovic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D373C1-BDF5-3E48-D8DD-9D17C22CE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Patologickým agens, které vyvolává pravé neštovice, je 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virus</a:t>
            </a:r>
            <a:r>
              <a:rPr lang="cs-CZ" dirty="0">
                <a:latin typeface="Arial" panose="020B0604020202020204" pitchFamily="34" charset="0"/>
              </a:rPr>
              <a:t> pravých neštovic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velký, obalený DNA virus příbuzný dalším virům, které vyvolávají </a:t>
            </a:r>
            <a:r>
              <a:rPr lang="cs-CZ" dirty="0">
                <a:latin typeface="Arial" panose="020B0604020202020204" pitchFamily="34" charset="0"/>
              </a:rPr>
              <a:t>neštovice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 zvířat. Vzhledem k vysoké </a:t>
            </a:r>
            <a:r>
              <a:rPr lang="cs-CZ" dirty="0">
                <a:latin typeface="Arial" panose="020B0604020202020204" pitchFamily="34" charset="0"/>
              </a:rPr>
              <a:t>virulenci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viru stačí k vyvolání onemocnění u člověka pouze 10–100 </a:t>
            </a:r>
            <a:r>
              <a:rPr lang="cs-CZ" dirty="0">
                <a:latin typeface="Arial" panose="020B0604020202020204" pitchFamily="34" charset="0"/>
              </a:rPr>
              <a:t>virionů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Je hostitelsky specifický, způsobuje onemocnění pouze u člověka – proto také nemá žádný </a:t>
            </a:r>
            <a:r>
              <a:rPr lang="cs-CZ" dirty="0">
                <a:latin typeface="Arial" panose="020B0604020202020204" pitchFamily="34" charset="0"/>
              </a:rPr>
              <a:t>přirozený rezervoár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 to umožnilo jeho </a:t>
            </a:r>
            <a:r>
              <a:rPr lang="cs-CZ" dirty="0">
                <a:latin typeface="Arial" panose="020B0604020202020204" pitchFamily="34" charset="0"/>
              </a:rPr>
              <a:t>vymýcení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72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9E734-5537-C64A-1503-AEA430950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Virus bohužel existuje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5EB546-4BC2-237C-862B-4EB31BCD9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0" i="0" dirty="0">
              <a:solidFill>
                <a:srgbClr val="263238"/>
              </a:solidFill>
              <a:effectLst/>
              <a:latin typeface="Inter"/>
            </a:endParaRPr>
          </a:p>
          <a:p>
            <a:r>
              <a:rPr lang="cs-CZ" b="0" i="0" dirty="0">
                <a:solidFill>
                  <a:srgbClr val="263238"/>
                </a:solidFill>
                <a:effectLst/>
                <a:latin typeface="Inter"/>
              </a:rPr>
              <a:t>Pravé neštovice zhyzdily obličej i tělo nemocných. Koho vir nezabil, zůstaly mu po puchýřích jizvy do konce života. Dodnes je virus uchováván </a:t>
            </a:r>
            <a:r>
              <a:rPr lang="cs-CZ" b="1" i="0" dirty="0">
                <a:solidFill>
                  <a:srgbClr val="263238"/>
                </a:solidFill>
                <a:effectLst/>
                <a:latin typeface="Inter"/>
              </a:rPr>
              <a:t>ve dvou laboratořích v Rusku a USA</a:t>
            </a:r>
            <a:r>
              <a:rPr lang="cs-CZ" b="0" i="0" dirty="0">
                <a:solidFill>
                  <a:srgbClr val="263238"/>
                </a:solidFill>
                <a:effectLst/>
                <a:latin typeface="Inter"/>
              </a:rPr>
              <a:t>. Ruští vědci se obávají, že při oteplování severních častí jejich země, kde je pohřbeno mnoho nakažených pravými neštovicemi, by se vir mohl znovu dostat mezi lidi.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049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5A63B-53BC-C41D-8EF9-E35E76D1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Dětská obrna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3A0B9F-E170-AFE3-09D1-639FB8DDA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Film ,, Už zase skáču přes kaluže,,</a:t>
            </a:r>
          </a:p>
          <a:p>
            <a:r>
              <a:rPr lang="cs-CZ" dirty="0"/>
              <a:t>První epidemie u nás 1939, největší epidemie 1948</a:t>
            </a:r>
          </a:p>
          <a:p>
            <a:r>
              <a:rPr lang="cs-CZ" dirty="0"/>
              <a:t>Horečnaté onemocnění s parézou</a:t>
            </a:r>
          </a:p>
          <a:p>
            <a:r>
              <a:rPr lang="cs-CZ" dirty="0"/>
              <a:t>V roce 1956 hrozila další epidemie, od 1957 plošné očkování dětí do 15-ti let</a:t>
            </a:r>
          </a:p>
          <a:p>
            <a:r>
              <a:rPr lang="cs-CZ" dirty="0"/>
              <a:t>Eradikace v české </a:t>
            </a:r>
            <a:r>
              <a:rPr lang="cs-CZ" dirty="0" err="1"/>
              <a:t>rep</a:t>
            </a:r>
            <a:r>
              <a:rPr lang="cs-CZ" dirty="0"/>
              <a:t>. v roce 1961</a:t>
            </a:r>
          </a:p>
        </p:txBody>
      </p:sp>
    </p:spTree>
    <p:extLst>
      <p:ext uri="{BB962C8B-B14F-4D97-AF65-F5344CB8AC3E}">
        <p14:creationId xmlns:p14="http://schemas.microsoft.com/office/powerpoint/2010/main" val="12694565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875</Words>
  <Application>Microsoft Office PowerPoint</Application>
  <PresentationFormat>Širokoúhlá obrazovka</PresentationFormat>
  <Paragraphs>51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Inter</vt:lpstr>
      <vt:lpstr>Roboto</vt:lpstr>
      <vt:lpstr>Motiv Office</vt:lpstr>
      <vt:lpstr>Očkování - historie</vt:lpstr>
      <vt:lpstr>Co je virion?</vt:lpstr>
      <vt:lpstr>Očkování proti pravým neštovicím</vt:lpstr>
      <vt:lpstr>Prezentace aplikace PowerPoint</vt:lpstr>
      <vt:lpstr>Kuriózní první pokus vakcinace</vt:lpstr>
      <vt:lpstr>Vymýcení pravých neštovic</vt:lpstr>
      <vt:lpstr>Jaký je virus neštovic</vt:lpstr>
      <vt:lpstr>Virus bohužel existuje</vt:lpstr>
      <vt:lpstr>Dětská obrna</vt:lpstr>
      <vt:lpstr>Černý kašel</vt:lpstr>
      <vt:lpstr>spalničky</vt:lpstr>
      <vt:lpstr>spalničky</vt:lpstr>
      <vt:lpstr>Závažnost epidemie spalniček</vt:lpstr>
      <vt:lpstr>Situace v Evropě od 2018</vt:lpstr>
      <vt:lpstr>Očkování COVID-19</vt:lpstr>
      <vt:lpstr>očkování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Iva Tomášková</dc:creator>
  <cp:lastModifiedBy>Iva Tomášková</cp:lastModifiedBy>
  <cp:revision>8</cp:revision>
  <dcterms:created xsi:type="dcterms:W3CDTF">2025-03-04T06:08:04Z</dcterms:created>
  <dcterms:modified xsi:type="dcterms:W3CDTF">2025-03-05T12:02:51Z</dcterms:modified>
</cp:coreProperties>
</file>