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2" r:id="rId3"/>
    <p:sldId id="273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57" r:id="rId16"/>
    <p:sldId id="259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98" d="100"/>
          <a:sy n="98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8CA44-1146-484C-9083-95A013D51372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F181A-9AE3-497C-BE19-882F36C6B7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64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>
            <a:extLst>
              <a:ext uri="{FF2B5EF4-FFF2-40B4-BE49-F238E27FC236}">
                <a16:creationId xmlns:a16="http://schemas.microsoft.com/office/drawing/2014/main" id="{A268B7E3-2A56-1FB1-F105-ADEA1D6A83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Zástupný symbol pro poznámky 2">
            <a:extLst>
              <a:ext uri="{FF2B5EF4-FFF2-40B4-BE49-F238E27FC236}">
                <a16:creationId xmlns:a16="http://schemas.microsoft.com/office/drawing/2014/main" id="{D6C8C508-9FB8-F4C7-D503-66BE95ACF4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100" name="Zástupný symbol pro číslo snímku 3">
            <a:extLst>
              <a:ext uri="{FF2B5EF4-FFF2-40B4-BE49-F238E27FC236}">
                <a16:creationId xmlns:a16="http://schemas.microsoft.com/office/drawing/2014/main" id="{65D611A5-78A0-4AFB-6CEE-B3402765A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FADC8-0A36-469B-AA76-54913C17C88B}" type="slidenum">
              <a:rPr lang="cs-CZ" altLang="cs-CZ" smtClean="0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CBD39BC4-3B82-BB71-4A28-C572E8CFC9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ADF10A8D-DF87-51D4-35F0-BAB0A20CB2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DFC4F2C6-D5C0-0172-14DC-8A0D460FA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C589CC-70CA-44E1-9A30-BF22AB2454B6}" type="slidenum">
              <a:rPr lang="cs-CZ" altLang="cs-CZ" smtClean="0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BAC83072-AA3B-0E44-788D-747E161C8D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0CEF432A-0446-F86E-AC4C-985EB661A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2F581E0A-8044-0A45-B469-1B59A393C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9DFC35-CDCD-4543-8ABD-8443BEFA4593}" type="slidenum">
              <a:rPr lang="cs-CZ" altLang="cs-CZ" smtClean="0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6B743092-7155-02AD-CC45-A157ECD775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D338627A-B5A5-350F-AD0D-3D8DB6D66C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DB1F9502-F20F-4BA4-2CFE-901E07ECE0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1916F-9F8C-41C1-BF34-AFC8E0273F1A}" type="slidenum">
              <a:rPr lang="cs-CZ" altLang="cs-CZ" smtClean="0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E2AF1782-272E-D7D0-5A58-1C67FCA93C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D53F8DB9-0764-43B1-AE66-45C064EFB7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4CDE0175-6684-199A-A023-2C061208E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3CE2E1-814A-4F94-BAE6-98AAAF91FA76}" type="slidenum">
              <a:rPr lang="cs-CZ" altLang="cs-CZ" smtClean="0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E5262032-6DFB-98DD-A408-AFC8B84880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B66FB34B-0A63-548B-12F7-1EF0F51209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6987D46D-C184-2ED8-4C2E-1ED4E4A755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697244-93EF-4311-928A-D6F04D84557B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3414676B-42A9-3D1D-50F6-06D5890AE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917C0C66-42FA-38FE-732B-08F26BC701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C8ACAD74-0356-54B2-7D8C-82BF3E0553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C22121-95B1-4E26-85F5-972796CC0114}" type="slidenum">
              <a:rPr lang="cs-CZ" altLang="cs-CZ" smtClean="0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>
            <a:extLst>
              <a:ext uri="{FF2B5EF4-FFF2-40B4-BE49-F238E27FC236}">
                <a16:creationId xmlns:a16="http://schemas.microsoft.com/office/drawing/2014/main" id="{D06A79D2-654B-0102-838E-2AD93FD8DD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>
            <a:extLst>
              <a:ext uri="{FF2B5EF4-FFF2-40B4-BE49-F238E27FC236}">
                <a16:creationId xmlns:a16="http://schemas.microsoft.com/office/drawing/2014/main" id="{B4E4CB36-D28A-1DD0-96F1-BCBE93653B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Zástupný symbol pro číslo snímku 3">
            <a:extLst>
              <a:ext uri="{FF2B5EF4-FFF2-40B4-BE49-F238E27FC236}">
                <a16:creationId xmlns:a16="http://schemas.microsoft.com/office/drawing/2014/main" id="{C58DCA43-9FC8-968B-D354-178DF3EB7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2C7A68-7065-4F55-BB84-627BEB4059C0}" type="slidenum">
              <a:rPr lang="cs-CZ" altLang="cs-CZ" smtClean="0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B7FA5C86-1BB1-4E79-D750-E8D924A34F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D043EF67-90AE-5438-02E6-810A97876C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id="{5186F184-DF1B-F22A-AFE7-623B83E8D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019ADC-14B0-404C-A724-EE8876C5535E}" type="slidenum">
              <a:rPr lang="cs-CZ" altLang="cs-CZ" smtClean="0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F72D8205-32AB-9077-A588-70733C0763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FE9743EA-0C4F-8DD5-65F9-6BFD5D163D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DB19BC4C-702D-062F-0520-A459EF054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B24D1F-1043-4684-9F4C-642A13BBE6AB}" type="slidenum">
              <a:rPr lang="cs-CZ" altLang="cs-CZ" smtClean="0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A7437-76F0-0A6B-BB9A-A3F24158D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6F367C-FA2F-E033-6560-7579CEBB8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FFFC6D-F2F3-6F53-22A8-04B38647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C31D-0897-4854-8B6D-8156F53BD3F9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79E308-B654-94CB-5DD3-D117F7E5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105CE4-715F-92AE-09F9-9780936C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2247-4D73-4222-B826-06EB4E6472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67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48D52-4C85-B430-EFA0-ABFC2B77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0AF27E-8582-4209-5DA6-9A2942565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C0AF4-1068-C701-8AFA-1D613E65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C31D-0897-4854-8B6D-8156F53BD3F9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CECD60-AC9E-FC04-5BCF-7C6A7586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3662DE-C289-0737-5660-30D5A456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2247-4D73-4222-B826-06EB4E6472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86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D8DCFC6-548B-7634-8CE6-BA36A4FAF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87372C-F586-394C-A48B-14C3FD02E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8DCC05-1F5A-AFFD-821D-61BBE8B4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C31D-0897-4854-8B6D-8156F53BD3F9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C859AA-497B-706F-DF00-2E9DD0FA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5492BB-BB28-EA3C-8674-BCE8DC02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2247-4D73-4222-B826-06EB4E6472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71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3594D-EFE8-30CD-8EB9-DA5D009D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B58660-6DC8-7863-3260-54C1A2E24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4914BD-816D-D960-6F3E-F040AAAE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C31D-0897-4854-8B6D-8156F53BD3F9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A9F864-B926-6829-5B6D-68766989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5EC02A-5BB6-FC70-09C9-8248498E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2247-4D73-4222-B826-06EB4E6472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72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9F7BD-0587-1D6E-13A4-B97C64F8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E390E5-946A-01D9-D8DD-05D89231F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46E3C8-2947-0E98-EBDC-0830F96C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C31D-0897-4854-8B6D-8156F53BD3F9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2F9E59-C246-8605-E97E-8AFBAE51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50832E-89F9-6074-2D02-D3A4A7F0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2247-4D73-4222-B826-06EB4E6472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82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B6C14-9E57-53D6-B729-D8DD2D02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FEC4A8-B034-FC1B-1284-47C27C7CA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7FB9368-8B4C-F752-BD50-8C2EBC676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E472A3-68BF-2EEB-4408-D0F65FAD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C31D-0897-4854-8B6D-8156F53BD3F9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CCF4A7-6E98-7B7B-7E13-73701950E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4F5AE8-6E25-F767-D224-5EF027F2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2247-4D73-4222-B826-06EB4E6472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79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013BA-0878-76F8-3C7F-1A6AA25D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CDF760-6F95-151B-7A27-270264928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FDBE96-FEC9-E6C4-D32E-352507B42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ADD549-BB7A-103F-FFA9-9D390E0C6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CA0136-0AD6-FEE7-3ABB-21BFCC5A8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B238F43-0892-1C15-E416-F5FF7D2A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C31D-0897-4854-8B6D-8156F53BD3F9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39DCD17-4A62-D267-A674-6334AC0B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951CF5B-8BAD-A3AF-821A-AD3CEA16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2247-4D73-4222-B826-06EB4E6472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63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B5444-3EE4-ADE1-5252-78CDA2D8C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86BCB6-0F88-7262-07AA-D83EEF03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C31D-0897-4854-8B6D-8156F53BD3F9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0DF39C-BAD0-BBC8-AB27-E651FF62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B17D3C-4A71-6BFA-60B4-ECBD377E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2247-4D73-4222-B826-06EB4E6472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43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4651EF-8D44-2755-5C98-47850302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C31D-0897-4854-8B6D-8156F53BD3F9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725A2E-840A-BF6C-6B85-4687536C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EAF19C-1896-E577-A0D6-2FB9E1D7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2247-4D73-4222-B826-06EB4E6472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65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12D0B-92EE-E00B-007D-2F9FEF8A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973085-AF0A-594F-9B50-EF2311B50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608959-88EC-2E77-D222-744A51E7F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40EA73-CF95-774B-6642-3F6B88E5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C31D-0897-4854-8B6D-8156F53BD3F9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08CEF2-6696-898E-6C26-BAB4A5ED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C7AF98-74C3-D14F-FDD0-E6A3B099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2247-4D73-4222-B826-06EB4E6472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24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9041C-C243-732C-D5E7-561A27A1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23F0DEC-22B3-D768-DB53-6F2F4AE7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2D64F5-D71E-0610-1A10-D6BD0A1FE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216CFC-D781-6B8F-A2FF-566D33C1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C31D-0897-4854-8B6D-8156F53BD3F9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8CBD75-2796-563D-6678-CAC2E452F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415249-BB6C-E2D0-8922-82E99AE6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2247-4D73-4222-B826-06EB4E6472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51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B2042B0-8DFB-1268-CD3B-6DA1EDE1D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0B5A12-69E9-8C2B-15FB-56710096A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11C11A-3AF8-0F16-5F16-67F1991BE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90C31D-0897-4854-8B6D-8156F53BD3F9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8BD273-2337-4DA4-74CC-B06790D86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1AAEC0-38AE-864D-5134-DEF9D828B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572247-4D73-4222-B826-06EB4E6472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26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102B4-7C7A-CBD2-6346-AC0581E478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Léčba plicních onemocnění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420521-B558-8923-2BF5-EF23CCCCD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Iva Tomášková</a:t>
            </a:r>
          </a:p>
        </p:txBody>
      </p:sp>
    </p:spTree>
    <p:extLst>
      <p:ext uri="{BB962C8B-B14F-4D97-AF65-F5344CB8AC3E}">
        <p14:creationId xmlns:p14="http://schemas.microsoft.com/office/powerpoint/2010/main" val="4162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866FDD6-7EA9-AC3E-D4F2-16A124A37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Nežádoucí účinky kortikoterapie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BF3AC38-D5AE-A202-F567-14BC2B2C9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600" b="1"/>
              <a:t>potlačení imunity: kontraindikace u živých očkovacích látek, nutné přeléčit mykozy, vyloučit aktivní TBC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 b="1"/>
          </a:p>
          <a:p>
            <a:pPr eaLnBrk="1" hangingPunct="1">
              <a:lnSpc>
                <a:spcPct val="80000"/>
              </a:lnSpc>
            </a:pPr>
            <a:r>
              <a:rPr lang="cs-CZ" altLang="cs-CZ" sz="1600" b="1"/>
              <a:t>potlačení fibroplastických procesů: rozpad op. ran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b="1"/>
          </a:p>
          <a:p>
            <a:pPr eaLnBrk="1" hangingPunct="1">
              <a:lnSpc>
                <a:spcPct val="80000"/>
              </a:lnSpc>
            </a:pPr>
            <a:r>
              <a:rPr lang="cs-CZ" altLang="cs-CZ" sz="1600" b="1"/>
              <a:t>diabetogenní účinky:dekompenzace DM, manifestace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b="1"/>
          </a:p>
          <a:p>
            <a:pPr eaLnBrk="1" hangingPunct="1">
              <a:lnSpc>
                <a:spcPct val="80000"/>
              </a:lnSpc>
            </a:pPr>
            <a:r>
              <a:rPr lang="cs-CZ" altLang="cs-CZ" sz="1600" b="1"/>
              <a:t>psychosyndrom: deprese, suicidium, někdy euforie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b="1"/>
          </a:p>
          <a:p>
            <a:pPr eaLnBrk="1" hangingPunct="1">
              <a:lnSpc>
                <a:spcPct val="80000"/>
              </a:lnSpc>
            </a:pPr>
            <a:r>
              <a:rPr lang="cs-CZ" altLang="cs-CZ" sz="1600" b="1"/>
              <a:t>zvýšení nitroočního tlaku: nutné vyš. oftalmologem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b="1"/>
          </a:p>
          <a:p>
            <a:pPr eaLnBrk="1" hangingPunct="1">
              <a:lnSpc>
                <a:spcPct val="80000"/>
              </a:lnSpc>
            </a:pPr>
            <a:r>
              <a:rPr lang="cs-CZ" altLang="cs-CZ" sz="1600" b="1"/>
              <a:t>nebezpečí vředové choroby: preventivně H2 blok.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b="1"/>
          </a:p>
          <a:p>
            <a:pPr eaLnBrk="1" hangingPunct="1">
              <a:lnSpc>
                <a:spcPct val="80000"/>
              </a:lnSpc>
            </a:pPr>
            <a:r>
              <a:rPr lang="cs-CZ" altLang="cs-CZ" sz="1600" b="1"/>
              <a:t>osteoporoza:hl. ženy po klimakteriu, upoutaní na lůžko, preventivně vitamin D, kalcium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b="1"/>
          </a:p>
          <a:p>
            <a:pPr eaLnBrk="1" hangingPunct="1">
              <a:lnSpc>
                <a:spcPct val="80000"/>
              </a:lnSpc>
            </a:pPr>
            <a:r>
              <a:rPr lang="cs-CZ" altLang="cs-CZ" sz="1600" b="1"/>
              <a:t>steroidní myopatie:nutná fyzická aktivita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0777B30-14ED-574B-B419-7CC32E30D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F1C8D05-25F3-422D-C2FA-DF7893F82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ateroskleroza, steroidní kardiomyopatie, hypertenze,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sklon k trombembolizaci, hypokalemie (poruchy srdečního rytmu),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retence tekutin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útlum růstu: nebezpečí hlavně u dětí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amenorhea, pokles potence, libida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kožní atrofie, zvýšení fragility kapilár: kožní sufuze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průnik placentou: Cushingův syndrom u novorozence s reverzibilním útlumem kůry nadledvin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02601B1-618C-1AE3-74DD-F0AB273AE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kortikofobie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111125A-E688-1356-1C38-196339130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Kortikoidy jsou lidskému organismu vlastní, naše tělo si je umí vytvořit samo. Díky tomu zvládne některé záněty bez pomoci léků.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Vědci tento mechanismus rozpoznali, podařilo se jim vytvořit kortikosteroidy v laboratořích a pacienti je dostávají, pokud jejich tělo záněty nezvládá.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„Kdybychom se odpůrce kortikosteroidů zeptali, kolik těchto hormonů v sobě má, zřejmě řekne: ´Proboha, žádné!´ Ale to je nesmysl. Bez nich by vypadal úplně jinak – ležel by na jednotce intenzivní péče a podléhal útokům vnějších cizorodých látek,“ : profesor Pohunek.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D9661-7B52-0E0C-245A-2674495D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CHOPN – chronická obstrukční plicní nemoc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EC61A7-91A3-6043-9DF0-82D95513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Chronické </a:t>
            </a:r>
            <a:r>
              <a:rPr lang="cs-CZ" dirty="0" err="1"/>
              <a:t>zůžení</a:t>
            </a:r>
            <a:r>
              <a:rPr lang="cs-CZ" dirty="0"/>
              <a:t> průdušek, které má progresivní charakter</a:t>
            </a:r>
          </a:p>
          <a:p>
            <a:endParaRPr lang="cs-CZ" dirty="0"/>
          </a:p>
          <a:p>
            <a:r>
              <a:rPr lang="cs-CZ" dirty="0"/>
              <a:t>Léčba – farmakologická stejná jako u astma </a:t>
            </a:r>
            <a:r>
              <a:rPr lang="cs-CZ" dirty="0" err="1"/>
              <a:t>bronchiale</a:t>
            </a:r>
            <a:r>
              <a:rPr lang="cs-CZ" dirty="0"/>
              <a:t> +</a:t>
            </a:r>
          </a:p>
          <a:p>
            <a:endParaRPr lang="cs-CZ" dirty="0"/>
          </a:p>
          <a:p>
            <a:r>
              <a:rPr lang="cs-CZ" dirty="0"/>
              <a:t>Častá léčba antibiotiky </a:t>
            </a:r>
          </a:p>
          <a:p>
            <a:endParaRPr lang="cs-CZ" dirty="0"/>
          </a:p>
          <a:p>
            <a:r>
              <a:rPr lang="cs-CZ" dirty="0"/>
              <a:t>Nekouřit!!!!</a:t>
            </a:r>
          </a:p>
        </p:txBody>
      </p:sp>
    </p:spTree>
    <p:extLst>
      <p:ext uri="{BB962C8B-B14F-4D97-AF65-F5344CB8AC3E}">
        <p14:creationId xmlns:p14="http://schemas.microsoft.com/office/powerpoint/2010/main" val="3155269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BF8A5-870D-AADC-6A41-AC997CB2F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Společná medikace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DE6555-098F-ACF4-7329-8D66A9D70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Dostatečný pitný režim</a:t>
            </a:r>
          </a:p>
          <a:p>
            <a:endParaRPr lang="cs-CZ" dirty="0"/>
          </a:p>
          <a:p>
            <a:r>
              <a:rPr lang="cs-CZ" dirty="0"/>
              <a:t>expektorancia</a:t>
            </a:r>
          </a:p>
        </p:txBody>
      </p:sp>
    </p:spTree>
    <p:extLst>
      <p:ext uri="{BB962C8B-B14F-4D97-AF65-F5344CB8AC3E}">
        <p14:creationId xmlns:p14="http://schemas.microsoft.com/office/powerpoint/2010/main" val="296731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537E2590-1F9F-EB7A-0931-BED9913B8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1"/>
            <a:ext cx="8858250" cy="1071563"/>
          </a:xfrm>
        </p:spPr>
        <p:txBody>
          <a:bodyPr/>
          <a:lstStyle/>
          <a:p>
            <a:pPr eaLnBrk="1" hangingPunct="1"/>
            <a:r>
              <a:rPr lang="cs-CZ" altLang="cs-CZ"/>
              <a:t>Antitusika a expektorancia</a:t>
            </a:r>
          </a:p>
        </p:txBody>
      </p:sp>
      <p:sp>
        <p:nvSpPr>
          <p:cNvPr id="3075" name="TextovéPole 3">
            <a:extLst>
              <a:ext uri="{FF2B5EF4-FFF2-40B4-BE49-F238E27FC236}">
                <a16:creationId xmlns:a16="http://schemas.microsoft.com/office/drawing/2014/main" id="{977BE3CC-E441-A95E-C3AA-7DA696ECD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1000125"/>
            <a:ext cx="8501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Antitusika </a:t>
            </a:r>
            <a:r>
              <a:rPr lang="cs-CZ" altLang="cs-CZ" sz="2000"/>
              <a:t> - látky potlačující kašel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Expektorancia</a:t>
            </a:r>
            <a:r>
              <a:rPr lang="cs-CZ" altLang="cs-CZ" sz="2000"/>
              <a:t> – napomáhají odstranění hlenu (ovlivňují jeho viskozitu) nebo tlumí jeho nadměrnou tvorbu</a:t>
            </a:r>
          </a:p>
        </p:txBody>
      </p:sp>
      <p:sp>
        <p:nvSpPr>
          <p:cNvPr id="3076" name="TextovéPole 3">
            <a:extLst>
              <a:ext uri="{FF2B5EF4-FFF2-40B4-BE49-F238E27FC236}">
                <a16:creationId xmlns:a16="http://schemas.microsoft.com/office/drawing/2014/main" id="{965F5B83-7561-722C-4A58-832666E38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2451101"/>
            <a:ext cx="8501063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Kašel</a:t>
            </a:r>
            <a:r>
              <a:rPr lang="cs-CZ" altLang="cs-CZ" sz="2000"/>
              <a:t> – obranný reflex organismu, reakce na dráždění nervových zakončení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Podle produkce hlenu: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Kašel produktivní </a:t>
            </a:r>
            <a:r>
              <a:rPr lang="cs-CZ" altLang="cs-CZ" sz="2000"/>
              <a:t>– normální – vlhký, odstraňující hlen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Neproduktivní</a:t>
            </a:r>
            <a:r>
              <a:rPr lang="cs-CZ" altLang="cs-CZ" sz="2000"/>
              <a:t> – suchý, dráždivý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Antitusika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Kodeinového  typu (opioidní) </a:t>
            </a:r>
            <a:r>
              <a:rPr lang="cs-CZ" altLang="cs-CZ" sz="2000"/>
              <a:t>– centrálně působící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Nekodeinového typu</a:t>
            </a:r>
            <a:r>
              <a:rPr lang="cs-CZ" altLang="cs-CZ" sz="2000"/>
              <a:t> – periferně působící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CEB967FC-7388-3B91-D7EF-DC8CBAC12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1"/>
            <a:ext cx="8858250" cy="1071563"/>
          </a:xfrm>
        </p:spPr>
        <p:txBody>
          <a:bodyPr/>
          <a:lstStyle/>
          <a:p>
            <a:pPr eaLnBrk="1" hangingPunct="1"/>
            <a:r>
              <a:rPr lang="cs-CZ" altLang="cs-CZ"/>
              <a:t>Antitusika a expektorancia</a:t>
            </a:r>
          </a:p>
        </p:txBody>
      </p:sp>
      <p:sp>
        <p:nvSpPr>
          <p:cNvPr id="5123" name="TextovéPole 3">
            <a:extLst>
              <a:ext uri="{FF2B5EF4-FFF2-40B4-BE49-F238E27FC236}">
                <a16:creationId xmlns:a16="http://schemas.microsoft.com/office/drawing/2014/main" id="{81932248-E37F-E90A-CE27-B781174E2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1000126"/>
            <a:ext cx="8501063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Antitusika </a:t>
            </a:r>
            <a:r>
              <a:rPr lang="cs-CZ" altLang="cs-CZ" sz="2400"/>
              <a:t> </a:t>
            </a:r>
            <a:r>
              <a:rPr lang="cs-CZ" altLang="cs-CZ" sz="2400" b="1"/>
              <a:t>kodeinového typu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Látky návykové, mají také analgetický účinek, mohou vyvolat zácpu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BD93C4FC-D3F7-6C19-1F9E-E509667D7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6" y="1643063"/>
            <a:ext cx="31019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ovéPole 4">
            <a:extLst>
              <a:ext uri="{FF2B5EF4-FFF2-40B4-BE49-F238E27FC236}">
                <a16:creationId xmlns:a16="http://schemas.microsoft.com/office/drawing/2014/main" id="{82B10ED1-3DAE-065B-8171-8F9FE7F1A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071939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kodein</a:t>
            </a:r>
          </a:p>
        </p:txBody>
      </p:sp>
      <p:pic>
        <p:nvPicPr>
          <p:cNvPr id="5126" name="Picture 3">
            <a:extLst>
              <a:ext uri="{FF2B5EF4-FFF2-40B4-BE49-F238E27FC236}">
                <a16:creationId xmlns:a16="http://schemas.microsoft.com/office/drawing/2014/main" id="{8AA615E3-F5E4-E211-08BC-A01448DDE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770063"/>
            <a:ext cx="30241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ovéPole 7">
            <a:extLst>
              <a:ext uri="{FF2B5EF4-FFF2-40B4-BE49-F238E27FC236}">
                <a16:creationId xmlns:a16="http://schemas.microsoft.com/office/drawing/2014/main" id="{C788FEF0-2787-467B-53B5-A51EE3150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071939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ethylmorfin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AC3FCDE6-B241-4B7D-0507-230AF7DEA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1"/>
            <a:ext cx="8858250" cy="1071563"/>
          </a:xfrm>
        </p:spPr>
        <p:txBody>
          <a:bodyPr/>
          <a:lstStyle/>
          <a:p>
            <a:pPr eaLnBrk="1" hangingPunct="1"/>
            <a:r>
              <a:rPr lang="cs-CZ" altLang="cs-CZ"/>
              <a:t>Antitusika a expektorancia</a:t>
            </a:r>
          </a:p>
        </p:txBody>
      </p:sp>
      <p:sp>
        <p:nvSpPr>
          <p:cNvPr id="27651" name="TextovéPole 3">
            <a:extLst>
              <a:ext uri="{FF2B5EF4-FFF2-40B4-BE49-F238E27FC236}">
                <a16:creationId xmlns:a16="http://schemas.microsoft.com/office/drawing/2014/main" id="{4DF1F14E-2B5A-7D78-472B-18DFA32AB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965200"/>
            <a:ext cx="850106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Expektorancia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Sekretolytika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stimulují činnost bronchiálních žlázek – snížení viskozity hlenu zvýšenou produkcí sekretu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Mukolytika</a:t>
            </a:r>
            <a:r>
              <a:rPr lang="cs-CZ" altLang="cs-CZ" sz="2400"/>
              <a:t> – vliv na viskozitu fyzikálně-chemicky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Sekretomotorika</a:t>
            </a:r>
            <a:r>
              <a:rPr lang="cs-CZ" altLang="cs-CZ" sz="2400"/>
              <a:t> – u</a:t>
            </a:r>
            <a:r>
              <a:rPr lang="cs-CZ" altLang="cs-CZ" sz="2400">
                <a:latin typeface="Arial" panose="020B0604020202020204" pitchFamily="34" charset="0"/>
              </a:rPr>
              <a:t>s</a:t>
            </a:r>
            <a:r>
              <a:rPr lang="cs-CZ" altLang="cs-CZ" sz="2400"/>
              <a:t>nadňují transport a vykašlávání hlenu aktivací řasinkového epitelu v dýchacích trubicích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19B951E6-5A58-B875-5990-3C242B573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1"/>
            <a:ext cx="8858250" cy="1071563"/>
          </a:xfrm>
        </p:spPr>
        <p:txBody>
          <a:bodyPr/>
          <a:lstStyle/>
          <a:p>
            <a:pPr eaLnBrk="1" hangingPunct="1"/>
            <a:r>
              <a:rPr lang="cs-CZ" altLang="cs-CZ"/>
              <a:t>Antitusika a expektorancia</a:t>
            </a:r>
          </a:p>
        </p:txBody>
      </p:sp>
      <p:sp>
        <p:nvSpPr>
          <p:cNvPr id="29699" name="TextovéPole 3">
            <a:extLst>
              <a:ext uri="{FF2B5EF4-FFF2-40B4-BE49-F238E27FC236}">
                <a16:creationId xmlns:a16="http://schemas.microsoft.com/office/drawing/2014/main" id="{E70EE01D-2EA8-13AB-E6D0-BE5404AB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6" y="928689"/>
            <a:ext cx="85010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Expektorancia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Sekretolytika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stimulují činnost bronchiálních žlázek – snížení viskozity hlenu zvýšenou produkcí sekretu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Chlorid draselný, jodid draselný </a:t>
            </a:r>
            <a:r>
              <a:rPr lang="cs-CZ" altLang="cs-CZ" sz="2000"/>
              <a:t>(solutan)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a </a:t>
            </a:r>
            <a:r>
              <a:rPr lang="cs-CZ" altLang="cs-CZ" sz="2000" b="1"/>
              <a:t>uhličitan amonný </a:t>
            </a:r>
            <a:r>
              <a:rPr lang="cs-CZ" altLang="cs-CZ" sz="2000"/>
              <a:t>(roztok k perorálnímu nebo inhalačnímu podání) – Vincentka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CD82A71D-ACFF-A361-3F5C-E61B4EA6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1"/>
            <a:ext cx="8858250" cy="1071563"/>
          </a:xfrm>
        </p:spPr>
        <p:txBody>
          <a:bodyPr/>
          <a:lstStyle/>
          <a:p>
            <a:pPr eaLnBrk="1" hangingPunct="1"/>
            <a:r>
              <a:rPr lang="cs-CZ" altLang="cs-CZ"/>
              <a:t>Antitusika a expektorancia</a:t>
            </a:r>
          </a:p>
        </p:txBody>
      </p:sp>
      <p:sp>
        <p:nvSpPr>
          <p:cNvPr id="31747" name="TextovéPole 3">
            <a:extLst>
              <a:ext uri="{FF2B5EF4-FFF2-40B4-BE49-F238E27FC236}">
                <a16:creationId xmlns:a16="http://schemas.microsoft.com/office/drawing/2014/main" id="{67D9068C-E2D4-E339-E1AC-D1158751F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6" y="928689"/>
            <a:ext cx="850106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Expektorancia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Sekretolytika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stimulují činnost bronchiálních žlázek – snížení viskozity hlenu zvýšenou produkcí sekretu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B050"/>
                </a:solidFill>
              </a:rPr>
              <a:t>Přírodní látky </a:t>
            </a:r>
            <a:r>
              <a:rPr lang="cs-CZ" altLang="cs-CZ" sz="2000" b="1"/>
              <a:t>– saponiny a alkaloidy – </a:t>
            </a:r>
            <a:r>
              <a:rPr lang="cs-CZ" altLang="cs-CZ" sz="2000"/>
              <a:t>z kořene prvosenky nebo hlavěnky dávivé</a:t>
            </a:r>
            <a:endParaRPr lang="cs-CZ" altLang="cs-CZ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99D99A17-B2FD-01AF-79A3-F1830B85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3389313"/>
            <a:ext cx="2643187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>
            <a:extLst>
              <a:ext uri="{FF2B5EF4-FFF2-40B4-BE49-F238E27FC236}">
                <a16:creationId xmlns:a16="http://schemas.microsoft.com/office/drawing/2014/main" id="{EE854F45-ABC4-FC5C-398C-429101CF8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3500438"/>
            <a:ext cx="264636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ovéPole 5">
            <a:extLst>
              <a:ext uri="{FF2B5EF4-FFF2-40B4-BE49-F238E27FC236}">
                <a16:creationId xmlns:a16="http://schemas.microsoft.com/office/drawing/2014/main" id="{06CEC5FA-EF03-F222-757B-9B7DD62C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4" y="6143625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FF00"/>
                </a:solidFill>
                <a:latin typeface="Arial" panose="020B0604020202020204" pitchFamily="34" charset="0"/>
              </a:rPr>
              <a:t>prvosenka</a:t>
            </a:r>
          </a:p>
        </p:txBody>
      </p:sp>
      <p:sp>
        <p:nvSpPr>
          <p:cNvPr id="31751" name="TextovéPole 6">
            <a:extLst>
              <a:ext uri="{FF2B5EF4-FFF2-40B4-BE49-F238E27FC236}">
                <a16:creationId xmlns:a16="http://schemas.microsoft.com/office/drawing/2014/main" id="{DBC8571F-A0B9-BADD-278B-5CAE66C89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8" y="6143625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Hlavěnka dávivá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F9043-14D1-3280-8175-63D8F2DC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Astma </a:t>
            </a:r>
            <a:r>
              <a:rPr lang="cs-CZ" dirty="0" err="1"/>
              <a:t>bronchiale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6A57B-C161-54AE-E804-D6503435F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Nebakteriální záněty plic buď na alergickém podkladě, stresu či fyzické zátěže</a:t>
            </a:r>
          </a:p>
          <a:p>
            <a:endParaRPr lang="cs-CZ" dirty="0"/>
          </a:p>
          <a:p>
            <a:r>
              <a:rPr lang="cs-CZ" dirty="0"/>
              <a:t>Hyperprodukce hlenu, která uzavírá bronchy</a:t>
            </a:r>
          </a:p>
          <a:p>
            <a:endParaRPr lang="cs-CZ" dirty="0"/>
          </a:p>
          <a:p>
            <a:r>
              <a:rPr lang="cs-CZ" dirty="0"/>
              <a:t>Vyvarovat se alergenům</a:t>
            </a:r>
          </a:p>
          <a:p>
            <a:endParaRPr lang="cs-CZ" dirty="0"/>
          </a:p>
          <a:p>
            <a:r>
              <a:rPr lang="cs-CZ" dirty="0"/>
              <a:t>Podat antihistaminika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106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56F9E074-A8C3-FADA-013C-401EDA020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1"/>
            <a:ext cx="8858250" cy="1071563"/>
          </a:xfrm>
        </p:spPr>
        <p:txBody>
          <a:bodyPr/>
          <a:lstStyle/>
          <a:p>
            <a:pPr eaLnBrk="1" hangingPunct="1"/>
            <a:r>
              <a:rPr lang="cs-CZ" altLang="cs-CZ"/>
              <a:t>Antitusika a expektorancia</a:t>
            </a:r>
          </a:p>
        </p:txBody>
      </p:sp>
      <p:sp>
        <p:nvSpPr>
          <p:cNvPr id="33795" name="TextovéPole 3">
            <a:extLst>
              <a:ext uri="{FF2B5EF4-FFF2-40B4-BE49-F238E27FC236}">
                <a16:creationId xmlns:a16="http://schemas.microsoft.com/office/drawing/2014/main" id="{F1E74A94-3190-4065-A874-244A97BF7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6" y="928689"/>
            <a:ext cx="850106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Expektorancia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Sekretolytika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stimulují činnost bronchiálních žlázek – snížení viskozity hlenu zvýšenou produkcí sekretu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B050"/>
                </a:solidFill>
              </a:rPr>
              <a:t>Přírodní látky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Ethérické oleje – anýzový nebo eukaly</a:t>
            </a:r>
            <a:r>
              <a:rPr lang="cs-CZ" altLang="cs-CZ" sz="2400">
                <a:latin typeface="Arial" panose="020B0604020202020204" pitchFamily="34" charset="0"/>
              </a:rPr>
              <a:t>p</a:t>
            </a:r>
            <a:r>
              <a:rPr lang="cs-CZ" altLang="cs-CZ" sz="2400"/>
              <a:t>tový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Výtažky z břečťanu a tymiánu </a:t>
            </a: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7D43DF35-F431-6F11-AC95-E9248FFC7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929064"/>
            <a:ext cx="2532062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:a16="http://schemas.microsoft.com/office/drawing/2014/main" id="{355C1FAA-583C-CCB7-0D41-DD4FE06D6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3376"/>
            <a:ext cx="2952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>
            <a:extLst>
              <a:ext uri="{FF2B5EF4-FFF2-40B4-BE49-F238E27FC236}">
                <a16:creationId xmlns:a16="http://schemas.microsoft.com/office/drawing/2014/main" id="{E6F9507F-305C-78EA-C278-233CA2246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108450"/>
            <a:ext cx="30003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ovéPole 6">
            <a:extLst>
              <a:ext uri="{FF2B5EF4-FFF2-40B4-BE49-F238E27FC236}">
                <a16:creationId xmlns:a16="http://schemas.microsoft.com/office/drawing/2014/main" id="{4C6D035E-E318-D008-AC0D-D37BA6489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6072188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FF00"/>
                </a:solidFill>
                <a:latin typeface="Arial" panose="020B0604020202020204" pitchFamily="34" charset="0"/>
              </a:rPr>
              <a:t>Břečťan popínavý</a:t>
            </a:r>
          </a:p>
        </p:txBody>
      </p:sp>
      <p:sp>
        <p:nvSpPr>
          <p:cNvPr id="33800" name="TextovéPole 7">
            <a:extLst>
              <a:ext uri="{FF2B5EF4-FFF2-40B4-BE49-F238E27FC236}">
                <a16:creationId xmlns:a16="http://schemas.microsoft.com/office/drawing/2014/main" id="{A3E49B9C-14E7-3E8F-FCCF-5BC3FA7C7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688" y="6386513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tymián</a:t>
            </a:r>
          </a:p>
        </p:txBody>
      </p:sp>
      <p:sp>
        <p:nvSpPr>
          <p:cNvPr id="33801" name="TextovéPole 8">
            <a:extLst>
              <a:ext uri="{FF2B5EF4-FFF2-40B4-BE49-F238E27FC236}">
                <a16:creationId xmlns:a16="http://schemas.microsoft.com/office/drawing/2014/main" id="{A7D33DCF-E044-C755-C97E-392DB4C6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9" y="6386513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Mateřídouška obecná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3A29B7E1-8BD3-574A-3CD8-1AEEAAB67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1"/>
            <a:ext cx="8858250" cy="1071563"/>
          </a:xfrm>
        </p:spPr>
        <p:txBody>
          <a:bodyPr/>
          <a:lstStyle/>
          <a:p>
            <a:pPr eaLnBrk="1" hangingPunct="1"/>
            <a:r>
              <a:rPr lang="cs-CZ" altLang="cs-CZ"/>
              <a:t>Antitusika a expektorancia</a:t>
            </a:r>
          </a:p>
        </p:txBody>
      </p:sp>
      <p:sp>
        <p:nvSpPr>
          <p:cNvPr id="35843" name="TextovéPole 3">
            <a:extLst>
              <a:ext uri="{FF2B5EF4-FFF2-40B4-BE49-F238E27FC236}">
                <a16:creationId xmlns:a16="http://schemas.microsoft.com/office/drawing/2014/main" id="{7B9849C1-099A-B997-34DE-A9F24EE0E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6" y="928688"/>
            <a:ext cx="8501063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Expektorancia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Sekretolytika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stimulují činnost bronchiálních žlázek – snížení viskozity hlenu zvýšenou produkcí sekretu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B050"/>
                </a:solidFill>
              </a:rPr>
              <a:t>Přírodní látky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Ethérické oleje – anýzový nebo eukalytový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Výtažky z břečťanu a tymiánu </a:t>
            </a: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3DBA2D57-2CC9-D448-D7F0-25202ADD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9" y="4038600"/>
            <a:ext cx="2605087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ovéPole 11">
            <a:extLst>
              <a:ext uri="{FF2B5EF4-FFF2-40B4-BE49-F238E27FC236}">
                <a16:creationId xmlns:a16="http://schemas.microsoft.com/office/drawing/2014/main" id="{886F7882-C8BD-037D-7EB5-74722457A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4" y="6215063"/>
            <a:ext cx="178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anýz</a:t>
            </a:r>
          </a:p>
        </p:txBody>
      </p:sp>
      <p:pic>
        <p:nvPicPr>
          <p:cNvPr id="35846" name="Picture 5">
            <a:extLst>
              <a:ext uri="{FF2B5EF4-FFF2-40B4-BE49-F238E27FC236}">
                <a16:creationId xmlns:a16="http://schemas.microsoft.com/office/drawing/2014/main" id="{07FEBD80-D5AF-FD8E-4593-A965B5C9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6" y="3929063"/>
            <a:ext cx="2657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ovéPole 14">
            <a:extLst>
              <a:ext uri="{FF2B5EF4-FFF2-40B4-BE49-F238E27FC236}">
                <a16:creationId xmlns:a16="http://schemas.microsoft.com/office/drawing/2014/main" id="{E514C38D-F5A8-EB70-DC29-6A302B22D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6357938"/>
            <a:ext cx="1928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eukalyptus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E8DE3DBE-DF01-1FE7-0903-198FCCBC7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1"/>
            <a:ext cx="8858250" cy="1071563"/>
          </a:xfrm>
        </p:spPr>
        <p:txBody>
          <a:bodyPr/>
          <a:lstStyle/>
          <a:p>
            <a:pPr eaLnBrk="1" hangingPunct="1"/>
            <a:r>
              <a:rPr lang="cs-CZ" altLang="cs-CZ"/>
              <a:t>Antitusika a expektorancia</a:t>
            </a:r>
          </a:p>
        </p:txBody>
      </p:sp>
      <p:sp>
        <p:nvSpPr>
          <p:cNvPr id="37891" name="TextovéPole 3">
            <a:extLst>
              <a:ext uri="{FF2B5EF4-FFF2-40B4-BE49-F238E27FC236}">
                <a16:creationId xmlns:a16="http://schemas.microsoft.com/office/drawing/2014/main" id="{009EC8B3-4C32-8369-3DC1-E8083A6A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928688"/>
            <a:ext cx="850106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Expektorancia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Mukolytika</a:t>
            </a:r>
            <a:r>
              <a:rPr lang="cs-CZ" altLang="cs-CZ" sz="2400"/>
              <a:t> – vliv na viskozitu fyzikálně-chemicky</a:t>
            </a:r>
            <a:endParaRPr lang="cs-CZ" altLang="cs-CZ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Řada merkaprosloučenin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Reduktivní štěpení disulfidických můstků proteinů přítomných v bronchiálním hlenu účinkem redox-aktivní thiolové skupiny</a:t>
            </a:r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EBDFF893-1E60-4A12-13AC-E42CCECC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686175"/>
            <a:ext cx="25003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ovéPole 5">
            <a:extLst>
              <a:ext uri="{FF2B5EF4-FFF2-40B4-BE49-F238E27FC236}">
                <a16:creationId xmlns:a16="http://schemas.microsoft.com/office/drawing/2014/main" id="{8520D9AC-5D91-CE0F-8D67-B670541A6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4" y="5357814"/>
            <a:ext cx="1633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acetylcystein</a:t>
            </a:r>
          </a:p>
        </p:txBody>
      </p:sp>
      <p:pic>
        <p:nvPicPr>
          <p:cNvPr id="37894" name="Picture 4">
            <a:extLst>
              <a:ext uri="{FF2B5EF4-FFF2-40B4-BE49-F238E27FC236}">
                <a16:creationId xmlns:a16="http://schemas.microsoft.com/office/drawing/2014/main" id="{7523EDFD-AC42-E730-A39D-505016342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9" y="3844926"/>
            <a:ext cx="255428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ovéPole 7">
            <a:extLst>
              <a:ext uri="{FF2B5EF4-FFF2-40B4-BE49-F238E27FC236}">
                <a16:creationId xmlns:a16="http://schemas.microsoft.com/office/drawing/2014/main" id="{727B3BD8-3762-2CF6-13EF-88465A457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5273675"/>
            <a:ext cx="91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mesna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A1AB0E95-A99E-354F-9F6A-0B3F53314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1"/>
            <a:ext cx="8858250" cy="1071563"/>
          </a:xfrm>
        </p:spPr>
        <p:txBody>
          <a:bodyPr/>
          <a:lstStyle/>
          <a:p>
            <a:pPr eaLnBrk="1" hangingPunct="1"/>
            <a:r>
              <a:rPr lang="cs-CZ" altLang="cs-CZ"/>
              <a:t>Antitusika a expektorancia</a:t>
            </a:r>
          </a:p>
        </p:txBody>
      </p:sp>
      <p:sp>
        <p:nvSpPr>
          <p:cNvPr id="41987" name="TextovéPole 3">
            <a:extLst>
              <a:ext uri="{FF2B5EF4-FFF2-40B4-BE49-F238E27FC236}">
                <a16:creationId xmlns:a16="http://schemas.microsoft.com/office/drawing/2014/main" id="{08CC0183-5DEC-BF9E-3388-EE7A876B3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928688"/>
            <a:ext cx="85010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Expektorancia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Mukolytika</a:t>
            </a:r>
            <a:r>
              <a:rPr lang="cs-CZ" altLang="cs-CZ" sz="2400"/>
              <a:t> – vliv na viskozitu fyzikálně-chemicky</a:t>
            </a:r>
            <a:endParaRPr lang="cs-CZ" altLang="cs-CZ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Široké použití (akutní i chronické záněty, pooperační stavy)</a:t>
            </a:r>
          </a:p>
        </p:txBody>
      </p:sp>
      <p:sp>
        <p:nvSpPr>
          <p:cNvPr id="41988" name="TextovéPole 9">
            <a:extLst>
              <a:ext uri="{FF2B5EF4-FFF2-40B4-BE49-F238E27FC236}">
                <a16:creationId xmlns:a16="http://schemas.microsoft.com/office/drawing/2014/main" id="{1610D868-75C5-4734-A9D1-5EE7E20C1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630739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bromhexin</a:t>
            </a:r>
          </a:p>
        </p:txBody>
      </p:sp>
      <p:pic>
        <p:nvPicPr>
          <p:cNvPr id="41989" name="Picture 3">
            <a:extLst>
              <a:ext uri="{FF2B5EF4-FFF2-40B4-BE49-F238E27FC236}">
                <a16:creationId xmlns:a16="http://schemas.microsoft.com/office/drawing/2014/main" id="{BFC90D6E-9CF1-CC4F-FF20-F40E5DB7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2559051"/>
            <a:ext cx="29384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4">
            <a:extLst>
              <a:ext uri="{FF2B5EF4-FFF2-40B4-BE49-F238E27FC236}">
                <a16:creationId xmlns:a16="http://schemas.microsoft.com/office/drawing/2014/main" id="{A946A4D6-9616-84D7-006A-4604DE02E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714626"/>
            <a:ext cx="33575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ovéPole 10">
            <a:extLst>
              <a:ext uri="{FF2B5EF4-FFF2-40B4-BE49-F238E27FC236}">
                <a16:creationId xmlns:a16="http://schemas.microsoft.com/office/drawing/2014/main" id="{25643E02-27F7-E4CD-460B-EEFCA7C7F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4630739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ambroxol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F5F8C41C-E0E3-65A3-A7E8-BBEE7AE43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1"/>
            <a:ext cx="8858250" cy="1071563"/>
          </a:xfrm>
        </p:spPr>
        <p:txBody>
          <a:bodyPr/>
          <a:lstStyle/>
          <a:p>
            <a:pPr eaLnBrk="1" hangingPunct="1"/>
            <a:r>
              <a:rPr lang="cs-CZ" altLang="cs-CZ"/>
              <a:t>Antitusika a expektorancia</a:t>
            </a:r>
          </a:p>
        </p:txBody>
      </p:sp>
      <p:sp>
        <p:nvSpPr>
          <p:cNvPr id="44035" name="TextovéPole 3">
            <a:extLst>
              <a:ext uri="{FF2B5EF4-FFF2-40B4-BE49-F238E27FC236}">
                <a16:creationId xmlns:a16="http://schemas.microsoft.com/office/drawing/2014/main" id="{632642C7-4C8E-1470-2FF3-36B86EB5E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928689"/>
            <a:ext cx="8501063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Expektorancia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Sekretomotorika</a:t>
            </a:r>
            <a:r>
              <a:rPr lang="cs-CZ" altLang="cs-CZ" sz="2400"/>
              <a:t> – unadňují transport a vykašlávání hlenu aktivací řasinkového epitelu v dýchacích trubicích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Látky obsahující v molekule strukturu </a:t>
            </a:r>
            <a:r>
              <a:rPr lang="cs-CZ" altLang="cs-CZ" sz="2400">
                <a:solidFill>
                  <a:srgbClr val="00B050"/>
                </a:solidFill>
              </a:rPr>
              <a:t>homocysteinu </a:t>
            </a:r>
            <a:r>
              <a:rPr lang="cs-CZ" altLang="cs-CZ" sz="2400"/>
              <a:t>a dále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B050"/>
                </a:solidFill>
              </a:rPr>
              <a:t>kyselinu thioglykolovou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00B050"/>
              </a:solidFill>
            </a:endParaRPr>
          </a:p>
        </p:txBody>
      </p:sp>
      <p:pic>
        <p:nvPicPr>
          <p:cNvPr id="44036" name="Picture 3">
            <a:extLst>
              <a:ext uri="{FF2B5EF4-FFF2-40B4-BE49-F238E27FC236}">
                <a16:creationId xmlns:a16="http://schemas.microsoft.com/office/drawing/2014/main" id="{8682950C-4770-C8BC-92B2-EDA0D488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4143375"/>
            <a:ext cx="32988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ovéPole 5">
            <a:extLst>
              <a:ext uri="{FF2B5EF4-FFF2-40B4-BE49-F238E27FC236}">
                <a16:creationId xmlns:a16="http://schemas.microsoft.com/office/drawing/2014/main" id="{4F8D028D-8FAC-747E-6165-4B753C7E7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1" y="5559425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erdostein</a:t>
            </a:r>
          </a:p>
        </p:txBody>
      </p:sp>
      <p:pic>
        <p:nvPicPr>
          <p:cNvPr id="44038" name="Picture 5">
            <a:extLst>
              <a:ext uri="{FF2B5EF4-FFF2-40B4-BE49-F238E27FC236}">
                <a16:creationId xmlns:a16="http://schemas.microsoft.com/office/drawing/2014/main" id="{E5A31BF8-6AFF-94A6-CB4C-E5980FE1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6" y="4143376"/>
            <a:ext cx="36607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ovéPole 8">
            <a:extLst>
              <a:ext uri="{FF2B5EF4-FFF2-40B4-BE49-F238E27FC236}">
                <a16:creationId xmlns:a16="http://schemas.microsoft.com/office/drawing/2014/main" id="{20E4E891-3790-2EEB-34F6-ECDA4BE9A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9" y="5572125"/>
            <a:ext cx="1004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letotein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AA3DF-BF74-7607-B57F-98E840E7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Bronchopneumonie bakteriální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4825AC-C98C-B992-FC40-1203BF6C6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Dostatečný pitný režim</a:t>
            </a:r>
          </a:p>
          <a:p>
            <a:r>
              <a:rPr lang="cs-CZ" dirty="0"/>
              <a:t>Antibiotika</a:t>
            </a:r>
          </a:p>
          <a:p>
            <a:r>
              <a:rPr lang="cs-CZ" dirty="0"/>
              <a:t>Expektorancia</a:t>
            </a:r>
          </a:p>
          <a:p>
            <a:r>
              <a:rPr lang="cs-CZ" dirty="0" err="1"/>
              <a:t>Bronchodilatancia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254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45D8B-567F-FF65-0E55-DB44FEC8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Bronchopneumonie virové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845EF3-3BCB-F0E8-2097-977FA98A6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Antivirotika</a:t>
            </a:r>
          </a:p>
          <a:p>
            <a:r>
              <a:rPr lang="cs-CZ" dirty="0"/>
              <a:t>Dostatečný pitný režim</a:t>
            </a:r>
          </a:p>
          <a:p>
            <a:r>
              <a:rPr lang="cs-CZ" dirty="0"/>
              <a:t>Expektorancia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217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8A800-4BE8-4C43-CA4D-CB398744A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Tuberkulóza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4C879-43BC-E56B-6381-92686D1AC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Antituberkulotika</a:t>
            </a:r>
            <a:r>
              <a:rPr lang="cs-CZ" dirty="0"/>
              <a:t>  dlouhodobě </a:t>
            </a:r>
          </a:p>
          <a:p>
            <a:r>
              <a:rPr lang="cs-CZ" dirty="0"/>
              <a:t>Další dle potíží – podle typu kašle</a:t>
            </a:r>
          </a:p>
        </p:txBody>
      </p:sp>
    </p:spTree>
    <p:extLst>
      <p:ext uri="{BB962C8B-B14F-4D97-AF65-F5344CB8AC3E}">
        <p14:creationId xmlns:p14="http://schemas.microsoft.com/office/powerpoint/2010/main" val="3237012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B9A4B-C272-F5B9-E43E-ED0A58E1E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oxygenoterapie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4FFF27-4D44-7B82-4E59-A95D11A46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Pokud klesá saturace kyslíku, potom kyslík maskou</a:t>
            </a:r>
          </a:p>
          <a:p>
            <a:endParaRPr lang="cs-CZ" dirty="0"/>
          </a:p>
          <a:p>
            <a:r>
              <a:rPr lang="cs-CZ" dirty="0"/>
              <a:t>U chronických plicních onemocnění přenosné kyslíkové </a:t>
            </a:r>
            <a:r>
              <a:rPr lang="cs-CZ" dirty="0" err="1"/>
              <a:t>oxygenátory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83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69BF73-16C0-CBCB-6956-6A851C4D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Bronchodilatancia</a:t>
            </a:r>
            <a:r>
              <a:rPr lang="cs-CZ" dirty="0"/>
              <a:t> </a:t>
            </a:r>
            <a:r>
              <a:rPr lang="cs-CZ" dirty="0" err="1"/>
              <a:t>p.o</a:t>
            </a:r>
            <a:r>
              <a:rPr lang="cs-CZ" dirty="0"/>
              <a:t>. či </a:t>
            </a:r>
            <a:r>
              <a:rPr lang="cs-CZ" dirty="0" err="1"/>
              <a:t>i.v</a:t>
            </a:r>
            <a:r>
              <a:rPr lang="cs-CZ" dirty="0"/>
              <a:t>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939132-C88F-E9DB-1DF5-BF0135AD6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Relaxují hladké svalstvo</a:t>
            </a:r>
          </a:p>
          <a:p>
            <a:endParaRPr lang="cs-CZ" dirty="0"/>
          </a:p>
          <a:p>
            <a:r>
              <a:rPr lang="cs-CZ" dirty="0"/>
              <a:t>Rozšiřují průdušky</a:t>
            </a:r>
          </a:p>
          <a:p>
            <a:endParaRPr lang="cs-CZ" dirty="0"/>
          </a:p>
          <a:p>
            <a:r>
              <a:rPr lang="cs-CZ" dirty="0"/>
              <a:t>V kombinaci s kortikosteroidy u těžkých astmatických záchvatů</a:t>
            </a:r>
          </a:p>
        </p:txBody>
      </p:sp>
    </p:spTree>
    <p:extLst>
      <p:ext uri="{BB962C8B-B14F-4D97-AF65-F5344CB8AC3E}">
        <p14:creationId xmlns:p14="http://schemas.microsoft.com/office/powerpoint/2010/main" val="233942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28BEF27-8D9B-8376-7B01-AE39DD5B7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Bronchodilatancia</a:t>
            </a:r>
            <a:r>
              <a:rPr lang="cs-CZ" altLang="cs-CZ" dirty="0"/>
              <a:t> – na rozšíření průdušek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B672DFF-9490-6315-C9B4-3697CE812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u="sng"/>
              <a:t>Inhalační bronchodilatancia s krátkodobým účinkem</a:t>
            </a:r>
            <a:r>
              <a:rPr lang="cs-CZ" altLang="cs-CZ"/>
              <a:t> = léky první volby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a) </a:t>
            </a:r>
            <a:r>
              <a:rPr lang="cs-CZ" altLang="cs-CZ" b="1" i="1"/>
              <a:t>Beta-2 agonisté</a:t>
            </a:r>
            <a:r>
              <a:rPr lang="cs-CZ" altLang="cs-CZ"/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- </a:t>
            </a:r>
            <a:r>
              <a:rPr lang="cs-CZ" altLang="cs-CZ" b="1" i="1"/>
              <a:t>Fenoterol + </a:t>
            </a:r>
            <a:r>
              <a:rPr lang="cs-CZ" altLang="cs-CZ" i="1"/>
              <a:t>Ipratropium</a:t>
            </a:r>
            <a:r>
              <a:rPr lang="cs-CZ" altLang="cs-CZ"/>
              <a:t> (</a:t>
            </a:r>
            <a:r>
              <a:rPr lang="cs-CZ" altLang="cs-CZ" b="1"/>
              <a:t>Berodual inhal 2-2-2 vdechy</a:t>
            </a:r>
            <a:r>
              <a:rPr lang="cs-CZ" altLang="cs-CZ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- </a:t>
            </a:r>
            <a:r>
              <a:rPr lang="cs-CZ" altLang="cs-CZ" b="1" i="1"/>
              <a:t>Salbutamol</a:t>
            </a:r>
            <a:r>
              <a:rPr lang="cs-CZ" altLang="cs-CZ"/>
              <a:t> (</a:t>
            </a:r>
            <a:r>
              <a:rPr lang="cs-CZ" altLang="cs-CZ" b="1"/>
              <a:t>Ventolin inhal 2-2-2 vdechy</a:t>
            </a:r>
            <a:r>
              <a:rPr lang="cs-CZ" altLang="cs-CZ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b) </a:t>
            </a:r>
            <a:r>
              <a:rPr lang="cs-CZ" altLang="cs-CZ" b="1" i="1"/>
              <a:t>Anticholinergika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- </a:t>
            </a:r>
            <a:r>
              <a:rPr lang="cs-CZ" altLang="cs-CZ" b="1" i="1"/>
              <a:t>Ipratropium bromid</a:t>
            </a:r>
            <a:r>
              <a:rPr lang="cs-CZ" altLang="cs-CZ"/>
              <a:t> (</a:t>
            </a:r>
            <a:r>
              <a:rPr lang="cs-CZ" altLang="cs-CZ" b="1"/>
              <a:t>Atrovent N 2-2-2-2 vdechy</a:t>
            </a:r>
            <a:r>
              <a:rPr lang="cs-CZ" altLang="cs-CZ"/>
              <a:t>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7FA225B-F97C-649C-66AB-06B842C14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B3C336F-D289-8BAB-FA04-131421FC0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u="sng"/>
              <a:t>Inhalační bronchodilatancia s dlouhodobým účinkem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a) </a:t>
            </a:r>
            <a:r>
              <a:rPr lang="cs-CZ" altLang="cs-CZ" b="1" i="1"/>
              <a:t>Beta-2 agonisté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- </a:t>
            </a:r>
            <a:r>
              <a:rPr lang="cs-CZ" altLang="cs-CZ" b="1" i="1"/>
              <a:t>Formoterol</a:t>
            </a:r>
            <a:r>
              <a:rPr lang="cs-CZ" altLang="cs-CZ"/>
              <a:t> (např. </a:t>
            </a:r>
            <a:r>
              <a:rPr lang="cs-CZ" altLang="cs-CZ" b="1"/>
              <a:t>Foradil 12ug inhal 1-0-1 vdech</a:t>
            </a:r>
            <a:r>
              <a:rPr lang="cs-CZ" altLang="cs-CZ"/>
              <a:t>, </a:t>
            </a:r>
            <a:r>
              <a:rPr lang="cs-CZ" altLang="cs-CZ" b="1"/>
              <a:t>Formovent 12ug 1-0-1 vdech</a:t>
            </a:r>
            <a:r>
              <a:rPr lang="cs-CZ" altLang="cs-CZ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- </a:t>
            </a:r>
            <a:r>
              <a:rPr lang="cs-CZ" altLang="cs-CZ" b="1" i="1"/>
              <a:t>Salmeterol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b) </a:t>
            </a:r>
            <a:r>
              <a:rPr lang="cs-CZ" altLang="cs-CZ" b="1" i="1"/>
              <a:t>Anticholinergika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- </a:t>
            </a:r>
            <a:r>
              <a:rPr lang="cs-CZ" altLang="cs-CZ" b="1" i="1"/>
              <a:t>Tiotropium bromid</a:t>
            </a:r>
            <a:r>
              <a:rPr lang="cs-CZ" altLang="cs-CZ"/>
              <a:t> (např. </a:t>
            </a:r>
            <a:r>
              <a:rPr lang="cs-CZ" altLang="cs-CZ" b="1"/>
              <a:t>Spiriva 18ug 1-0-0 vdech</a:t>
            </a:r>
            <a:r>
              <a:rPr lang="cs-CZ" altLang="cs-CZ"/>
              <a:t>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F999A1D-CC5E-16DC-1418-8A48AF790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Kortikosteroidy – tlumící alergickou reakci, nebakteriální zánět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39B3476-6FDD-E4ED-F7C7-20CDC613A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/>
              <a:t>. </a:t>
            </a:r>
            <a:r>
              <a:rPr lang="cs-CZ" altLang="cs-CZ" b="1" u="sng"/>
              <a:t>Inhalační kortikosteroidy</a:t>
            </a:r>
            <a:endParaRPr lang="cs-CZ" altLang="cs-CZ"/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- </a:t>
            </a:r>
            <a:r>
              <a:rPr lang="cs-CZ" altLang="cs-CZ" b="1" i="1"/>
              <a:t>Budesonid</a:t>
            </a:r>
            <a:r>
              <a:rPr lang="cs-CZ" altLang="cs-CZ"/>
              <a:t> (např. </a:t>
            </a:r>
            <a:r>
              <a:rPr lang="cs-CZ" altLang="cs-CZ" b="1"/>
              <a:t>Miflonid 200-400ug 1-0-1 vdech</a:t>
            </a:r>
            <a:r>
              <a:rPr lang="cs-CZ" altLang="cs-CZ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4. </a:t>
            </a:r>
            <a:r>
              <a:rPr lang="cs-CZ" altLang="cs-CZ" b="1" u="sng"/>
              <a:t>Kombinace inhalačních kortikoidů s jinými inhalačními bronchodilatancii</a:t>
            </a:r>
            <a:endParaRPr lang="cs-CZ" altLang="cs-CZ"/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- </a:t>
            </a:r>
            <a:r>
              <a:rPr lang="cs-CZ" altLang="cs-CZ" b="1" i="1"/>
              <a:t>Flutikason + Salmeterol</a:t>
            </a:r>
            <a:r>
              <a:rPr lang="cs-CZ" altLang="cs-CZ"/>
              <a:t> (např. </a:t>
            </a:r>
            <a:r>
              <a:rPr lang="cs-CZ" altLang="cs-CZ" b="1"/>
              <a:t>Seretide diskus 50/x 1-0-1 vdech</a:t>
            </a:r>
            <a:r>
              <a:rPr lang="cs-CZ" altLang="cs-CZ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- </a:t>
            </a:r>
            <a:r>
              <a:rPr lang="cs-CZ" altLang="cs-CZ" b="1" i="1"/>
              <a:t>Budesonid + Formoterol</a:t>
            </a:r>
            <a:r>
              <a:rPr lang="cs-CZ" altLang="cs-CZ"/>
              <a:t> (např. </a:t>
            </a:r>
            <a:r>
              <a:rPr lang="cs-CZ" altLang="cs-CZ" b="1"/>
              <a:t>Symbicort inhal 1-0-1 vdech až 2-0-2 vdech</a:t>
            </a:r>
            <a:r>
              <a:rPr lang="cs-CZ" altLang="cs-CZ"/>
              <a:t>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4D6A5E5-44F8-74F6-33B2-600D30A4B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kortikoidy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A31316C-9101-18B9-C895-D4468D69E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protizánětlivý efekt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protialergický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imunosupresivní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substituční terapie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F1EA5F9-A9B7-F64B-4629-8863FD856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6D6E5BA-F997-E425-D9D3-39463B553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Dávkování a délka léčby jsou závislé na charakteru, intenzitě a průběhu základní choroby.</a:t>
            </a:r>
          </a:p>
          <a:p>
            <a:pPr eaLnBrk="1" hangingPunct="1">
              <a:buFontTx/>
              <a:buNone/>
            </a:pPr>
            <a:r>
              <a:rPr lang="cs-CZ" altLang="cs-CZ"/>
              <a:t>Dělení: </a:t>
            </a:r>
          </a:p>
          <a:p>
            <a:pPr eaLnBrk="1" hangingPunct="1"/>
            <a:r>
              <a:rPr lang="cs-CZ" altLang="cs-CZ"/>
              <a:t>1.intenzivní krátkodobá terapie</a:t>
            </a:r>
          </a:p>
          <a:p>
            <a:pPr eaLnBrk="1" hangingPunct="1"/>
            <a:r>
              <a:rPr lang="cs-CZ" altLang="cs-CZ"/>
              <a:t>2.prolongovaná léčba nižními dávkami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654BDF3-AF49-4D3E-EF4C-0602C097C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Pravidla při kortikoterapii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5C36E4E-967E-6561-5BDA-6304B91FC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lokální preparáty, pokud lze (intraartikulárně, inhalačně..)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kombinace s jinými imunosupresivy (snížení dávky)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lépe krátkodobé preparáty, cirkadiální léčba (dávka ráno), intermitentní léčba (několikadenní přestávky)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nedoporučují se depotní preparáty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postupné vysazování při dlouhodobé léčbě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laboratorní kontroly ev. útlumu vlastní tvorby kortisolu, ACTH...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v případě stresové situace nutné zvýšit dávky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956</Words>
  <Application>Microsoft Office PowerPoint</Application>
  <PresentationFormat>Širokoúhlá obrazovka</PresentationFormat>
  <Paragraphs>247</Paragraphs>
  <Slides>28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Motiv Office</vt:lpstr>
      <vt:lpstr>Léčba plicních onemocnění</vt:lpstr>
      <vt:lpstr>Astma bronchiale</vt:lpstr>
      <vt:lpstr>Bronchodilatancia p.o. či i.v. </vt:lpstr>
      <vt:lpstr>Bronchodilatancia – na rozšíření průdušek</vt:lpstr>
      <vt:lpstr>Prezentace aplikace PowerPoint</vt:lpstr>
      <vt:lpstr>Kortikosteroidy – tlumící alergickou reakci, nebakteriální zánět</vt:lpstr>
      <vt:lpstr>kortikoidy</vt:lpstr>
      <vt:lpstr>Prezentace aplikace PowerPoint</vt:lpstr>
      <vt:lpstr>Pravidla při kortikoterapii</vt:lpstr>
      <vt:lpstr>Nežádoucí účinky kortikoterapie</vt:lpstr>
      <vt:lpstr>Prezentace aplikace PowerPoint</vt:lpstr>
      <vt:lpstr>kortikofobie</vt:lpstr>
      <vt:lpstr>CHOPN – chronická obstrukční plicní nemoc</vt:lpstr>
      <vt:lpstr>Společná medikace</vt:lpstr>
      <vt:lpstr>Antitusika a expektorancia</vt:lpstr>
      <vt:lpstr>Antitusika a expektorancia</vt:lpstr>
      <vt:lpstr>Antitusika a expektorancia</vt:lpstr>
      <vt:lpstr>Antitusika a expektorancia</vt:lpstr>
      <vt:lpstr>Antitusika a expektorancia</vt:lpstr>
      <vt:lpstr>Antitusika a expektorancia</vt:lpstr>
      <vt:lpstr>Antitusika a expektorancia</vt:lpstr>
      <vt:lpstr>Antitusika a expektorancia</vt:lpstr>
      <vt:lpstr>Antitusika a expektorancia</vt:lpstr>
      <vt:lpstr>Antitusika a expektorancia</vt:lpstr>
      <vt:lpstr>Bronchopneumonie bakteriální</vt:lpstr>
      <vt:lpstr>Bronchopneumonie virové</vt:lpstr>
      <vt:lpstr>Tuberkulóza</vt:lpstr>
      <vt:lpstr>oxygenoterapie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 Tomášková</dc:creator>
  <cp:lastModifiedBy>Iva Tomášková</cp:lastModifiedBy>
  <cp:revision>4</cp:revision>
  <dcterms:created xsi:type="dcterms:W3CDTF">2025-04-13T19:27:49Z</dcterms:created>
  <dcterms:modified xsi:type="dcterms:W3CDTF">2025-04-13T19:50:57Z</dcterms:modified>
</cp:coreProperties>
</file>