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4" r:id="rId4"/>
    <p:sldId id="258" r:id="rId5"/>
    <p:sldId id="275" r:id="rId6"/>
    <p:sldId id="276" r:id="rId7"/>
    <p:sldId id="277" r:id="rId8"/>
    <p:sldId id="279" r:id="rId9"/>
    <p:sldId id="278" r:id="rId10"/>
    <p:sldId id="273" r:id="rId11"/>
    <p:sldId id="260" r:id="rId12"/>
    <p:sldId id="259" r:id="rId13"/>
    <p:sldId id="280" r:id="rId14"/>
    <p:sldId id="262" r:id="rId15"/>
    <p:sldId id="328" r:id="rId16"/>
    <p:sldId id="329" r:id="rId17"/>
    <p:sldId id="261" r:id="rId18"/>
    <p:sldId id="263" r:id="rId19"/>
    <p:sldId id="264" r:id="rId20"/>
    <p:sldId id="265" r:id="rId21"/>
    <p:sldId id="266" r:id="rId22"/>
    <p:sldId id="330" r:id="rId23"/>
    <p:sldId id="332" r:id="rId24"/>
    <p:sldId id="331" r:id="rId25"/>
    <p:sldId id="351" r:id="rId26"/>
    <p:sldId id="344" r:id="rId27"/>
    <p:sldId id="335" r:id="rId28"/>
    <p:sldId id="267" r:id="rId29"/>
    <p:sldId id="342" r:id="rId30"/>
    <p:sldId id="343" r:id="rId31"/>
    <p:sldId id="333" r:id="rId32"/>
    <p:sldId id="334" r:id="rId33"/>
    <p:sldId id="270" r:id="rId34"/>
    <p:sldId id="269" r:id="rId35"/>
    <p:sldId id="282" r:id="rId36"/>
    <p:sldId id="281" r:id="rId37"/>
    <p:sldId id="283" r:id="rId38"/>
    <p:sldId id="339" r:id="rId39"/>
    <p:sldId id="340" r:id="rId40"/>
    <p:sldId id="336" r:id="rId41"/>
    <p:sldId id="337" r:id="rId42"/>
    <p:sldId id="341" r:id="rId43"/>
    <p:sldId id="338" r:id="rId44"/>
    <p:sldId id="268" r:id="rId45"/>
    <p:sldId id="271" r:id="rId46"/>
    <p:sldId id="345" r:id="rId47"/>
    <p:sldId id="346" r:id="rId48"/>
    <p:sldId id="347" r:id="rId49"/>
    <p:sldId id="348" r:id="rId50"/>
    <p:sldId id="349" r:id="rId51"/>
    <p:sldId id="350" r:id="rId52"/>
    <p:sldId id="326" r:id="rId53"/>
    <p:sldId id="327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/>
    <p:restoredTop sz="95781"/>
  </p:normalViewPr>
  <p:slideViewPr>
    <p:cSldViewPr snapToGrid="0" snapToObjects="1">
      <p:cViewPr>
        <p:scale>
          <a:sx n="73" d="100"/>
          <a:sy n="73" d="100"/>
        </p:scale>
        <p:origin x="112" y="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4/14/25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4/14/25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4/14/25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4/14/25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4/14/25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4/14/25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4/14/25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4/14/25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4/14/25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4/14/25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4/14/25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4/14/25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4/14/25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4/14/25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4/14/25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4/14/25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4/14/25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4/14/25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E3B6A8-8043-E04E-AF30-655535B910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Kognitivní funkce – hodnocení, Terapie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1A230B5-3543-F84C-9FDE-72EF679CB3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Vyučující: Mgr. et Ing. Vladimíra </a:t>
            </a:r>
            <a:r>
              <a:rPr lang="cs-CZ" dirty="0" err="1"/>
              <a:t>Soporská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6206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81A688-77B9-B240-BB3A-4E0BF1DD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Příčiny poruch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0522A78-9588-354F-BE36-DB8C5BCA4D2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Stáří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CMP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Úraz mozku</a:t>
            </a:r>
          </a:p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Neurodegenerativní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onemocnění (Alzheimerova nemoc)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Alkoholismus, užívání návykových látek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Psychické onemocnění</a:t>
            </a:r>
          </a:p>
        </p:txBody>
      </p:sp>
    </p:spTree>
    <p:extLst>
      <p:ext uri="{BB962C8B-B14F-4D97-AF65-F5344CB8AC3E}">
        <p14:creationId xmlns:p14="http://schemas.microsoft.com/office/powerpoint/2010/main" val="1825025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BC91FA-ACF2-2143-A409-7A745775E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Kognitivní rehabilitace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5FC281F-6943-954C-B3F5-D699C4A0B45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Hlavním cílem je kompenzace kognitivních dovedností a pomoc klientovi porozumět a řídit emocionální reakce na změny v jeho fungování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Pomáhá klientům zlepšit představu o svých silných stránkách a omezeních, pomáhá přizpůsobit se změnám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Jedná se o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znovunaučení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schopností, které byly poškozeny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 případě, že se znovu naučit nedají, je nutné naučit osobu nové dovednosti, pomocí kterých bude ztráta kompenzovaná</a:t>
            </a:r>
          </a:p>
        </p:txBody>
      </p:sp>
    </p:spTree>
    <p:extLst>
      <p:ext uri="{BB962C8B-B14F-4D97-AF65-F5344CB8AC3E}">
        <p14:creationId xmlns:p14="http://schemas.microsoft.com/office/powerpoint/2010/main" val="3396144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6ABA40-FCEC-0940-8FA1-171E66E15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Kognitivní terapie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274DC16-1EE7-EB49-AF81-F4EFC20022E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Přestože by měla být kognitivní terapie především v kompetenci psychologa, tak v praxi má kognitivní trénink na starost ergoterapeut.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Vzhledem k tomu, že kognitivní funkce jsou úzce spjaty s výkonem aktivit všedních denních činností, dochází k zásadnímu ovlivnění kvality života nejen pacientů, ale i jejich rodin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trénink kognitivních funkcí je nedílnou součástí ergoterapeutické intervence, který lze kombinovat s dalšími nefarmakologickými metodami pro dosažení co nejvyšší možné soběstačnosti nebo alespoň udržení stávajícího stavu kognitivních funkcí</a:t>
            </a:r>
          </a:p>
        </p:txBody>
      </p:sp>
    </p:spTree>
    <p:extLst>
      <p:ext uri="{BB962C8B-B14F-4D97-AF65-F5344CB8AC3E}">
        <p14:creationId xmlns:p14="http://schemas.microsoft.com/office/powerpoint/2010/main" val="3183978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3B6FE9-4045-2144-A689-0F09B6449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Terapie kognitivních funkcí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0B57490-3622-DB48-B863-D78461ACC63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Souvislost mezi funkčními schopnostmi pacienta a funkcemi kognitivními je významná – nelze si namazat chléb, když nevíte, jak to máte prakticky udělat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Mohou být zapomenuty dříve naučené a automatizované pohyby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Důležitá je spolupráce s rodinou pacienta a edukace o vhodných technikách, přístupu a aktivnímu podílu pacienta</a:t>
            </a:r>
          </a:p>
        </p:txBody>
      </p:sp>
    </p:spTree>
    <p:extLst>
      <p:ext uri="{BB962C8B-B14F-4D97-AF65-F5344CB8AC3E}">
        <p14:creationId xmlns:p14="http://schemas.microsoft.com/office/powerpoint/2010/main" val="1573045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D765F1E-0C95-474B-9C87-BBD6756A9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 kognitivních funkcí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0FF41A8A-9952-0B4D-8AB2-FF137CE2CD1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Kognitivní deficit lze podle současných neuropsychologických poznatků rozpoznat: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klinickou metodou,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rozhovorem,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pozorováním,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klinickými zkouškami,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testy a hodnotícími nástroji,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analýzou anamnézy,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analýzou výsledků činnosti. </a:t>
            </a:r>
          </a:p>
        </p:txBody>
      </p:sp>
    </p:spTree>
    <p:extLst>
      <p:ext uri="{BB962C8B-B14F-4D97-AF65-F5344CB8AC3E}">
        <p14:creationId xmlns:p14="http://schemas.microsoft.com/office/powerpoint/2010/main" val="1934266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606248-FC28-5447-B6F3-29E5D5B6E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Testování kognitivních funkcí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ADCB934-F081-244D-B022-FE5F08A8F0A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Klient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Vhodný fyzický a duševní stav (bolest, únava, hlad, …)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Zajištění potřebných pomůcek (brýle, vozík, sluchadla, nástavec na tužku)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Někdy záměrně využíváme „neideálních“ podmínek a sledujeme reakce pacienta na úkoly a testy po celodenní rehabilitaci, při únavě apod.</a:t>
            </a:r>
          </a:p>
        </p:txBody>
      </p:sp>
    </p:spTree>
    <p:extLst>
      <p:ext uri="{BB962C8B-B14F-4D97-AF65-F5344CB8AC3E}">
        <p14:creationId xmlns:p14="http://schemas.microsoft.com/office/powerpoint/2010/main" val="1654455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C3FEA4-6AAF-E549-9392-7F861D35B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Testování kognitivních funkcí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B966C04-F648-834C-A86E-8494D229A34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Prostředí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Známé prostředí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Klidné, tiché prostředí bez zbytečných rušivých podnětů (telefon, kolega, sestra)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Testujeme mimo pokoj klienta (pokud to zdrav. stav dovolí)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Vše potřebné připravit předem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Vhodný stůl, židle, teplota, osvětlení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Opět někdy záměrně využíváme rušivých elementů a sledujeme reakce pacienta (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rozptýlitelnost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opomíjení podnětů z určité strany apod.)</a:t>
            </a:r>
          </a:p>
        </p:txBody>
      </p:sp>
    </p:spTree>
    <p:extLst>
      <p:ext uri="{BB962C8B-B14F-4D97-AF65-F5344CB8AC3E}">
        <p14:creationId xmlns:p14="http://schemas.microsoft.com/office/powerpoint/2010/main" val="2132497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02C15F8-786E-5B41-85FD-BDE1526AA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Screeningové testy</a:t>
            </a:r>
          </a:p>
        </p:txBody>
      </p:sp>
    </p:spTree>
    <p:extLst>
      <p:ext uri="{BB962C8B-B14F-4D97-AF65-F5344CB8AC3E}">
        <p14:creationId xmlns:p14="http://schemas.microsoft.com/office/powerpoint/2010/main" val="3969813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72E6935-C725-DA44-8E45-5BE6BFC3B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1627094"/>
          </a:xfrm>
        </p:spPr>
        <p:txBody>
          <a:bodyPr>
            <a:normAutofit/>
          </a:bodyPr>
          <a:lstStyle/>
          <a:p>
            <a:pPr algn="l"/>
            <a:r>
              <a:rPr lang="cs-CZ" dirty="0"/>
              <a:t>Montrealský kognitivní test - </a:t>
            </a:r>
            <a:r>
              <a:rPr lang="cs-CZ" cap="none" dirty="0" err="1"/>
              <a:t>MoCa</a:t>
            </a:r>
            <a:endParaRPr lang="cs-CZ" dirty="0"/>
          </a:p>
        </p:txBody>
      </p:sp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E23DC4C2-6C2F-2D48-9376-B860AFA6B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Hodnocení kognitivních funkcí pomocí jedenácti zkoušek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 odhalení začínajících nebo mírných kognitivních poruch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Hodnocené oblasti: paměť, exekutivní funkce, řečové schopnosti, zrakově – konstrukční schopnosti, pozornost, časová a místní orientace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Časově a administrativně nenáročný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372D26F-BEA6-6B44-82F5-322AADA3D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802" y="0"/>
            <a:ext cx="4055998" cy="554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98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97DB6B-AD43-B141-B08E-AD234763C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1623767"/>
          </a:xfrm>
        </p:spPr>
        <p:txBody>
          <a:bodyPr>
            <a:normAutofit/>
          </a:bodyPr>
          <a:lstStyle/>
          <a:p>
            <a:pPr algn="l"/>
            <a:r>
              <a:rPr lang="cs-CZ" dirty="0"/>
              <a:t>Mini-</a:t>
            </a:r>
            <a:r>
              <a:rPr lang="cs-CZ" dirty="0" err="1"/>
              <a:t>Mental</a:t>
            </a:r>
            <a:r>
              <a:rPr lang="cs-CZ" dirty="0"/>
              <a:t> </a:t>
            </a:r>
            <a:r>
              <a:rPr lang="cs-CZ" dirty="0" err="1"/>
              <a:t>State</a:t>
            </a:r>
            <a:r>
              <a:rPr lang="cs-CZ" dirty="0"/>
              <a:t> </a:t>
            </a:r>
            <a:r>
              <a:rPr lang="cs-CZ" dirty="0" err="1"/>
              <a:t>examination</a:t>
            </a:r>
            <a:r>
              <a:rPr lang="cs-CZ" dirty="0"/>
              <a:t> - MMSE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6741288-CF4C-1348-A8C9-849C5A7CF0B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Nejznámější a nejrozšířenější screeningový test kognitivních deficitů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Standardizovaný nástroj s rychlou a jednoduchou administrací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Test hodnotí orientaci, paměť, pozornost a počítání, krátkodobou paměť, řečové a konstrukční schopnosti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Nevýhodou je nízká citlivost a specifita pro zachycení mírného kognitivního deficitu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2652A32-6E97-C841-AE4D-92BA88CEA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690" y="0"/>
            <a:ext cx="3896959" cy="548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98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D38EAA-24C4-094E-B264-3D97E48BA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088EF4A-8FDE-274B-ACD0-1D9EC057502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Kognitivní funkce (někdy označované jako poznávací funkce) jsou součástí lidské psychiky uložené v mozku.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Díky kognitivním funkcím je člověk schopen vnímat okolní svět, reagovat na měnící se podmínky, učit se, přemýšlet, jednat, řešit problémy, správně fungovat v každodenním světě.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Umožňují nám vykonávat aktivity, které děláme každý den automaticky.</a:t>
            </a:r>
          </a:p>
        </p:txBody>
      </p:sp>
    </p:spTree>
    <p:extLst>
      <p:ext uri="{BB962C8B-B14F-4D97-AF65-F5344CB8AC3E}">
        <p14:creationId xmlns:p14="http://schemas.microsoft.com/office/powerpoint/2010/main" val="3165395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07A2DC-9DF7-194F-8CE4-F05EC16CB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1604913"/>
          </a:xfrm>
        </p:spPr>
        <p:txBody>
          <a:bodyPr>
            <a:normAutofit/>
          </a:bodyPr>
          <a:lstStyle/>
          <a:p>
            <a:pPr algn="l"/>
            <a:r>
              <a:rPr lang="cs-CZ" dirty="0" err="1"/>
              <a:t>Addenbrookský</a:t>
            </a:r>
            <a:r>
              <a:rPr lang="cs-CZ" dirty="0"/>
              <a:t> kognitivní test – ACE-R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6DC752BF-0651-CE40-A91E-884B9C63A6A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Test zahrnuje MMSE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Vyšetření se skládá z 18 položek v oblastech orientace, paměť, pozornost, verbální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fluence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jazyk, zrakově prostorové schopnosti a percepční schopnosti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Poskytuje specifické skóre pro všechny domény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Výsledkem je zjištění podrobnějšího kognitivního profilu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Negativem je delší doba administrace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EE06209-DB38-8048-BFCA-1F577C519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271" y="0"/>
            <a:ext cx="3784229" cy="556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05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E699FB-3C91-D842-BBCB-DD3BB1D86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963706"/>
          </a:xfrm>
        </p:spPr>
        <p:txBody>
          <a:bodyPr/>
          <a:lstStyle/>
          <a:p>
            <a:pPr algn="l"/>
            <a:r>
              <a:rPr lang="cs-CZ" dirty="0"/>
              <a:t>Test kreslení hodin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001662C1-FEAF-EC4A-B537-4556589AF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1828800"/>
            <a:ext cx="6345301" cy="3242733"/>
          </a:xfrm>
        </p:spPr>
        <p:txBody>
          <a:bodyPr>
            <a:normAutofit fontScale="92500"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Široce používaný nástroj pro odhalení neuro-kognitivních poruch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Využívá se jako doplňkový test k MMSE a je součástí ACE-R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Vyšetřovaný má za úkol nakreslit ciferník, vyznačit na něm správně všechna čísla a správně umístit ručičky tak, aby ukazovaly zadaný čas (nejčastěji 11:10)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Zjišťuje deficity ve vícero oblastech kognitivních funkcí (exekutivní a zrakově prostorové schopnosti, paměť).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+ krátká doba trvání a jednoduchá administrativa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BBE0B8C-6715-7E44-9905-1BDCC6DB1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165" y="0"/>
            <a:ext cx="2779836" cy="562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40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805024F4-1D09-A249-83DE-46DC3CDD6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Paměťový test učení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0F20321-A0CB-994D-AD3D-18707059C66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Praktický nácvik</a:t>
            </a:r>
          </a:p>
        </p:txBody>
      </p:sp>
    </p:spTree>
    <p:extLst>
      <p:ext uri="{BB962C8B-B14F-4D97-AF65-F5344CB8AC3E}">
        <p14:creationId xmlns:p14="http://schemas.microsoft.com/office/powerpoint/2010/main" val="364836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805024F4-1D09-A249-83DE-46DC3CDD6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Paměťový test učení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0F20321-A0CB-994D-AD3D-18707059C66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Pacientovi se přečte 15 slov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Pes, nákup, myšlenka, kolo, tráva, vítěz, ráno, uhlí, notýsek, sever, déšť, KRUPICE, KÁMEN, NEMOC, RADOST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 PŘEČTENÍ CHCEME, ABY SI PACIENT VYBAVIL CO NEJVÍCE SLOV (POŘADÍ NENÍ DŮLEŽITÉ)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1 Slovo = 1 bod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Dané normy</a:t>
            </a:r>
          </a:p>
        </p:txBody>
      </p:sp>
    </p:spTree>
    <p:extLst>
      <p:ext uri="{BB962C8B-B14F-4D97-AF65-F5344CB8AC3E}">
        <p14:creationId xmlns:p14="http://schemas.microsoft.com/office/powerpoint/2010/main" val="1974822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B9E20A-F63C-3C41-904A-54551B153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 koncentrace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AFAECB-4F94-6440-8165-5710DFF8EB3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Pac. vyzveme, aby zapisoval součty dvou sousedících čísel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Délka testu: 30 minut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 3 minutách je pac. vyzván, aby udělal dělící čáru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Hodnocení na milimetrový papír, sleduje se počet součtů v závislosti na čase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Norma je 90 součtů</a:t>
            </a:r>
          </a:p>
        </p:txBody>
      </p:sp>
    </p:spTree>
    <p:extLst>
      <p:ext uri="{BB962C8B-B14F-4D97-AF65-F5344CB8AC3E}">
        <p14:creationId xmlns:p14="http://schemas.microsoft.com/office/powerpoint/2010/main" val="132499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C0F94E-A8FC-6246-82EE-661706FA3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CFFD754B-4343-D942-BD12-7A30F799628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59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B9E20A-F63C-3C41-904A-54551B153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1005840"/>
          </a:xfrm>
        </p:spPr>
        <p:txBody>
          <a:bodyPr/>
          <a:lstStyle/>
          <a:p>
            <a:pPr algn="l"/>
            <a:r>
              <a:rPr lang="cs-CZ" dirty="0"/>
              <a:t>LOTCA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AFAECB-4F94-6440-8165-5710DFF8E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1691640"/>
            <a:ext cx="6149339" cy="3379893"/>
          </a:xfrm>
        </p:spPr>
        <p:txBody>
          <a:bodyPr>
            <a:normAutofit fontScale="85000"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Testovací baterie pro měření kognitivních dovedností a vizuálního vnímání u pacientů s neurologickými onemocněními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Lze využít při plánování léčby a hodnocení pokroku v čase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Skládá se z 20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subtestů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, které se dále dělí do 4 oblastí – orientace, vizuální a prostorové vnímání,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vizuomotorická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orientace a myšlení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Součástí jsou barevné karty s obrázky, sada kolíčků, kostky, puzzle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Také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LoTCA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-G (pro geriatrické pacienty)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74934E0-40B8-E242-B513-63B3ADF11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102" y="914400"/>
            <a:ext cx="4568613" cy="456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88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B9E20A-F63C-3C41-904A-54551B153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Nevýhody paměťových testů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AFAECB-4F94-6440-8165-5710DFF8EB3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Pacienti si testy mohou zapamatovat -&gt; zkreslení výsledků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Vhodné testy měnit nebo měnit úkoly v nich – např. slova k zapamatování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Nevyužívat je příliš často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Nevyužívat je k tréninku</a:t>
            </a:r>
          </a:p>
        </p:txBody>
      </p:sp>
    </p:spTree>
    <p:extLst>
      <p:ext uri="{BB962C8B-B14F-4D97-AF65-F5344CB8AC3E}">
        <p14:creationId xmlns:p14="http://schemas.microsoft.com/office/powerpoint/2010/main" val="4255627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02C15F8-786E-5B41-85FD-BDE1526AA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Trénink kognitivních funkcí</a:t>
            </a:r>
          </a:p>
        </p:txBody>
      </p:sp>
    </p:spTree>
    <p:extLst>
      <p:ext uri="{BB962C8B-B14F-4D97-AF65-F5344CB8AC3E}">
        <p14:creationId xmlns:p14="http://schemas.microsoft.com/office/powerpoint/2010/main" val="15258668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328FFA5-D691-BF4D-9288-099CD6F37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Trénink kognitivních funkcí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7EAAC8E-8AB2-394F-9FBF-221C263FCEC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 léčbě kognitivních problémů lze využít jakoukoli aktivitu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Nejdůležitější je způsob, jakým je tato aktivita strukturovaná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Každá aktivita může být využita jako léčebný prostředek kognitivních deficitů, pokud je vhodně zvolena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Aktivity v rámci kognitivní rehabilitace můžeme vybírat z každé oblasti každodenního života – domácí práce, osobní hygiena, práce, koníčky, ….</a:t>
            </a:r>
          </a:p>
        </p:txBody>
      </p:sp>
    </p:spTree>
    <p:extLst>
      <p:ext uri="{BB962C8B-B14F-4D97-AF65-F5344CB8AC3E}">
        <p14:creationId xmlns:p14="http://schemas.microsoft.com/office/powerpoint/2010/main" val="2097451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823CB0-0F97-BA4F-842F-1C9DBDD4A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Mezi tyto funkce patří: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24350DE-229B-9F4E-BBE3-48C2A742FCE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Myšlení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Řeč, porozumění řeči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Paměť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Pozornost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Vnímání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Prostorová a Vizuální orientace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Představivost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Exekutivní funkce (organizování, plánování)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Logické myšlení</a:t>
            </a:r>
          </a:p>
        </p:txBody>
      </p:sp>
    </p:spTree>
    <p:extLst>
      <p:ext uri="{BB962C8B-B14F-4D97-AF65-F5344CB8AC3E}">
        <p14:creationId xmlns:p14="http://schemas.microsoft.com/office/powerpoint/2010/main" val="979815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328FFA5-D691-BF4D-9288-099CD6F37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Volba činnosti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D7EAAC8E-8AB2-394F-9FBF-221C263FCEC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 zvolení vhodné činnosti k léčbě specifického kognitivního problému je potřeba vědět: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Je činnost vhodná z hlediska času, nákladů a dostupných zdrojů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Lze snadno odstupňovat její obtížnost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Lze rozčlenit na úseky, aby se ji člověk mohl naučit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Lze ji měnit a upravovat</a:t>
            </a:r>
          </a:p>
        </p:txBody>
      </p:sp>
    </p:spTree>
    <p:extLst>
      <p:ext uri="{BB962C8B-B14F-4D97-AF65-F5344CB8AC3E}">
        <p14:creationId xmlns:p14="http://schemas.microsoft.com/office/powerpoint/2010/main" val="11057115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490A7B9-228D-5348-8023-0BCEFFC78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835" y="286870"/>
            <a:ext cx="8458199" cy="530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564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B9E20A-F63C-3C41-904A-54551B153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Kimova</a:t>
            </a:r>
            <a:r>
              <a:rPr lang="cs-CZ" dirty="0"/>
              <a:t> hra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AFAECB-4F94-6440-8165-5710DFF8EB3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Procvičování zrakové paměti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Zapamatování 10 – 20 předmětů za 1 minutu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Vybavování předmětů – snaha o vybavení co největšího počtu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Lze vícekrát opakovat – počet by se měl zvyšovat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Nebo předměty změnit</a:t>
            </a: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4485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2B6A07-C920-8B4A-81D9-88755FB4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1257300"/>
          </a:xfrm>
        </p:spPr>
        <p:txBody>
          <a:bodyPr>
            <a:normAutofit/>
          </a:bodyPr>
          <a:lstStyle/>
          <a:p>
            <a:pPr algn="l"/>
            <a:r>
              <a:rPr lang="cs-CZ" sz="4000" dirty="0"/>
              <a:t>Knihy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15F1A41-64F2-8545-8C5E-3F5774BE85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2253006"/>
            <a:ext cx="6345301" cy="2818527"/>
          </a:xfrm>
        </p:spPr>
        <p:txBody>
          <a:bodyPr>
            <a:normAutofit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Nejvýznamnější autorka Jitka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SuchÁ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Zahrnují testy na různá témata (obsahuje také klíč)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Kapitoly jsou řazeny dle kognitivní Funkce, která je procvičována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Jednoduché i náročnější úkoly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Např. logické a matematické schopnosti, názvy filmů, přísloví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7E7D674-13B6-C64C-9801-FA0D43A42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950" y="308912"/>
            <a:ext cx="2209801" cy="313694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ACFABB2-BA1A-C449-AA39-FF7B4880D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640" y="0"/>
            <a:ext cx="2159000" cy="30607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AD00FB3-DBC8-6D42-8203-70FBC820F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5412" y="2385382"/>
            <a:ext cx="2308345" cy="325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7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2B6A07-C920-8B4A-81D9-88755FB40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Pracovní listy a sešity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15F1A41-64F2-8545-8C5E-3F5774BE850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Tištěné pracovní listy nebo sešity určené k praktickému nácviku kognitivních funkcí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Vydávány dle obtížnosti, aby vyhovovali Lidem s konkrétním stupněm postižení kognitivních funkcí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Lze využívat i pro domácí trénink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 procvičování krátkodobé a dlouhodobé paměti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 nácvik koncentrace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Logické přiřazování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Vydává česká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alzheimerovská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společnost, dříve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vzpomínkovi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8365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8E0AC3-4A2C-4343-A68D-ADF1092A7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C637F8C-DABA-9749-874A-F5179E3B739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842591" y="266868"/>
            <a:ext cx="5082209" cy="5314890"/>
          </a:xfrm>
        </p:spPr>
      </p:pic>
    </p:spTree>
    <p:extLst>
      <p:ext uri="{BB962C8B-B14F-4D97-AF65-F5344CB8AC3E}">
        <p14:creationId xmlns:p14="http://schemas.microsoft.com/office/powerpoint/2010/main" val="5688001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539B3964-D7BF-3F4D-BF49-5D3E61B2D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9FDC6383-F178-9144-9462-ACEB7AB1B5C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106219" y="328822"/>
            <a:ext cx="4675146" cy="5241086"/>
          </a:xfrm>
        </p:spPr>
      </p:pic>
    </p:spTree>
    <p:extLst>
      <p:ext uri="{BB962C8B-B14F-4D97-AF65-F5344CB8AC3E}">
        <p14:creationId xmlns:p14="http://schemas.microsoft.com/office/powerpoint/2010/main" val="38718198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3E1C7A-CFF1-0641-BBDC-08CD381F6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9761CF9-342C-8048-AA0A-EF12E2713DC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072949" y="373205"/>
            <a:ext cx="7622585" cy="5184785"/>
          </a:xfrm>
        </p:spPr>
      </p:pic>
    </p:spTree>
    <p:extLst>
      <p:ext uri="{BB962C8B-B14F-4D97-AF65-F5344CB8AC3E}">
        <p14:creationId xmlns:p14="http://schemas.microsoft.com/office/powerpoint/2010/main" val="12788622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2B6A07-C920-8B4A-81D9-88755FB4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1009650"/>
          </a:xfrm>
        </p:spPr>
        <p:txBody>
          <a:bodyPr/>
          <a:lstStyle/>
          <a:p>
            <a:pPr algn="l"/>
            <a:r>
              <a:rPr lang="cs-CZ" dirty="0"/>
              <a:t>HRY - </a:t>
            </a:r>
            <a:r>
              <a:rPr lang="cs-CZ" dirty="0" err="1"/>
              <a:t>Logeo</a:t>
            </a:r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15F1A41-64F2-8545-8C5E-3F5774BE85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1828800"/>
            <a:ext cx="6345301" cy="3242733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Hlavolam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Slouží pro trénink logického myšlení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Složen ze 3 základních geometrických tvarů (kruh, čtverec, trojúhelník) ve 3 barvách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Obsahuje 60 úloh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Úkolem je rozmístit 9 dílků do jednotlivých polí tak, aby odpovídali zadání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CF4527B-5A1D-E045-AE79-F5873B4AD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4701" y="272988"/>
            <a:ext cx="2057400" cy="20288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14A7DBE-B723-144A-90B7-942965991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102" y="2301813"/>
            <a:ext cx="4284598" cy="327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14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2B6A07-C920-8B4A-81D9-88755FB4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952500"/>
          </a:xfrm>
        </p:spPr>
        <p:txBody>
          <a:bodyPr/>
          <a:lstStyle/>
          <a:p>
            <a:pPr algn="l"/>
            <a:r>
              <a:rPr lang="cs-CZ" dirty="0"/>
              <a:t>PC hry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15F1A41-64F2-8545-8C5E-3F5774BE85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1638300"/>
            <a:ext cx="6345301" cy="3433233"/>
          </a:xfrm>
        </p:spPr>
        <p:txBody>
          <a:bodyPr>
            <a:normAutofit fontScale="92500" lnSpcReduction="2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např. Happy neuron Brain jogging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 pac. po CMP a traumatickém poranění mozku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Stimuluje 5 hlavních kognitivních funkcí – paměť, pozornost, jazyk, exekutivní funkce, vizuální a prostorové dovednosti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 tréninku lze zvolit obtížnost tréninku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Před každou hrou informace jaké funkce se trénují a jak část mozku bude zapojena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 závěru srovnání výsledku s mediánem na úrovni počtu chyb a času odpovědi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97051FA-641B-ED45-8792-BD47EB2E3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300" y="836533"/>
            <a:ext cx="3321050" cy="45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25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81A688-77B9-B240-BB3A-4E0BF1DD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Paměť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0522A78-9588-354F-BE36-DB8C5BCA4D2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jedna z nejdůležitějších funkcí lidského mozku.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Díky paměti má člověk schopnost se učit, pracovat nebo uspokojovat základní biologické potřeby.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Krátkodobá – uchování informací několik sekund, minut.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Dlouhodobá – uchování informací několik hodin, týdnů, let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Pojí se s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neuroplasticitou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– každodenní učení, chování, myšlení mění anatomii mozku, vznik nových neuronových spojení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Učení – spojeno s pamětí, nabytí znalostí, schopností, dovedností</a:t>
            </a:r>
          </a:p>
        </p:txBody>
      </p:sp>
    </p:spTree>
    <p:extLst>
      <p:ext uri="{BB962C8B-B14F-4D97-AF65-F5344CB8AC3E}">
        <p14:creationId xmlns:p14="http://schemas.microsoft.com/office/powerpoint/2010/main" val="29620420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2B6A07-C920-8B4A-81D9-88755FB4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1066800"/>
          </a:xfrm>
        </p:spPr>
        <p:txBody>
          <a:bodyPr/>
          <a:lstStyle/>
          <a:p>
            <a:pPr algn="l"/>
            <a:r>
              <a:rPr lang="cs-CZ" dirty="0"/>
              <a:t>Online programy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15F1A41-64F2-8545-8C5E-3F5774BE85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1752600"/>
            <a:ext cx="5745571" cy="3318933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např.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Mentem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Zlepšení paměti, Myšlení, pozornosti, prostorové orientace, představivosti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pomocí odborných cvičení formou zábavných her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Určeno pro všechny věkové kategorie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Personalizovaný trénink, srovnání s ostatními uživateli, přehled dosavadních výkonů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B48AFB0-7D04-4649-8257-22DE24F86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372" y="1023363"/>
            <a:ext cx="5246434" cy="364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922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2B6A07-C920-8B4A-81D9-88755FB4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857250"/>
          </a:xfrm>
        </p:spPr>
        <p:txBody>
          <a:bodyPr/>
          <a:lstStyle/>
          <a:p>
            <a:pPr algn="l"/>
            <a:r>
              <a:rPr lang="cs-CZ" dirty="0" err="1"/>
              <a:t>Mentio</a:t>
            </a:r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15F1A41-64F2-8545-8C5E-3F5774BE85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1543050"/>
            <a:ext cx="5848349" cy="3528483"/>
          </a:xfrm>
        </p:spPr>
        <p:txBody>
          <a:bodyPr>
            <a:normAutofit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Logopedický software a výukové počítačové programy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 děti a dospělé se speciálními vzdělávacími potřebami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Zvuky (rozpoznávání zvuků a trénink sluchové paměti), slovesa, hádanky (porozumění textu a rozvoj logického myšlení), nakupování (početní úlohy, zacházení s penězi), paměťová cvičení (procvičení paměti), hlas (fonace a modulace hlasu)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FCC3B32-2D38-0E44-BBD0-56DDC5550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150" y="1114425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800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8CC5B509-9AAD-634D-A174-63CA101CF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69" y="533400"/>
            <a:ext cx="5676349" cy="425726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0AD54BC-9361-3443-A768-DDA1FA005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142" y="533400"/>
            <a:ext cx="5720800" cy="42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748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2B6A07-C920-8B4A-81D9-88755FB4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1257300"/>
          </a:xfrm>
        </p:spPr>
        <p:txBody>
          <a:bodyPr/>
          <a:lstStyle/>
          <a:p>
            <a:pPr algn="l"/>
            <a:r>
              <a:rPr lang="cs-CZ" dirty="0"/>
              <a:t>Afatický slovník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15F1A41-64F2-8545-8C5E-3F5774BE85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1943100"/>
            <a:ext cx="5549657" cy="3128433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 léčbě afázie nebo pro léčení jiných poruch řeči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Také pro rozvoj představivosti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Slova jsou rozdělena do několika tematických kategorií (předměty denní potřeby, město, zvířata, ovoce, apod.)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Papírová podoba nebo aplikace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DA56C04-90D8-D44A-BD5E-9EAE79BC3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458" y="1299929"/>
            <a:ext cx="5337175" cy="377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976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E699FB-3C91-D842-BBCB-DD3BB1D86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933450"/>
          </a:xfrm>
        </p:spPr>
        <p:txBody>
          <a:bodyPr/>
          <a:lstStyle/>
          <a:p>
            <a:pPr algn="l"/>
            <a:r>
              <a:rPr lang="cs-CZ" dirty="0"/>
              <a:t>Sady pro kognitivní trénink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001662C1-FEAF-EC4A-B537-4556589AF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1619250"/>
            <a:ext cx="5742115" cy="3452283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Vydávané Českou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Alzheimerovskou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společností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Sada obsahuje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Pexeso s osobnostmi, puzzle, karty s úkoly, reminiscenční karty, domino, obrázky, symboly, Obrázkové karty (asociace,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Procvičování logiky, asociace, krátkodobé paměti, dlouhodobé paměti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A94BE7F-64D6-0C48-933A-6F3A74A45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916" y="0"/>
            <a:ext cx="4633784" cy="30861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C0930C5-41C4-A34A-BE27-7E4F406EC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876" y="2876550"/>
            <a:ext cx="4147523" cy="276225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7E99565-F7D5-D043-80A4-7E9891A4F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700" y="4244502"/>
            <a:ext cx="2731242" cy="181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437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2B6A07-C920-8B4A-81D9-88755FB4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1"/>
            <a:ext cx="6345302" cy="1047750"/>
          </a:xfrm>
        </p:spPr>
        <p:txBody>
          <a:bodyPr/>
          <a:lstStyle/>
          <a:p>
            <a:pPr algn="l"/>
            <a:r>
              <a:rPr lang="cs-CZ" dirty="0"/>
              <a:t>Reminiscenční terapie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15F1A41-64F2-8545-8C5E-3F5774BE85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1885950"/>
            <a:ext cx="6345301" cy="3185584"/>
          </a:xfrm>
        </p:spPr>
        <p:txBody>
          <a:bodyPr>
            <a:normAutofit fontScale="85000"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Je o práci se vzpomínkami a životním příběhem klienta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Prováděna formou skupinové terapie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Využívá se v zařízeních pro seniory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Zejména u pacientů s poruchami chování a demencí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Proces, kdy se s klienty vzpomíná na vzpomínky z jejich minulosti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Využívají se fotografie, staré předměty, vůně, filmy, hudební nahrávky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Terapie ovlivňuje kognitivní funkce, kvalitu života a depresi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C1D6BA4-AEF5-E84B-9E8D-590989022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102" y="2010834"/>
            <a:ext cx="4622800" cy="34671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BD39C60-0ACC-D748-9847-0B1FFAF16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695" y="495301"/>
            <a:ext cx="6134105" cy="136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017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244742E-1DDC-6546-807E-F654BA47A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kazuistika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D4C10489-E966-AD4A-B2CB-455782745C7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Pohlaví: 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muž</a:t>
            </a:r>
          </a:p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Věk: 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33 let</a:t>
            </a:r>
          </a:p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Diagnóza: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 Stav po těžkém kraniocerebrálním traumatu (08/01),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apalický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syndrom s následnou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kvadruparézou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těžšího stupně, centrální paréza n. VII. vlevo, paréza n. III. vlevo, dysartrie, dysfonie, dysfagie, ideomotorická apraxie.</a:t>
            </a:r>
          </a:p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Komunikace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: dorozumívá se přes komunikátor CANON, na který píše česky i anglicky. S rodinnými příslušníky komunikuje dysartrickou, obtížně srozumitelnou mluvenou řečí. Slovní zásoba je bohatá, využívá složitá souvětí.</a:t>
            </a:r>
          </a:p>
        </p:txBody>
      </p:sp>
    </p:spTree>
    <p:extLst>
      <p:ext uri="{BB962C8B-B14F-4D97-AF65-F5344CB8AC3E}">
        <p14:creationId xmlns:p14="http://schemas.microsoft.com/office/powerpoint/2010/main" val="18946693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244742E-1DDC-6546-807E-F654BA47A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kazuistika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D4C10489-E966-AD4A-B2CB-455782745C7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Krátká škála mentálního stavu (MMSE) – se závěrem středně těžká kognitivní porucha</a:t>
            </a:r>
          </a:p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Addenbrookský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kognitivní test (ACE-CZ) – se závěrem středně těžká kognitivní porucha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Montrealský kognitivní test (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MoCA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) – skóre pod normou, poškození kognitivních funkcí</a:t>
            </a:r>
          </a:p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Vnímání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: celkové psychomotorické tempo je pomalé. </a:t>
            </a:r>
          </a:p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Paměť: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 obtíže v krátkodobé paměti, výpadky epizodické a prospektivní paměti. </a:t>
            </a:r>
          </a:p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Pozornost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: přítomna porucha pozornosti, největší obtíže ve složce vytrvalé a střídavé pozornosti. </a:t>
            </a:r>
          </a:p>
        </p:txBody>
      </p:sp>
    </p:spTree>
    <p:extLst>
      <p:ext uri="{BB962C8B-B14F-4D97-AF65-F5344CB8AC3E}">
        <p14:creationId xmlns:p14="http://schemas.microsoft.com/office/powerpoint/2010/main" val="41093007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244742E-1DDC-6546-807E-F654BA47A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Kazuistika – Ergoterapeutický plán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D4C10489-E966-AD4A-B2CB-455782745C7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Krátkodobý ergoterapeutický plán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je zaměřen na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zlepšení pozornosti A paměti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Dlouhodobý ergoterapeutický plán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je zacílen na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udržení kognitivních funkcí, vytvoření strategií a mnemotechnických pomůcek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Klient i rodina byli informováni o poruše pozornosti a kognitivních funkcí.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 rámci každé terapeutické jednotky byly sestaveny plány na trénování pozornosti a paměti.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Trénink se konal každý týden, a to jak při individuální, tak i při skupinové terapii.</a:t>
            </a:r>
          </a:p>
        </p:txBody>
      </p:sp>
    </p:spTree>
    <p:extLst>
      <p:ext uri="{BB962C8B-B14F-4D97-AF65-F5344CB8AC3E}">
        <p14:creationId xmlns:p14="http://schemas.microsoft.com/office/powerpoint/2010/main" val="18500490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244742E-1DDC-6546-807E-F654BA47A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Kazuistika – Terapie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D4C10489-E966-AD4A-B2CB-455782745C7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POZORNOST: Metoda diktování písmen – „Pokaždé, když uslyšíte písmeno B, zaškrtněte ho ve svém formuláři.“ – sčítá se počet zakroužkovaných písmen – úspěšnost je nejméně 90 % správných odpovědí – postupné ztížení (delší doba cvičení, využití rušivých podnětů)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Metoda odčítání - „Vyslovím číslo a vy od tohoto čísla odčítejte po dvou. Cvičení bude trvat dvě minuty.“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Trénink paměti – orientace místem, časem, osobou - „Jaký je den, kolikátého dnes je, jaký je rok a měsíc, jak se jmenuje terapeut“. 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metoda hledání synonym, homonym a antonym, hledání asociací, hledání v telefonním seznamu, doplňování samohlásek do souhláskového jádra slova a množství dalších cvičení.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Pozornost, paměť a vyšší exekutivní funkce -&gt; skupinová terapie ve cvičné kuchyňce - Trénink spočíval ve vymyšlení pokrmu, sepsání surovin, finančním odhadu nákupu, postupu práce a přípravy</a:t>
            </a:r>
          </a:p>
        </p:txBody>
      </p:sp>
    </p:spTree>
    <p:extLst>
      <p:ext uri="{BB962C8B-B14F-4D97-AF65-F5344CB8AC3E}">
        <p14:creationId xmlns:p14="http://schemas.microsoft.com/office/powerpoint/2010/main" val="4027012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81A688-77B9-B240-BB3A-4E0BF1DD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Koncentrace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0522A78-9588-354F-BE36-DB8C5BCA4D2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= pozornost, soustředění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díky ní jsme schopni se soustředit na práci a úspěšně dokončit zadané úkoly bez prodlužování doby potřebné k jejich splnění (tzv.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prokrastinace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Funkce vědomí, zajišťuje jeho zaměření určitým směrem, souvisí s pamětí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Důležitá při učení a vykonávání nabytých nebo již naučených každodenních činností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Pozornost ovlivňuje únava</a:t>
            </a:r>
          </a:p>
        </p:txBody>
      </p:sp>
    </p:spTree>
    <p:extLst>
      <p:ext uri="{BB962C8B-B14F-4D97-AF65-F5344CB8AC3E}">
        <p14:creationId xmlns:p14="http://schemas.microsoft.com/office/powerpoint/2010/main" val="7835064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244742E-1DDC-6546-807E-F654BA47A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Kazuistika – Zhodnocení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D4C10489-E966-AD4A-B2CB-455782745C7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Pan M. se naučil být v průběhu terapie mnohem soustředěnější.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Pozornost kolísala, pokud ho vyrušil nějaký zvuk.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Byl aktivní, snaživý, komunikativní.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Snažil se činnosti dokončit.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Z důvodů poškození mozku, které mělo trvalé nezhojitelné následky s minimální nadějí na jakékoliv zlepšení kognitivních schopností, jsme se snažili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facilitovat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zbylé schopnosti a podpořit kompenzačními strategiemi ty ztracené. 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Cíle zaměřené na praktické dovednosti se týkaly orientace v čase, prostoru a orientace osobou.</a:t>
            </a:r>
          </a:p>
        </p:txBody>
      </p:sp>
    </p:spTree>
    <p:extLst>
      <p:ext uri="{BB962C8B-B14F-4D97-AF65-F5344CB8AC3E}">
        <p14:creationId xmlns:p14="http://schemas.microsoft.com/office/powerpoint/2010/main" val="29766108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C3A5A0-3E82-054C-A88A-391190EAF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94F045C-1E25-7D46-977E-F8F06FAD5F1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www.manual-cmp.cz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wp-content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uploads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/2021/01/MMSE-10.pdf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www.uzis.cz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formulare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barthelove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-test-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zakladni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b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www.uzis.cz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formulare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barthelove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-test-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rozsireny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738131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F05599-33F4-2842-B6FA-7CDC5F932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603601-5D4A-4545-9C56-45ADBDBC491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Co si z prezentace pamatuji ?</a:t>
            </a:r>
          </a:p>
        </p:txBody>
      </p:sp>
    </p:spTree>
    <p:extLst>
      <p:ext uri="{BB962C8B-B14F-4D97-AF65-F5344CB8AC3E}">
        <p14:creationId xmlns:p14="http://schemas.microsoft.com/office/powerpoint/2010/main" val="7018107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CDAAD7-C0BD-C544-88A3-87532EA7E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8D5056-8438-3442-8117-BBED7D41B8F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320747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81A688-77B9-B240-BB3A-4E0BF1DD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Exekutivní funkce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0522A78-9588-354F-BE36-DB8C5BCA4D2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patří sem každodenní plánování, organizování, rozhodování a řešení problémů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Člověk bude mít potíže např. zahájit činnost, špatně se přizpůsobovat změnám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Např. potíže se zavázáním tkaničky, uvaření čaje, atd.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 terapii je nutné slovní a praktické vedení terapeutem a následně rodinou</a:t>
            </a:r>
          </a:p>
        </p:txBody>
      </p:sp>
    </p:spTree>
    <p:extLst>
      <p:ext uri="{BB962C8B-B14F-4D97-AF65-F5344CB8AC3E}">
        <p14:creationId xmlns:p14="http://schemas.microsoft.com/office/powerpoint/2010/main" val="3242748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81A688-77B9-B240-BB3A-4E0BF1DD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400" dirty="0"/>
              <a:t>Prostorová orientace a vizuální vnímání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0522A78-9588-354F-BE36-DB8C5BCA4D2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pomáhá vnímat objekty v prostoru, což se projevuje i ve schopnosti pohybovat se a manipulovat s předměty.</a:t>
            </a:r>
          </a:p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Neglect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syndrom – porucha uvědomování si podnětů (zrakových, sluchových, čichových, motorických) z poloviny prostoru kontralaterálně k mozkové lézi, postižený si nemoc neuvědomuje.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Např. opomíjí jednu polovinu těla a naráží do rámu dveří, sní jídlo jen z poloviny talíře, nakreslí ciferník hodin jen z jedné poloviny.</a:t>
            </a:r>
          </a:p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Hemianopsie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– částečná ztráta zraku, postihuje polovinu zorného pole, postižený si poruchu uvědomuje a kompenzuje ji pohyby hlavy.</a:t>
            </a:r>
          </a:p>
        </p:txBody>
      </p:sp>
    </p:spTree>
    <p:extLst>
      <p:ext uri="{BB962C8B-B14F-4D97-AF65-F5344CB8AC3E}">
        <p14:creationId xmlns:p14="http://schemas.microsoft.com/office/powerpoint/2010/main" val="245012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FD1F8A-C60A-AE4A-ADA7-CA32CC91C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Myšlení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5AE696C-DD34-4C45-BC27-87901BE7BC6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Umožňuje nám chápat děje kolem nás a jejich významy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Jedná se o proces poznávání pomocí intelektu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Myšlení je úzce spjato s kreativitou (tvořivostí)</a:t>
            </a:r>
          </a:p>
        </p:txBody>
      </p:sp>
    </p:spTree>
    <p:extLst>
      <p:ext uri="{BB962C8B-B14F-4D97-AF65-F5344CB8AC3E}">
        <p14:creationId xmlns:p14="http://schemas.microsoft.com/office/powerpoint/2010/main" val="3908997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81A688-77B9-B240-BB3A-4E0BF1DD1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Řečové schopnosti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0522A78-9588-354F-BE36-DB8C5BCA4D2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kromě standardní mluvy sem patří i další vyjadřovací schopnosti jako zvuky, gesta a mimika. 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Komunikační složka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Řeč má 3 složky – plynulost, porozumění a opakování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Afázie – ztráta nebo porucha řeči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Motorická (expresivní) – problém s vyjádřením svých myšlenek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Receptivní (senzorická) – nerozumí významu slov</a:t>
            </a:r>
          </a:p>
          <a:p>
            <a:pPr lvl="1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Totální – nerozumí řeči a není schopen mluveného projevu</a:t>
            </a:r>
          </a:p>
        </p:txBody>
      </p:sp>
    </p:spTree>
    <p:extLst>
      <p:ext uri="{BB962C8B-B14F-4D97-AF65-F5344CB8AC3E}">
        <p14:creationId xmlns:p14="http://schemas.microsoft.com/office/powerpoint/2010/main" val="4884491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lavní událos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Hlavní událost</Template>
  <TotalTime>3770</TotalTime>
  <Words>2440</Words>
  <Application>Microsoft Macintosh PowerPoint</Application>
  <PresentationFormat>Širokoúhlá obrazovka</PresentationFormat>
  <Paragraphs>249</Paragraphs>
  <Slides>53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7" baseType="lpstr">
      <vt:lpstr>Arial</vt:lpstr>
      <vt:lpstr>Calibri</vt:lpstr>
      <vt:lpstr>Impact</vt:lpstr>
      <vt:lpstr>Hlavní událost</vt:lpstr>
      <vt:lpstr>Kognitivní funkce – hodnocení, Terapie</vt:lpstr>
      <vt:lpstr>Definice</vt:lpstr>
      <vt:lpstr>Mezi tyto funkce patří:</vt:lpstr>
      <vt:lpstr>Paměť</vt:lpstr>
      <vt:lpstr>Koncentrace</vt:lpstr>
      <vt:lpstr>Exekutivní funkce</vt:lpstr>
      <vt:lpstr>Prostorová orientace a vizuální vnímání</vt:lpstr>
      <vt:lpstr>Myšlení</vt:lpstr>
      <vt:lpstr>Řečové schopnosti</vt:lpstr>
      <vt:lpstr>Příčiny poruch</vt:lpstr>
      <vt:lpstr>Kognitivní rehabilitace</vt:lpstr>
      <vt:lpstr>Kognitivní terapie</vt:lpstr>
      <vt:lpstr>Terapie kognitivních funkcí</vt:lpstr>
      <vt:lpstr>Vyšetření kognitivních funkcí</vt:lpstr>
      <vt:lpstr>Testování kognitivních funkcí</vt:lpstr>
      <vt:lpstr>Testování kognitivních funkcí</vt:lpstr>
      <vt:lpstr>Screeningové testy</vt:lpstr>
      <vt:lpstr>Montrealský kognitivní test - MoCa</vt:lpstr>
      <vt:lpstr>Mini-Mental State examination - MMSE</vt:lpstr>
      <vt:lpstr>Addenbrookský kognitivní test – ACE-R</vt:lpstr>
      <vt:lpstr>Test kreslení hodin</vt:lpstr>
      <vt:lpstr>Paměťový test učení</vt:lpstr>
      <vt:lpstr>Paměťový test učení</vt:lpstr>
      <vt:lpstr>Test koncentrace</vt:lpstr>
      <vt:lpstr>Prezentace aplikace PowerPoint</vt:lpstr>
      <vt:lpstr>LOTCA</vt:lpstr>
      <vt:lpstr>Nevýhody paměťových testů</vt:lpstr>
      <vt:lpstr>Trénink kognitivních funkcí</vt:lpstr>
      <vt:lpstr>Trénink kognitivních funkcí</vt:lpstr>
      <vt:lpstr>Volba činnosti</vt:lpstr>
      <vt:lpstr>Prezentace aplikace PowerPoint</vt:lpstr>
      <vt:lpstr>Kimova hra</vt:lpstr>
      <vt:lpstr>Knihy</vt:lpstr>
      <vt:lpstr>Pracovní listy a sešity</vt:lpstr>
      <vt:lpstr>Prezentace aplikace PowerPoint</vt:lpstr>
      <vt:lpstr>Prezentace aplikace PowerPoint</vt:lpstr>
      <vt:lpstr>Prezentace aplikace PowerPoint</vt:lpstr>
      <vt:lpstr>HRY - Logeo</vt:lpstr>
      <vt:lpstr>PC hry</vt:lpstr>
      <vt:lpstr>Online programy</vt:lpstr>
      <vt:lpstr>Mentio</vt:lpstr>
      <vt:lpstr>Prezentace aplikace PowerPoint</vt:lpstr>
      <vt:lpstr>Afatický slovník</vt:lpstr>
      <vt:lpstr>Sady pro kognitivní trénink</vt:lpstr>
      <vt:lpstr>Reminiscenční terapie</vt:lpstr>
      <vt:lpstr>kazuistika</vt:lpstr>
      <vt:lpstr>kazuistika</vt:lpstr>
      <vt:lpstr>Kazuistika – Ergoterapeutický plán</vt:lpstr>
      <vt:lpstr>Kazuistika – Terapie</vt:lpstr>
      <vt:lpstr>Kazuistika – Zhodnocení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Kognitivní funkce – hodnocení, Terapie</dc:title>
  <dc:creator>Vlaďka Soporská</dc:creator>
  <cp:lastModifiedBy>Vlaďka Soporská</cp:lastModifiedBy>
  <cp:revision>50</cp:revision>
  <dcterms:created xsi:type="dcterms:W3CDTF">2023-03-22T17:33:25Z</dcterms:created>
  <dcterms:modified xsi:type="dcterms:W3CDTF">2025-04-14T19:46:16Z</dcterms:modified>
</cp:coreProperties>
</file>