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8" r:id="rId8"/>
    <p:sldId id="261" r:id="rId9"/>
    <p:sldId id="263" r:id="rId10"/>
    <p:sldId id="264" r:id="rId11"/>
    <p:sldId id="265" r:id="rId12"/>
    <p:sldId id="266" r:id="rId13"/>
    <p:sldId id="267" r:id="rId14"/>
    <p:sldId id="269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0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EE0FC1-5314-45CE-9D78-85390CF3D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ED98AF1-9BA6-45DD-BDA6-3CDF7F2D3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1F0646-ADE2-4DC5-8B36-87D8489C8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2B738-D618-44A0-9D28-490D29AFF6EB}" type="datetimeFigureOut">
              <a:rPr lang="cs-CZ" smtClean="0"/>
              <a:t>25. 3. 2024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82BB93-DDC2-40E0-8DB5-E9050C259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BA7600-6D37-47D5-B8D3-9912EE7E3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5743-D8FF-4570-B737-F20B1130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149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2C9AA2-41F3-42B7-BDAE-B348BF0CF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8A9B106-D7DF-4C55-AB26-2E7ED8EAB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DC46AD-5DEC-4639-9CF6-42929B3F0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2B738-D618-44A0-9D28-490D29AFF6EB}" type="datetimeFigureOut">
              <a:rPr lang="cs-CZ" smtClean="0"/>
              <a:t>25. 3. 2024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048682-95D0-4F70-86B1-992DF86C2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C2D26B-8F3E-4F55-9A3B-452250AD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5743-D8FF-4570-B737-F20B1130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744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8D443D8-BCBB-4685-A415-3F9C2F2871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2BE2B3F-C8BB-4064-B516-6ED4AAAA3A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53D309-D5CE-455F-9E88-CF18C9E4F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2B738-D618-44A0-9D28-490D29AFF6EB}" type="datetimeFigureOut">
              <a:rPr lang="cs-CZ" smtClean="0"/>
              <a:t>25. 3. 2024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0B9015-4519-4E79-9D5A-44ED5C406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910836E-E8A0-418B-BFC8-215D60E29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5743-D8FF-4570-B737-F20B1130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928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9F4E5F-C953-4547-B4D0-DF97B251D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E82DA9-C24A-4E02-9614-310F7C509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4A2B24-97A0-47AE-B07C-508AA72CB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2B738-D618-44A0-9D28-490D29AFF6EB}" type="datetimeFigureOut">
              <a:rPr lang="cs-CZ" smtClean="0"/>
              <a:t>25. 3. 2024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63B4D8-17A1-4ADC-A1C7-7A121D640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7B0B4A-D0E6-4903-85D1-05DEAE4CD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5743-D8FF-4570-B737-F20B1130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939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D6E280-9C2F-425C-AD4C-732891008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01DB311-36FC-4802-ABB1-CCC1D6E04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7264F5-696F-4B98-AB0A-57383265A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2B738-D618-44A0-9D28-490D29AFF6EB}" type="datetimeFigureOut">
              <a:rPr lang="cs-CZ" smtClean="0"/>
              <a:t>25. 3. 2024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4CDD29-76B7-4AAC-8515-7FB18EA2C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5D7159B-172C-4DB4-B4DD-41C9BDA35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5743-D8FF-4570-B737-F20B1130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258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34E338-7A82-453A-BE0E-62630B34F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E25E53-5EDF-41A6-9A8D-6328040EC1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C4A1D2E-ED40-4C96-9101-88E7D1430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3172B64-5707-43F3-A8F8-476C2D0C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2B738-D618-44A0-9D28-490D29AFF6EB}" type="datetimeFigureOut">
              <a:rPr lang="cs-CZ" smtClean="0"/>
              <a:t>25. 3. 2024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A828BBA-8A98-4526-8AAD-13FFD5CD1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A8F520D-A80F-4B2C-975F-1DF7CB762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5743-D8FF-4570-B737-F20B1130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4109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462C63-CF00-4DD1-B170-D169BCFC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7950A14-819C-4E76-A727-1ED18DB1E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7D77771-AA74-4851-97F4-835CB5B7F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8BF7AE2-90C8-4717-ABEC-709A813C8A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7D96D1B-F263-4F29-9842-A65E563388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81FD7AD-53EB-4945-879E-EF820B76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2B738-D618-44A0-9D28-490D29AFF6EB}" type="datetimeFigureOut">
              <a:rPr lang="cs-CZ" smtClean="0"/>
              <a:t>25. 3. 2024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F92082B-63C6-4BD5-90CC-365AB2CDA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4336EAF-DA44-4635-9DEF-C3005FE98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5743-D8FF-4570-B737-F20B1130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5912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2A318D-2F0D-4CC2-B346-71CD253C1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4DD434C-AD9B-4318-9B7B-49E0D35BF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2B738-D618-44A0-9D28-490D29AFF6EB}" type="datetimeFigureOut">
              <a:rPr lang="cs-CZ" smtClean="0"/>
              <a:t>25. 3. 2024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B4930BF-51A4-4176-B925-F926B894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FBEB32A-B521-47FA-9441-24640C05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5743-D8FF-4570-B737-F20B1130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334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56EFDF6-464B-4A59-9A38-66C3F496F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2B738-D618-44A0-9D28-490D29AFF6EB}" type="datetimeFigureOut">
              <a:rPr lang="cs-CZ" smtClean="0"/>
              <a:t>25. 3. 2024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2580970-2912-4125-B30B-15AACBD9E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6755A10-A94E-4A3A-8B64-2E9CFDF0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5743-D8FF-4570-B737-F20B1130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0561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685904-F5B2-41B2-A795-4B80C619A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531AC8-CDC8-40B7-9112-237043B1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599B313-6F3E-4723-AC36-D97A0807D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BCC252B-CE5D-4FDC-AC25-13E8EFE88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2B738-D618-44A0-9D28-490D29AFF6EB}" type="datetimeFigureOut">
              <a:rPr lang="cs-CZ" smtClean="0"/>
              <a:t>25. 3. 2024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A49C7CA-223D-412D-A9A1-734FFEB61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FB7759C-D314-4067-A6CD-30EF0552E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5743-D8FF-4570-B737-F20B1130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3952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A7E7EA-F5B9-4745-AB09-0B5F232C0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3209C05-E8FA-432D-A645-EA176FEDA1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4369A94-1CFD-4D10-ABE9-AD2A855F0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A6605FF-9079-4764-9A88-A681AD149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2B738-D618-44A0-9D28-490D29AFF6EB}" type="datetimeFigureOut">
              <a:rPr lang="cs-CZ" smtClean="0"/>
              <a:t>25. 3. 2024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D08EA6C-1CFF-4ACF-8CB6-445EF91E9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EF6C557-48ED-4ED8-90CC-36957AF34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5743-D8FF-4570-B737-F20B1130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12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F0AB47B-F3A3-4ADD-8830-011AE338D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EA04913-56A5-401E-B7C7-B465849B8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2CB837-A72E-46C8-8B28-DD20939B0C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2B738-D618-44A0-9D28-490D29AFF6EB}" type="datetimeFigureOut">
              <a:rPr lang="cs-CZ" smtClean="0"/>
              <a:t>25. 3. 2024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DA812B4-E820-4537-A869-36D55A1AF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27235A-C831-4E75-B44C-C2157E7E2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55743-D8FF-4570-B737-F20B1130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4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2766E4-B9CF-44C2-A2F0-C9F3507CF7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otravy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35F939B-086D-4909-B878-B21CEDB6D5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Iva Tomášková</a:t>
            </a:r>
          </a:p>
        </p:txBody>
      </p:sp>
    </p:spTree>
    <p:extLst>
      <p:ext uri="{BB962C8B-B14F-4D97-AF65-F5344CB8AC3E}">
        <p14:creationId xmlns:p14="http://schemas.microsoft.com/office/powerpoint/2010/main" val="3156395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7D07DC-352E-4434-B34A-CE718F79A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ráva, houba, hřib, exteriér&#10;&#10;Popis byl vytvořen automaticky">
            <a:extLst>
              <a:ext uri="{FF2B5EF4-FFF2-40B4-BE49-F238E27FC236}">
                <a16:creationId xmlns:a16="http://schemas.microsoft.com/office/drawing/2014/main" id="{ADE12471-53AD-4708-8467-14D6562F26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884" y="1825625"/>
            <a:ext cx="4006231" cy="4351338"/>
          </a:xfrm>
        </p:spPr>
      </p:pic>
    </p:spTree>
    <p:extLst>
      <p:ext uri="{BB962C8B-B14F-4D97-AF65-F5344CB8AC3E}">
        <p14:creationId xmlns:p14="http://schemas.microsoft.com/office/powerpoint/2010/main" val="3901966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6C2E6A-93F3-44A5-8C4D-6AC4BC4BA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Otrava CO – oxidem uhelnatým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338B1E-0F58-4D48-A64E-11AB5DEF3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oxid uhelnatý je produktem nedokonalého spalování – vzniká při hoření jakéhokoliv paliva. Příčinou výskytu zvýšených koncentrací v interiérech je nedostatečné odvětrání místností, kde jsou kamna, sporáky, karmy (koupelny) a další spalovací zařízení umístěna. Životu nebezpečné pak jsou netěsnící spalinové cesty a komíny, dále špatně čištěná a neseřízená zařízení</a:t>
            </a:r>
          </a:p>
        </p:txBody>
      </p:sp>
    </p:spTree>
    <p:extLst>
      <p:ext uri="{BB962C8B-B14F-4D97-AF65-F5344CB8AC3E}">
        <p14:creationId xmlns:p14="http://schemas.microsoft.com/office/powerpoint/2010/main" val="3744459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51DF0B-7A9F-4AD4-B140-B6A08F06C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0AE4F7-7C56-42A3-B778-435C9E9F1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Do organismu vstupuje pouze vdechováním, působí na srdce a cévní a nervový systém. Při jeho nízkých koncentracích může zdravý člověk pociťovat únavu a bolest hlavy, člověk se srdečními problémy „tíži“ či bolest na prsou. Při vyšších koncentracích dochází k poruchám vidění a koordinace, silným bolestem hlavy, závratím, zmatečnému chování a může být pociťována žaludeční nevolnost. Velmi vysoké koncentrace jsou pak smrtelné.</a:t>
            </a:r>
          </a:p>
        </p:txBody>
      </p:sp>
    </p:spTree>
    <p:extLst>
      <p:ext uri="{BB962C8B-B14F-4D97-AF65-F5344CB8AC3E}">
        <p14:creationId xmlns:p14="http://schemas.microsoft.com/office/powerpoint/2010/main" val="3722880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AAC51A-5532-4220-8650-E0F5195BA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pomoc při otravě CO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7B6536-1A3F-4348-94E9-DE860AE68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První pomoc spočívá v přerušení expozice (vyvětrat, při zachování vlastní bezpečnosti vynést zasaženou osobu), a pak, pokud došlo k zástavě oběhu, je třeba bezodkladně poskytnout srdeční masáž a dýchání z plic do plic. Další péče vždy patří do rukou lékaře, neboť i zdánlivě zotavený a stabilizovaný postižený může náhle opět upadnout do bezvědomí .</a:t>
            </a:r>
          </a:p>
        </p:txBody>
      </p:sp>
    </p:spTree>
    <p:extLst>
      <p:ext uri="{BB962C8B-B14F-4D97-AF65-F5344CB8AC3E}">
        <p14:creationId xmlns:p14="http://schemas.microsoft.com/office/powerpoint/2010/main" val="2425683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929E4-9360-4B66-8B28-0CAE703B4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Mechanismus působení CO v organismu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1BCE54-BD76-459C-9ACD-09BB21CF7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/>
              <a:t>Vazba oxidu uhelnatého se železem hemoglobinu snižuje přenosovou kapacitu krve pro kyslík, a brání také uvolňování kyslíku ve tkáních. Při vyšších koncentracích se CO váže i na další bílkoviny obsahující železo, jako je myoglobin nebo </a:t>
            </a:r>
            <a:r>
              <a:rPr lang="cs-CZ" i="1" dirty="0" err="1"/>
              <a:t>cytochromoxidáza</a:t>
            </a:r>
            <a:r>
              <a:rPr lang="cs-CZ" i="1" dirty="0"/>
              <a:t>. (Afinita myoglobinu k CO je 30-50x vyšší než ke kyslíku). Tím dále klesá mezibuněčný transport kyslíku a tkáně trpí jeho nedostatkem tzv. hypoxií. Ta se nejprve projevuje  poruchami funkce citlivých orgánů a tkání s nejvyšší spotřebou kyslíku, jako je mozek, srdce, kosterní svalstvo ev. vyvíjející se plod.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324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1D4633-0455-4FC4-ACA1-58978B55F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Otrava alkoholem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35A871-208E-4093-A171-D627EA3AE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Otrava alkoholem představuje akutní stav, který je způsobený </a:t>
            </a:r>
            <a:r>
              <a:rPr lang="cs-CZ" b="1" dirty="0"/>
              <a:t>nadměrnou konzumací</a:t>
            </a:r>
            <a:r>
              <a:rPr lang="cs-CZ" dirty="0"/>
              <a:t> </a:t>
            </a:r>
            <a:r>
              <a:rPr lang="cs-CZ" b="1" dirty="0"/>
              <a:t>etanolu</a:t>
            </a:r>
            <a:r>
              <a:rPr lang="cs-CZ" dirty="0"/>
              <a:t> (etylalkoholu). V menších dávkách tato bezbarvá kapalina obsažená v různých alkoholických nápojích způsobuje krátkodobou euforii a pocit uvolnění, ve větším množství však snižuje reaktivitu, zhoršuje koordinaci pohybů, tlumí rozumové schopnosti a vyvolává deprese či agresivitu.</a:t>
            </a:r>
          </a:p>
        </p:txBody>
      </p:sp>
    </p:spTree>
    <p:extLst>
      <p:ext uri="{BB962C8B-B14F-4D97-AF65-F5344CB8AC3E}">
        <p14:creationId xmlns:p14="http://schemas.microsoft.com/office/powerpoint/2010/main" val="1527315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05C0BC-AA4F-466F-ACD8-F0DA5C913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Odbourávání alkoholu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6A6C63-196A-459D-8B52-EAA28B5BC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Lidský organismus je schopný odbourávat pouze určité množství alkoholu za hodinu, přičemž </a:t>
            </a:r>
            <a:r>
              <a:rPr lang="cs-CZ" b="1" dirty="0"/>
              <a:t>pokles hladiny alkoholu o 1 ‰ obvykle trvá 7 hodin</a:t>
            </a:r>
            <a:r>
              <a:rPr lang="cs-CZ" dirty="0"/>
              <a:t>. Konzumace většího množství alkoholických nápojů v krátkém časovém intervalu proto může být velice nebezpečná.</a:t>
            </a:r>
          </a:p>
          <a:p>
            <a:r>
              <a:rPr lang="cs-CZ" dirty="0"/>
              <a:t>Ačkoliv se tedy akutní otrava alkoholem často vyskytuje u lidí, kteří s alkoholem pouze experimentují nebo to zkrátka jednorázově přehnali, stejně tak může potkat osoby, které holdují nadměrnému pití dlouhodobě. Alkoholici na tom totiž bývají špatně po psychické i fyzické stránce a jejich organismus </a:t>
            </a:r>
            <a:r>
              <a:rPr lang="cs-CZ" b="1" dirty="0"/>
              <a:t>postupně ztrácí schopnost etanol z těla odbourat</a:t>
            </a:r>
            <a:r>
              <a:rPr lang="cs-CZ" dirty="0"/>
              <a:t>, protože již došlo k poškození jater.</a:t>
            </a:r>
          </a:p>
        </p:txBody>
      </p:sp>
    </p:spTree>
    <p:extLst>
      <p:ext uri="{BB962C8B-B14F-4D97-AF65-F5344CB8AC3E}">
        <p14:creationId xmlns:p14="http://schemas.microsoft.com/office/powerpoint/2010/main" val="503414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B26486-20A5-4298-95D8-A3245DEAA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Toxicita alkoholu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B5B6D0-8D4C-4DE4-818A-5B7ABDE58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Variabilní</a:t>
            </a:r>
          </a:p>
          <a:p>
            <a:r>
              <a:rPr lang="cs-CZ" dirty="0"/>
              <a:t>Věk</a:t>
            </a:r>
          </a:p>
          <a:p>
            <a:r>
              <a:rPr lang="cs-CZ" dirty="0"/>
              <a:t>Pohlaví</a:t>
            </a:r>
          </a:p>
          <a:p>
            <a:r>
              <a:rPr lang="cs-CZ" dirty="0"/>
              <a:t>Plnost žaludku v době požití alkoholu</a:t>
            </a:r>
          </a:p>
          <a:p>
            <a:r>
              <a:rPr lang="cs-CZ" dirty="0"/>
              <a:t>Dávce alkoholu- větší množství najednou nebo po menších porcích</a:t>
            </a:r>
          </a:p>
          <a:p>
            <a:r>
              <a:rPr lang="cs-CZ" dirty="0"/>
              <a:t>Souběžné užívání léků</a:t>
            </a:r>
          </a:p>
        </p:txBody>
      </p:sp>
    </p:spTree>
    <p:extLst>
      <p:ext uri="{BB962C8B-B14F-4D97-AF65-F5344CB8AC3E}">
        <p14:creationId xmlns:p14="http://schemas.microsoft.com/office/powerpoint/2010/main" val="3533784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5C60BB-6250-4E38-B9B5-C966F2ED5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Vážná otrava alkoholem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9A4570-1D79-4845-8085-9DCB2C98E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hladina alkoholu v krvi pacienta pohybuje </a:t>
            </a:r>
            <a:r>
              <a:rPr lang="cs-CZ" b="1" dirty="0"/>
              <a:t>v rozmezí od 3 do 4 ‰</a:t>
            </a:r>
            <a:r>
              <a:rPr lang="cs-CZ" dirty="0"/>
              <a:t> a opilý člověk se nachází v bezprostředním ohrožení života. Mezi typické příznaky v tomto případě patří neschopnost chůze, nevolnost, zvracení (někdy i průjem) a hlubší poruchy vědomí (letargie, nadměrná strnulost a ztuhlost) nebo dokonce spánek.</a:t>
            </a:r>
          </a:p>
          <a:p>
            <a:r>
              <a:rPr lang="cs-CZ" dirty="0"/>
              <a:t>Výjimkou pak nejsou ani </a:t>
            </a:r>
            <a:r>
              <a:rPr lang="cs-CZ" b="1" dirty="0"/>
              <a:t>počínající symptomy ochabnutí nervového centra</a:t>
            </a:r>
            <a:r>
              <a:rPr lang="cs-CZ" dirty="0"/>
              <a:t>, které je zodpovědné za normální fungování dechu a krevního oběhu. Dále může dojít ke krvácení do gastrointestinálního traktu a pacienti mívají problémy s udržením moči a stolice. K typickým projevům se ovšem řadí i pokles teploty (hypotermie), pokles krevního tlaku, tachykardie nebo cyanóza.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2711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ED759D-5B06-4B4B-B01B-4A3067A09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Komatosní stádium při otravě alkoholem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19855B-49F2-4F57-AEDF-BD040EBD0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pacient </a:t>
            </a:r>
            <a:r>
              <a:rPr lang="cs-CZ" b="1" dirty="0"/>
              <a:t>ztrácí vědomí a objevuje se kóma</a:t>
            </a:r>
            <a:r>
              <a:rPr lang="cs-CZ" dirty="0"/>
              <a:t>, se rozvíjí u jedinců, kteří mají v krvi </a:t>
            </a:r>
            <a:r>
              <a:rPr lang="cs-CZ" b="1" dirty="0"/>
              <a:t>více než 4 ‰ alkoholu</a:t>
            </a:r>
            <a:r>
              <a:rPr lang="cs-CZ" dirty="0"/>
              <a:t> (u alkoholiků více než 5 ‰). Kromě bezvědomí (také označované jako alkoholová narkóza) jsou typické následující příznaky:</a:t>
            </a:r>
          </a:p>
        </p:txBody>
      </p:sp>
    </p:spTree>
    <p:extLst>
      <p:ext uri="{BB962C8B-B14F-4D97-AF65-F5344CB8AC3E}">
        <p14:creationId xmlns:p14="http://schemas.microsoft.com/office/powerpoint/2010/main" val="1123131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FB0394-C238-40E0-9FEB-C9B8AD8E9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Muchomůrka zelená, </a:t>
            </a:r>
            <a:r>
              <a:rPr lang="cs-CZ" dirty="0" err="1"/>
              <a:t>amanita</a:t>
            </a:r>
            <a:r>
              <a:rPr lang="cs-CZ" dirty="0"/>
              <a:t> </a:t>
            </a:r>
            <a:r>
              <a:rPr lang="cs-CZ" dirty="0" err="1"/>
              <a:t>phalloides</a:t>
            </a:r>
            <a:endParaRPr lang="cs-CZ" dirty="0"/>
          </a:p>
        </p:txBody>
      </p:sp>
      <p:pic>
        <p:nvPicPr>
          <p:cNvPr id="5" name="Zástupný obsah 4" descr="Obsah obrázku houba, špinavé&#10;&#10;Popis byl vytvořen automaticky">
            <a:extLst>
              <a:ext uri="{FF2B5EF4-FFF2-40B4-BE49-F238E27FC236}">
                <a16:creationId xmlns:a16="http://schemas.microsoft.com/office/drawing/2014/main" id="{6BA83D68-3CE5-4CC7-B366-CF8C28F05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858" y="1825625"/>
            <a:ext cx="3664284" cy="4351338"/>
          </a:xfrm>
        </p:spPr>
      </p:pic>
    </p:spTree>
    <p:extLst>
      <p:ext uri="{BB962C8B-B14F-4D97-AF65-F5344CB8AC3E}">
        <p14:creationId xmlns:p14="http://schemas.microsoft.com/office/powerpoint/2010/main" val="272707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1E5B92-E2AC-4762-8131-C33316D7A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Smrt pacienta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2C285D-0A19-444A-B8FB-6FE2B0C75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Příčinou je většinou </a:t>
            </a:r>
            <a:r>
              <a:rPr lang="cs-CZ" b="1" dirty="0"/>
              <a:t>zástava dechu,</a:t>
            </a:r>
            <a:r>
              <a:rPr lang="cs-CZ" dirty="0"/>
              <a:t> ale může to být také </a:t>
            </a:r>
            <a:r>
              <a:rPr lang="cs-CZ" b="1" dirty="0"/>
              <a:t>zástava srdeční činnosti</a:t>
            </a:r>
            <a:r>
              <a:rPr lang="cs-CZ" dirty="0"/>
              <a:t>, zápal plic vyvolaný vdechnutím zvratků (aspirační pneumonie), edém plic (otok) nebo třeba těžké podchlazení. Letální dávka etanolu je u dospělých pacientů asi 5-6 g/kg (u alkoholiků to však může být dokonce až 13 g/kg).</a:t>
            </a:r>
          </a:p>
        </p:txBody>
      </p:sp>
    </p:spTree>
    <p:extLst>
      <p:ext uri="{BB962C8B-B14F-4D97-AF65-F5344CB8AC3E}">
        <p14:creationId xmlns:p14="http://schemas.microsoft.com/office/powerpoint/2010/main" val="2349913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1FF65-FCF6-4DF6-AD3D-CCC091CA3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dělat při otravě alkoholem?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D232F2-7193-4CB7-A8DE-B9FA2CCD3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zkontrolujte, zda pacient normální dýchá,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pokuste se pacienta udržet vzhůru a vsedě,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pokud není opilý člověk schopný sedět, položte ho na bok, do stabilizované polohy,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je-li osoba při vědomí, podejte jí sladký nápoj,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zajistěte postiženému volné dýchací cesty (například povolte kravatu),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snažte se udržet postiženého v teple (zajistěte mu tepelný komfort),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pokud opilý člověk reaguje, pokuste se zjistit, jaký alkohol a v jakém množství vypil,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zkontrolujte, jestli nemá daná osoba nějaká přidružená zranění a případně se pokuste zastavit krvácení,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kontaktujte </a:t>
            </a:r>
            <a:r>
              <a:rPr lang="cs-CZ" b="1" dirty="0"/>
              <a:t>Toxikologické informační středisko</a:t>
            </a:r>
            <a:r>
              <a:rPr lang="cs-CZ" dirty="0"/>
              <a:t> (224 91 92 93, 224 91 54 02), kde vám poradí, jak dále postupovat,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 nejhorším případě zajistěte příjezd ZZS (155).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3349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14FEFC-236B-415F-A66C-29C963B9C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nedělat při otravě alkoholem?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B1BB58-C56E-420D-B274-4FBDC5C11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u pacienta, který nereaguje na oslovení nebo zatřesení nikdy </a:t>
            </a:r>
            <a:r>
              <a:rPr lang="cs-CZ" b="1" dirty="0"/>
              <a:t>nevyvolávejte zvracení</a:t>
            </a:r>
            <a:r>
              <a:rPr lang="cs-CZ" dirty="0"/>
              <a:t> – hrozí totiž riziko, že by mohl zvratky vdechnout a začal by se dusit,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nepodávejte postiženému aktivní uhlí ani kávu, která tělo dehydratuje,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nenechávejte opilého člověka, aby se „z toho vyspal“ a neopouštějte ho, ani pokud se jedná o někoho cizího, jelikož by se jeho stav mohl rychle zhoršit,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nenuťte dotyčného vstát a chodit, protože alkohol zpomaluje fungování mozku a způsobuje problémy s rovnováhou, což by mohlo vést ke zranění,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nesnažte se pacienta probrat studenou koupelí ani sprchou, protože by snadno mohlo dojít k podchlazení.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9605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9B0F94-7731-4C26-9740-FD6838CD7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Otrava léčivy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07193E-A587-484C-877D-3C432242E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Záleží na typu léků</a:t>
            </a:r>
          </a:p>
          <a:p>
            <a:r>
              <a:rPr lang="cs-CZ" dirty="0"/>
              <a:t>Většina úmyslných otrav je léky ,,na spaní,,</a:t>
            </a:r>
          </a:p>
          <a:p>
            <a:r>
              <a:rPr lang="cs-CZ" dirty="0"/>
              <a:t>Inzulinem</a:t>
            </a:r>
          </a:p>
          <a:p>
            <a:r>
              <a:rPr lang="cs-CZ" dirty="0"/>
              <a:t>Léky na krevní tlak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První pomoc- vyvolat zvracení, volat RZP</a:t>
            </a:r>
          </a:p>
        </p:txBody>
      </p:sp>
    </p:spTree>
    <p:extLst>
      <p:ext uri="{BB962C8B-B14F-4D97-AF65-F5344CB8AC3E}">
        <p14:creationId xmlns:p14="http://schemas.microsoft.com/office/powerpoint/2010/main" val="3310160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8A8F74-82AF-4310-9784-FF77FF0A6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Poslechová místa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BB45F2D-FE36-4DDF-AC07-6CA6EBCAA9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15014" y="1825625"/>
            <a:ext cx="3161972" cy="4351338"/>
          </a:xfrm>
        </p:spPr>
      </p:pic>
    </p:spTree>
    <p:extLst>
      <p:ext uri="{BB962C8B-B14F-4D97-AF65-F5344CB8AC3E}">
        <p14:creationId xmlns:p14="http://schemas.microsoft.com/office/powerpoint/2010/main" val="4125734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3FB7F2-D150-4B50-BA23-C9F6AC020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3833C75-4821-4114-A637-E09CAD04A5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aortální chlopeň</a:t>
            </a: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(tmavě modrá) – 2. mezižebří parasternálně vpravo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pulmonální chlopeň</a:t>
            </a: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(žlutá) – 2. mezižebří parasternálně vlevo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trikuspidální chlopeň</a:t>
            </a: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(červená) – při levém okraji a nad dolním sternem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mitrální chlopeň</a:t>
            </a: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(zelená) – oblast srdečního hrotu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Erbův bod (světle modrá) – 3. mezižebří parasternálně vlevo</a:t>
            </a:r>
            <a:endParaRPr kumimoji="0" lang="cs-CZ" altLang="cs-CZ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642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964FB1-A080-4D0F-B740-A8A69A1CE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Otrava a první pomoc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836C2A-2219-4109-B44D-08DC5B8FA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nejnebezpečnějším otravám, které mohou nastat po konzumaci hub v rámci Evropy je muchomůrka zelená považována za nejjedovatější houbu</a:t>
            </a:r>
          </a:p>
          <a:p>
            <a:endParaRPr lang="cs-CZ" dirty="0"/>
          </a:p>
          <a:p>
            <a:r>
              <a:rPr lang="cs-CZ" dirty="0"/>
              <a:t>V první fázi je třeba nemocnému podávat větší množství tekutin, ideálně neslazené (neperlivé) minerálky, která doplní i minerální látky – případně alespoň obyčejné vody, nevhodné je mléko a alkoholické nápoje. Následně je nutné zařídit co nejrychlejší převoz do nemocnice, kde bude rozhodnuto o dalším postupu. Pokud jsou k dispozici odkrojky od hub, které pacient požil, je vhodné je předat – nestrávené houby je možné rychleji určit a v důsledku toho rozhodnout o nejvhodnějším postupu léčby </a:t>
            </a:r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4295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B6649E-E528-4B2A-9587-48C25FE77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Mechanismus otravy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0475F9-ABA8-47C1-9A77-C704D33E9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Základ otravy spočívá v poškození jater toxiny. Ty se z houby do organismu dostávají střevem, odkud se dostávají do žlučníku, kde se hromadí a zpětnou resorpcí prostřednictvím portálního oběhu se dostanou do jater. Dochází k poškození vnitřní struktury jater, buňky nemohou dýchat a odumírají. Případné poškození ledvin je důsledkem dehydratace a ztráty minerálních látek – při včasné pomoci k němu však nedochází.</a:t>
            </a:r>
          </a:p>
        </p:txBody>
      </p:sp>
    </p:spTree>
    <p:extLst>
      <p:ext uri="{BB962C8B-B14F-4D97-AF65-F5344CB8AC3E}">
        <p14:creationId xmlns:p14="http://schemas.microsoft.com/office/powerpoint/2010/main" val="68577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A2358B-7BB6-429B-8D67-70ECD935D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Působení toxinů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1FADDF-EEDB-4B24-87D6-97C244FCA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Toxiny se v krvi postiženého vyskytují do 24 hodin po konzumaci houby; část lze zjistit i po 36 hodinách. V této době má ještě smysl přistoupit k jejich odstranění z krevního řečiště příslušnou metodou (např. forsírovaná diuréza, peritoneální dialýza, </a:t>
            </a:r>
            <a:r>
              <a:rPr lang="cs-CZ" dirty="0" err="1"/>
              <a:t>hemoperfúze</a:t>
            </a:r>
            <a:r>
              <a:rPr lang="cs-CZ" dirty="0"/>
              <a:t>).</a:t>
            </a:r>
          </a:p>
          <a:p>
            <a:r>
              <a:rPr lang="cs-CZ" dirty="0"/>
              <a:t>Ve všech případech se pak přistupuje k výplachu žaludku a opakovaným výplachům střev, aby byly z trávicího traktu odstraněny silně jedovaté </a:t>
            </a:r>
            <a:r>
              <a:rPr lang="cs-CZ" dirty="0" err="1"/>
              <a:t>spóry</a:t>
            </a:r>
            <a:r>
              <a:rPr lang="cs-CZ" dirty="0"/>
              <a:t> muchomůrky. Při průjmech dochází ke zmnožení nevhodné střevní bakteriální mikroflóry, která může produkovat endotoxiny násobící účinky houbového jedu. Z toho důvodu jsou nemocnému podávány léky k potlačení těchto bakterií (zejména antibiotikum, například </a:t>
            </a:r>
            <a:r>
              <a:rPr lang="cs-CZ" dirty="0" err="1"/>
              <a:t>megadávky</a:t>
            </a:r>
            <a:r>
              <a:rPr lang="cs-CZ" dirty="0"/>
              <a:t> penicilinu G).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0679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FB7A97-4354-4515-92A3-B4A53763F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Příznaky otravy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72643-CE28-4B9E-AC8A-3E841BEE1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Otrava muchomůrkou zelenou se projevuje teprve s několikahodinovým odstupem od konzumace pokrmu, první příznaky nastupují nejdříve 6, obvykle však 8–12 hodin po požití hub, v některých případech i později (v řádu až několika desítek hodin). V případě požití syrové houby mohou symptomy nastoupit dříve. Ty se projevují nejdříve nevolností, opakovaným zvracením a průjmy. Z důvodu mnohahodinové latence mnohdy otrávený nespojuje tuto nevolnost s požitím hub. Následně je nemocný silně vyčerpán, ztrátou tekutin dochází k dehydrataci a demineralizaci, objevují se křeče v nohou, apatie, následně poruchy močení následkem zasažených ledvin.</a:t>
            </a:r>
            <a:r>
              <a:rPr lang="cs-CZ" baseline="30000" dirty="0"/>
              <a:t> </a:t>
            </a:r>
            <a:r>
              <a:rPr lang="cs-CZ" dirty="0"/>
              <a:t>Tato první fáze trvá obvykle 48 hodin. Otrávený může v jejím průběhu podlehnout v důsledku ztráty tekutin (především děti a staré osoby), případně pro intoxikaci nevylučovaných metabolitů.</a:t>
            </a:r>
          </a:p>
          <a:p>
            <a:r>
              <a:rPr lang="cs-CZ" dirty="0"/>
              <a:t>V další fázi odezní průjmy a zvracení, dochází k subjektivnímu pocitu úlevy – ve skutečnosti probíhá poškození jaterní tkáně. Pokud není včas vyhledána lékařská pomoc (případně při konzumaci většího množství hub) upadá otrávený do bezvědomí a během 5. až 6. dne umírá na jaterní nedostatečnost nebo otok mozku. Zdánlivý pocit úlevy, kterým tato fáze začíná, nesmí být podceněn – někteří otrávení v jeho důsledku odmítli nastoupit do lékařské péče a následně zemřeli.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4945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CB821-A7D7-4FB6-BA7C-0CBE20CD8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Příznaky jaterního selhání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13AD45-3A1C-48AC-85AE-BAD5DEF86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žloutenka.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ascites (přítomnost tekutiny v břišní dutině, způsobena nedostatkem bílkovin v krevní plasmě a zvýšeným portálním tlakem)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otoky.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anémie.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zvýšená krvácivost.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krvácení do trávicího traktu.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jícnové varixy.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selhání</a:t>
            </a:r>
            <a:r>
              <a:rPr lang="cs-CZ" dirty="0"/>
              <a:t> ledvin (</a:t>
            </a:r>
            <a:r>
              <a:rPr lang="cs-CZ" dirty="0" err="1"/>
              <a:t>hepatorenální</a:t>
            </a:r>
            <a:r>
              <a:rPr lang="cs-CZ" dirty="0"/>
              <a:t> syndrom)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0958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932586-E494-4447-BB53-AF1EB03F3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Úspěšnost léčby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1380A5-139D-44CF-AEA2-999332864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(1939) uváděl 60% úspěšnost léčby a to pouze v lehčích případech, navíc často s dlouhotrvajícími následky. Týž autor roku 1947 zmiňuje, že 50–60 % postižených během třetího dne otravy umírá a celková úmrtnost se pohybuje kolem 90 %.</a:t>
            </a:r>
          </a:p>
          <a:p>
            <a:r>
              <a:rPr lang="cs-CZ" dirty="0"/>
              <a:t>Albert Pilát (1964) hovoří o minimálně 55% úmrtnosti (tedy nejvýš 45% úspěšnosti) s často celoživotními následky, ve stejném období uvádí František </a:t>
            </a:r>
            <a:r>
              <a:rPr lang="cs-CZ" dirty="0" err="1"/>
              <a:t>Kotlaba</a:t>
            </a:r>
            <a:r>
              <a:rPr lang="cs-CZ" dirty="0"/>
              <a:t> až 80% úmrtnost. </a:t>
            </a:r>
          </a:p>
          <a:p>
            <a:r>
              <a:rPr lang="cs-CZ" dirty="0"/>
              <a:t>V 80. letech 20. století byla podle mykologů Zdeňka </a:t>
            </a:r>
            <a:r>
              <a:rPr lang="cs-CZ" dirty="0" err="1"/>
              <a:t>Kluzáka</a:t>
            </a:r>
            <a:r>
              <a:rPr lang="cs-CZ" dirty="0"/>
              <a:t> a Miroslava Smotlachy naděje na uzdravení při zahájení léčby ještě 36 hodin po požití hub. </a:t>
            </a:r>
          </a:p>
          <a:p>
            <a:r>
              <a:rPr lang="cs-CZ" dirty="0"/>
              <a:t>V současnosti (2012) uvádějí Beran a Holec 25% úmrtnost.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1722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5E470C-AF18-41D5-8FED-29FA4CF88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Hřib satan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05E1DF-5B74-4E6B-9EC3-F4B69C330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za </a:t>
            </a:r>
            <a:r>
              <a:rPr lang="cs-CZ" dirty="0" err="1"/>
              <a:t>syrova</a:t>
            </a:r>
            <a:r>
              <a:rPr lang="cs-CZ" dirty="0"/>
              <a:t> (či po nedostatečné tepelné úpravě) silně jedovatý, působí neutišitelné zvracení, které může trvat i 6 hodin. K otravě stačí ochutnat malý kousek houby, potíže mohou vyvolat i výpary ze syrové houby v uzavřené místnosti</a:t>
            </a:r>
          </a:p>
          <a:p>
            <a:endParaRPr lang="cs-CZ" dirty="0"/>
          </a:p>
          <a:p>
            <a:r>
              <a:rPr lang="cs-CZ" dirty="0"/>
              <a:t>průběh se projevuje silným dlouhodobým zvracením, které provází dehydratace a vyčerpání organismu – obvykle však nekončí smrtí.</a:t>
            </a:r>
          </a:p>
        </p:txBody>
      </p:sp>
    </p:spTree>
    <p:extLst>
      <p:ext uri="{BB962C8B-B14F-4D97-AF65-F5344CB8AC3E}">
        <p14:creationId xmlns:p14="http://schemas.microsoft.com/office/powerpoint/2010/main" val="245453268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1798</Words>
  <Application>Microsoft Office PowerPoint</Application>
  <PresentationFormat>Širokoúhlá obrazovka</PresentationFormat>
  <Paragraphs>92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Motiv Office</vt:lpstr>
      <vt:lpstr>otravy</vt:lpstr>
      <vt:lpstr>Muchomůrka zelená, amanita phalloides</vt:lpstr>
      <vt:lpstr>Otrava a první pomoc</vt:lpstr>
      <vt:lpstr>Mechanismus otravy</vt:lpstr>
      <vt:lpstr>Působení toxinů</vt:lpstr>
      <vt:lpstr>Příznaky otravy</vt:lpstr>
      <vt:lpstr>Příznaky jaterního selhání</vt:lpstr>
      <vt:lpstr>Úspěšnost léčby</vt:lpstr>
      <vt:lpstr>Hřib satan</vt:lpstr>
      <vt:lpstr>Prezentace aplikace PowerPoint</vt:lpstr>
      <vt:lpstr>Otrava CO – oxidem uhelnatým</vt:lpstr>
      <vt:lpstr>CO</vt:lpstr>
      <vt:lpstr>První pomoc při otravě CO</vt:lpstr>
      <vt:lpstr>Mechanismus působení CO v organismu</vt:lpstr>
      <vt:lpstr>Otrava alkoholem</vt:lpstr>
      <vt:lpstr>Odbourávání alkoholu</vt:lpstr>
      <vt:lpstr>Toxicita alkoholu</vt:lpstr>
      <vt:lpstr>Vážná otrava alkoholem</vt:lpstr>
      <vt:lpstr>Komatosní stádium při otravě alkoholem</vt:lpstr>
      <vt:lpstr>Smrt pacienta</vt:lpstr>
      <vt:lpstr>Co dělat při otravě alkoholem?</vt:lpstr>
      <vt:lpstr>Co nedělat při otravě alkoholem?</vt:lpstr>
      <vt:lpstr>Otrava léčivy</vt:lpstr>
      <vt:lpstr>Poslechová místa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otravy</dc:title>
  <dc:creator>Iva Tomášková</dc:creator>
  <cp:lastModifiedBy>Iva Tomášková</cp:lastModifiedBy>
  <cp:revision>5</cp:revision>
  <dcterms:created xsi:type="dcterms:W3CDTF">2022-03-22T09:52:15Z</dcterms:created>
  <dcterms:modified xsi:type="dcterms:W3CDTF">2024-03-25T13:24:31Z</dcterms:modified>
</cp:coreProperties>
</file>