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56" r:id="rId2"/>
    <p:sldId id="4163" r:id="rId3"/>
    <p:sldId id="4167" r:id="rId4"/>
    <p:sldId id="4166" r:id="rId5"/>
    <p:sldId id="4165" r:id="rId6"/>
    <p:sldId id="4193" r:id="rId7"/>
    <p:sldId id="4194" r:id="rId8"/>
    <p:sldId id="4195" r:id="rId9"/>
    <p:sldId id="4196" r:id="rId10"/>
    <p:sldId id="4197" r:id="rId11"/>
    <p:sldId id="4198" r:id="rId12"/>
    <p:sldId id="4199" r:id="rId13"/>
    <p:sldId id="4187" r:id="rId14"/>
    <p:sldId id="4182" r:id="rId15"/>
    <p:sldId id="4183" r:id="rId16"/>
    <p:sldId id="4184" r:id="rId17"/>
    <p:sldId id="4185" r:id="rId18"/>
    <p:sldId id="4188" r:id="rId19"/>
    <p:sldId id="4190" r:id="rId20"/>
    <p:sldId id="4200" r:id="rId21"/>
    <p:sldId id="4201" r:id="rId22"/>
    <p:sldId id="4168" r:id="rId23"/>
    <p:sldId id="4169" r:id="rId24"/>
    <p:sldId id="4170" r:id="rId25"/>
    <p:sldId id="4205" r:id="rId26"/>
    <p:sldId id="4206" r:id="rId27"/>
    <p:sldId id="4207" r:id="rId28"/>
    <p:sldId id="4208" r:id="rId29"/>
    <p:sldId id="4171" r:id="rId30"/>
    <p:sldId id="4175" r:id="rId31"/>
    <p:sldId id="4178" r:id="rId32"/>
    <p:sldId id="4177" r:id="rId33"/>
    <p:sldId id="4203" r:id="rId34"/>
    <p:sldId id="4204" r:id="rId35"/>
    <p:sldId id="4172" r:id="rId36"/>
    <p:sldId id="4173" r:id="rId37"/>
    <p:sldId id="4174" r:id="rId38"/>
    <p:sldId id="4202" r:id="rId39"/>
    <p:sldId id="4179" r:id="rId40"/>
    <p:sldId id="4180" r:id="rId41"/>
    <p:sldId id="4181" r:id="rId42"/>
    <p:sldId id="4161" r:id="rId43"/>
    <p:sldId id="414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4972"/>
  </p:normalViewPr>
  <p:slideViewPr>
    <p:cSldViewPr snapToGrid="0" snapToObjects="1">
      <p:cViewPr varScale="1">
        <p:scale>
          <a:sx n="129" d="100"/>
          <a:sy n="129" d="100"/>
        </p:scale>
        <p:origin x="4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cs-CZ"/>
              <a:t>Kliknutím lze upravit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8A87A34-81AB-432B-8DAE-1953F412C126}" type="datetimeFigureOut">
              <a:rPr lang="en-US" smtClean="0"/>
              <a:t>3/17/25</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D22F896-40B5-4ADD-8801-0D06FADFA095}" type="slidenum">
              <a:rPr lang="en-US" smtClean="0"/>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41584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497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898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ission 10">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3C134E3-1E22-9042-BA96-7E2C1D5CB19E}"/>
              </a:ext>
            </a:extLst>
          </p:cNvPr>
          <p:cNvSpPr>
            <a:spLocks noGrp="1"/>
          </p:cNvSpPr>
          <p:nvPr>
            <p:ph type="pic" sz="quarter" idx="10"/>
          </p:nvPr>
        </p:nvSpPr>
        <p:spPr>
          <a:xfrm>
            <a:off x="0" y="0"/>
            <a:ext cx="4906652"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a:outerShdw blurRad="635000" algn="ctr" rotWithShape="0">
              <a:srgbClr val="A4A4A4">
                <a:alpha val="20000"/>
              </a:srgbClr>
            </a:outerShdw>
          </a:effectLst>
        </p:spPr>
        <p:txBody>
          <a:bodyPr wrap="square" anchor="ctr">
            <a:noAutofit/>
          </a:bodyPr>
          <a:lstStyle>
            <a:lvl1pPr marL="0" indent="0" algn="ctr">
              <a:buFontTx/>
              <a:buNone/>
              <a:defRPr sz="1200" b="0" i="0">
                <a:latin typeface="Poppins" pitchFamily="2" charset="77"/>
              </a:defRPr>
            </a:lvl1pPr>
          </a:lstStyle>
          <a:p>
            <a:endParaRPr lang="en-US" dirty="0"/>
          </a:p>
        </p:txBody>
      </p:sp>
    </p:spTree>
    <p:extLst>
      <p:ext uri="{BB962C8B-B14F-4D97-AF65-F5344CB8AC3E}">
        <p14:creationId xmlns:p14="http://schemas.microsoft.com/office/powerpoint/2010/main" val="137661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0518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8A87A34-81AB-432B-8DAE-1953F412C126}" type="datetimeFigureOut">
              <a:rPr lang="en-US" smtClean="0"/>
              <a:pPr/>
              <a:t>3/17/25</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42628024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cs-CZ"/>
              <a:t>Upravte styly předlohy textu.
Druhá úroveň
Třetí úroveň
Čtvrtá úroveň
Pátá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cs-CZ"/>
              <a:t>Upravte styly předlohy textu.
Druhá úroveň
Třetí úroveň
Čtvrtá úroveň
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0376179"/>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cs-CZ"/>
              <a:t>Kliknutím lze upravit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
Druhá úroveň
Třetí úroveň
Čtvrtá úroveň
Pátá úroveň</a:t>
            </a:r>
            <a:endParaRPr lang="en-US" dirty="0"/>
          </a:p>
        </p:txBody>
      </p:sp>
      <p:sp>
        <p:nvSpPr>
          <p:cNvPr id="4" name="Content Placeholder 3"/>
          <p:cNvSpPr>
            <a:spLocks noGrp="1"/>
          </p:cNvSpPr>
          <p:nvPr>
            <p:ph sz="half" idx="2"/>
          </p:nvPr>
        </p:nvSpPr>
        <p:spPr>
          <a:xfrm>
            <a:off x="1257300" y="2909102"/>
            <a:ext cx="4800600" cy="2996398"/>
          </a:xfrm>
        </p:spPr>
        <p:txBody>
          <a:bodyPr/>
          <a:lstStyle/>
          <a:p>
            <a:pPr lvl="0"/>
            <a:r>
              <a:rPr lang="cs-CZ"/>
              <a:t>Upravte styly předlohy textu.
Druhá úroveň
Třetí úroveň
Čtvrtá úroveň
Pátá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
Druhá úroveň
Třetí úroveň
Čtvrtá úroveň
Pátá úroveň</a:t>
            </a:r>
            <a:endParaRPr lang="en-US" dirty="0"/>
          </a:p>
        </p:txBody>
      </p:sp>
      <p:sp>
        <p:nvSpPr>
          <p:cNvPr id="6" name="Content Placeholder 5"/>
          <p:cNvSpPr>
            <a:spLocks noGrp="1"/>
          </p:cNvSpPr>
          <p:nvPr>
            <p:ph sz="quarter" idx="4"/>
          </p:nvPr>
        </p:nvSpPr>
        <p:spPr>
          <a:xfrm>
            <a:off x="6633864" y="2909102"/>
            <a:ext cx="4800600" cy="2996398"/>
          </a:xfrm>
        </p:spPr>
        <p:txBody>
          <a:bodyPr/>
          <a:lstStyle/>
          <a:p>
            <a:pPr lvl="0"/>
            <a:r>
              <a:rPr lang="cs-CZ"/>
              <a:t>Upravte styly předlohy textu.
Druhá úroveň
Třetí úroveň
Čtvrtá úroveň
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162374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3/17/25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0532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0880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cs-CZ"/>
              <a:t>Kliknutím lze upravit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
Druhá úroveň
Třetí úroveň
Čtvrtá úroveň
Pátá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
Druhá úroveň
Třetí úroveň
Čtvrtá úroveň
Pátá úroveň</a:t>
            </a:r>
            <a:endParaRPr lang="en-US" dirty="0"/>
          </a:p>
        </p:txBody>
      </p:sp>
      <p:sp>
        <p:nvSpPr>
          <p:cNvPr id="5" name="Date Placeholder 4"/>
          <p:cNvSpPr>
            <a:spLocks noGrp="1"/>
          </p:cNvSpPr>
          <p:nvPr>
            <p:ph type="dt" sz="half" idx="10"/>
          </p:nvPr>
        </p:nvSpPr>
        <p:spPr>
          <a:xfrm>
            <a:off x="765051" y="6375679"/>
            <a:ext cx="1233355" cy="348462"/>
          </a:xfrm>
        </p:spPr>
        <p:txBody>
          <a:bodyPr/>
          <a:lstStyle/>
          <a:p>
            <a:fld id="{48A87A34-81AB-432B-8DAE-1953F412C126}" type="datetimeFigureOut">
              <a:rPr lang="en-US" smtClean="0"/>
              <a:t>3/17/25</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6D22F896-40B5-4ADD-8801-0D06FADFA095}"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08228735"/>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cs-CZ"/>
              <a:t>Kliknutím lze upravit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
Druhá úroveň
Třetí úroveň
Čtvrtá úroveň
Pátá úroveň</a:t>
            </a:r>
            <a:endParaRPr lang="en-US" dirty="0"/>
          </a:p>
        </p:txBody>
      </p:sp>
      <p:sp>
        <p:nvSpPr>
          <p:cNvPr id="5" name="Date Placeholder 4"/>
          <p:cNvSpPr>
            <a:spLocks noGrp="1"/>
          </p:cNvSpPr>
          <p:nvPr>
            <p:ph type="dt" sz="half" idx="10"/>
          </p:nvPr>
        </p:nvSpPr>
        <p:spPr>
          <a:xfrm>
            <a:off x="765950" y="6375679"/>
            <a:ext cx="1232456" cy="348462"/>
          </a:xfrm>
        </p:spPr>
        <p:txBody>
          <a:bodyPr/>
          <a:lstStyle/>
          <a:p>
            <a:fld id="{48A87A34-81AB-432B-8DAE-1953F412C126}" type="datetimeFigureOut">
              <a:rPr lang="en-US" smtClean="0"/>
              <a:t>3/17/25</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701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8A87A34-81AB-432B-8DAE-1953F412C126}" type="datetimeFigureOut">
              <a:rPr lang="en-US" smtClean="0"/>
              <a:pPr/>
              <a:t>3/17/25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D22F896-40B5-4ADD-8801-0D06FADFA09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551049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tif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34AF97-C601-4540-9890-2533BC0F6C64}"/>
              </a:ext>
            </a:extLst>
          </p:cNvPr>
          <p:cNvSpPr>
            <a:spLocks noGrp="1"/>
          </p:cNvSpPr>
          <p:nvPr>
            <p:ph type="ctrTitle"/>
          </p:nvPr>
        </p:nvSpPr>
        <p:spPr/>
        <p:txBody>
          <a:bodyPr/>
          <a:lstStyle/>
          <a:p>
            <a:r>
              <a:rPr lang="cs-CZ" dirty="0"/>
              <a:t>Sociální rehabilitace</a:t>
            </a:r>
          </a:p>
        </p:txBody>
      </p:sp>
      <p:sp>
        <p:nvSpPr>
          <p:cNvPr id="3" name="Podnadpis 2">
            <a:extLst>
              <a:ext uri="{FF2B5EF4-FFF2-40B4-BE49-F238E27FC236}">
                <a16:creationId xmlns:a16="http://schemas.microsoft.com/office/drawing/2014/main" id="{8AF7B873-D166-EA43-A5BA-C3FDA1689732}"/>
              </a:ext>
            </a:extLst>
          </p:cNvPr>
          <p:cNvSpPr>
            <a:spLocks noGrp="1"/>
          </p:cNvSpPr>
          <p:nvPr>
            <p:ph type="subTitle" idx="1"/>
          </p:nvPr>
        </p:nvSpPr>
        <p:spPr/>
        <p:txBody>
          <a:bodyPr/>
          <a:lstStyle/>
          <a:p>
            <a:r>
              <a:rPr lang="cs-CZ" dirty="0"/>
              <a:t>Vyučující: Vladimíra </a:t>
            </a:r>
            <a:r>
              <a:rPr lang="cs-CZ" dirty="0" err="1"/>
              <a:t>Soporská</a:t>
            </a:r>
            <a:endParaRPr lang="cs-CZ" dirty="0"/>
          </a:p>
        </p:txBody>
      </p:sp>
    </p:spTree>
    <p:extLst>
      <p:ext uri="{BB962C8B-B14F-4D97-AF65-F5344CB8AC3E}">
        <p14:creationId xmlns:p14="http://schemas.microsoft.com/office/powerpoint/2010/main" val="2984316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076120"/>
            <a:ext cx="4752753" cy="830997"/>
          </a:xfrm>
          <a:prstGeom prst="rect">
            <a:avLst/>
          </a:prstGeom>
          <a:noFill/>
        </p:spPr>
        <p:txBody>
          <a:bodyPr wrap="square" rtlCol="0" anchor="b">
            <a:spAutoFit/>
          </a:bodyPr>
          <a:lstStyle/>
          <a:p>
            <a:pPr algn="ctr"/>
            <a:r>
              <a:rPr lang="cs-CZ" sz="2400" b="1" dirty="0"/>
              <a:t>Základní činnosti a úkony při poskytování sociální RHB</a:t>
            </a:r>
            <a:endParaRPr lang="en-US" sz="2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49941"/>
            <a:ext cx="4753064" cy="3231654"/>
          </a:xfrm>
          <a:prstGeom prst="rect">
            <a:avLst/>
          </a:prstGeom>
          <a:noFill/>
        </p:spPr>
        <p:txBody>
          <a:bodyPr wrap="square" rtlCol="0" anchor="ctr">
            <a:spAutoFit/>
          </a:bodyPr>
          <a:lstStyle/>
          <a:p>
            <a:r>
              <a:rPr lang="cs-CZ" sz="1700" dirty="0"/>
              <a:t>Nácvik dovedností pro zvládání péče o vlastní osobu, soběstačnosti a dalších činností vedoucích k sociálnímu začleňování:</a:t>
            </a:r>
            <a:br>
              <a:rPr lang="cs-CZ" sz="1700" dirty="0"/>
            </a:br>
            <a:endParaRPr lang="cs-CZ" sz="1700" dirty="0"/>
          </a:p>
          <a:p>
            <a:pPr marL="285750" indent="-285750">
              <a:buFont typeface="Arial" panose="020B0604020202020204" pitchFamily="34" charset="0"/>
              <a:buChar char="•"/>
            </a:pPr>
            <a:r>
              <a:rPr lang="cs-CZ" sz="1700" dirty="0"/>
              <a:t>Nácvik obsluhy běžných zařízení a spotřebičů</a:t>
            </a:r>
          </a:p>
          <a:p>
            <a:pPr marL="285750" indent="-285750">
              <a:buFont typeface="Arial" panose="020B0604020202020204" pitchFamily="34" charset="0"/>
              <a:buChar char="•"/>
            </a:pPr>
            <a:r>
              <a:rPr lang="cs-CZ" sz="1700" dirty="0"/>
              <a:t>Nácvik péče o domácnost (péče o oděvy, úklid, chod kuchyně, nakupování)</a:t>
            </a:r>
          </a:p>
          <a:p>
            <a:pPr marL="285750" indent="-285750">
              <a:buFont typeface="Arial" panose="020B0604020202020204" pitchFamily="34" charset="0"/>
              <a:buChar char="•"/>
            </a:pPr>
            <a:r>
              <a:rPr lang="cs-CZ" sz="1700" dirty="0"/>
              <a:t>Nácvik péče o děti nebo další členy domácnosti</a:t>
            </a:r>
          </a:p>
          <a:p>
            <a:pPr marL="285750" indent="-285750">
              <a:buFont typeface="Arial" panose="020B0604020202020204" pitchFamily="34" charset="0"/>
              <a:buChar char="•"/>
            </a:pPr>
            <a:r>
              <a:rPr lang="cs-CZ" sz="1700" dirty="0"/>
              <a:t>Nácvik samostatného pohybu vč. orientace ve vnitřním i venkovním prostoru</a:t>
            </a:r>
          </a:p>
          <a:p>
            <a:pPr marL="285750" indent="-285750">
              <a:buFont typeface="Arial" panose="020B0604020202020204" pitchFamily="34" charset="0"/>
              <a:buChar char="•"/>
            </a:pPr>
            <a:r>
              <a:rPr lang="cs-CZ" sz="1700" dirty="0"/>
              <a:t>Nácvik dovedností potřebných k úředním úkonům (vlastnoruční podpis)</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1DA568D1-4D0A-2E41-B65D-0A7A4E723AEC}"/>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423597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076120"/>
            <a:ext cx="4752753" cy="830997"/>
          </a:xfrm>
          <a:prstGeom prst="rect">
            <a:avLst/>
          </a:prstGeom>
          <a:noFill/>
        </p:spPr>
        <p:txBody>
          <a:bodyPr wrap="square" rtlCol="0" anchor="b">
            <a:spAutoFit/>
          </a:bodyPr>
          <a:lstStyle/>
          <a:p>
            <a:pPr algn="ctr"/>
            <a:r>
              <a:rPr lang="cs-CZ" sz="2400" b="1" dirty="0"/>
              <a:t>Základní činnosti a úkony při poskytování sociální RHB</a:t>
            </a:r>
            <a:endParaRPr lang="en-US" sz="2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107"/>
            <a:ext cx="4753064" cy="2585323"/>
          </a:xfrm>
          <a:prstGeom prst="rect">
            <a:avLst/>
          </a:prstGeom>
          <a:noFill/>
        </p:spPr>
        <p:txBody>
          <a:bodyPr wrap="square" rtlCol="0" anchor="ctr">
            <a:spAutoFit/>
          </a:bodyPr>
          <a:lstStyle/>
          <a:p>
            <a:r>
              <a:rPr lang="cs-CZ" dirty="0"/>
              <a:t>Zprostředkování kontaktu se společenským prostředím:</a:t>
            </a:r>
          </a:p>
          <a:p>
            <a:endParaRPr lang="cs-CZ" dirty="0"/>
          </a:p>
          <a:p>
            <a:pPr marL="285750" indent="-285750">
              <a:buFont typeface="Arial" panose="020B0604020202020204" pitchFamily="34" charset="0"/>
              <a:buChar char="•"/>
            </a:pPr>
            <a:r>
              <a:rPr lang="cs-CZ" dirty="0"/>
              <a:t>Nácvik schopnosti využívat dopravní prostředky</a:t>
            </a:r>
          </a:p>
          <a:p>
            <a:pPr marL="285750" indent="-285750">
              <a:buFont typeface="Arial" panose="020B0604020202020204" pitchFamily="34" charset="0"/>
              <a:buChar char="•"/>
            </a:pPr>
            <a:r>
              <a:rPr lang="cs-CZ" dirty="0"/>
              <a:t>Nácvik chování v různých společenských situacích</a:t>
            </a:r>
          </a:p>
          <a:p>
            <a:pPr marL="285750" indent="-285750">
              <a:buFont typeface="Arial" panose="020B0604020202020204" pitchFamily="34" charset="0"/>
              <a:buChar char="•"/>
            </a:pPr>
            <a:r>
              <a:rPr lang="cs-CZ" dirty="0"/>
              <a:t>Nácvik běžných a alternativních způsobů komunikace, kontaktu a práce s informacemi</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12" name="Zástupný symbol obrázku 11">
            <a:extLst>
              <a:ext uri="{FF2B5EF4-FFF2-40B4-BE49-F238E27FC236}">
                <a16:creationId xmlns:a16="http://schemas.microsoft.com/office/drawing/2014/main" id="{73576A50-1724-604B-AAE7-7A5600620285}"/>
              </a:ext>
            </a:extLst>
          </p:cNvPr>
          <p:cNvPicPr>
            <a:picLocks noGrp="1" noChangeAspect="1"/>
          </p:cNvPicPr>
          <p:nvPr>
            <p:ph type="pic" sz="quarter" idx="10"/>
          </p:nvPr>
        </p:nvPicPr>
        <p:blipFill>
          <a:blip r:embed="rId3"/>
          <a:srcRect l="21380" r="21380"/>
          <a:stretch>
            <a:fillRect/>
          </a:stretch>
        </p:blipFill>
        <p:spPr/>
      </p:pic>
    </p:spTree>
    <p:extLst>
      <p:ext uri="{BB962C8B-B14F-4D97-AF65-F5344CB8AC3E}">
        <p14:creationId xmlns:p14="http://schemas.microsoft.com/office/powerpoint/2010/main" val="1325686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076120"/>
            <a:ext cx="4752753" cy="830997"/>
          </a:xfrm>
          <a:prstGeom prst="rect">
            <a:avLst/>
          </a:prstGeom>
          <a:noFill/>
        </p:spPr>
        <p:txBody>
          <a:bodyPr wrap="square" rtlCol="0" anchor="b">
            <a:spAutoFit/>
          </a:bodyPr>
          <a:lstStyle/>
          <a:p>
            <a:pPr algn="ctr"/>
            <a:r>
              <a:rPr lang="cs-CZ" sz="2400" b="1" dirty="0"/>
              <a:t>Základní činnosti a úkony při poskytování sociální RHB</a:t>
            </a:r>
            <a:endParaRPr lang="en-US" sz="2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8"/>
            <a:ext cx="4753064" cy="2862322"/>
          </a:xfrm>
          <a:prstGeom prst="rect">
            <a:avLst/>
          </a:prstGeom>
          <a:noFill/>
        </p:spPr>
        <p:txBody>
          <a:bodyPr wrap="square" rtlCol="0" anchor="ctr">
            <a:spAutoFit/>
          </a:bodyPr>
          <a:lstStyle/>
          <a:p>
            <a:r>
              <a:rPr lang="cs-CZ" dirty="0"/>
              <a:t>Výchovné, vzdělávací a aktivizační činnosti:</a:t>
            </a:r>
          </a:p>
          <a:p>
            <a:pPr marL="285750" indent="-285750">
              <a:buFont typeface="Arial" panose="020B0604020202020204" pitchFamily="34" charset="0"/>
              <a:buChar char="•"/>
            </a:pPr>
            <a:r>
              <a:rPr lang="cs-CZ" dirty="0"/>
              <a:t>Upevňování získaných motorických, psychických a sociálních schopností a dovedností.</a:t>
            </a:r>
          </a:p>
          <a:p>
            <a:endParaRPr lang="cs-CZ" dirty="0"/>
          </a:p>
          <a:p>
            <a:r>
              <a:rPr lang="cs-CZ" dirty="0"/>
              <a:t>Pomoc při uplatňování práv, oprávněných zájmů a při obstarávání osobních záležitostí:</a:t>
            </a:r>
          </a:p>
          <a:p>
            <a:pPr marL="285750" indent="-285750">
              <a:buFont typeface="Arial" panose="020B0604020202020204" pitchFamily="34" charset="0"/>
              <a:buChar char="•"/>
            </a:pPr>
            <a:r>
              <a:rPr lang="cs-CZ" dirty="0"/>
              <a:t>Podávání informací o možnostech získávání rehabilitačních a kompenzačních pomůcek.</a:t>
            </a:r>
          </a:p>
          <a:p>
            <a:pPr marL="285750" indent="-285750">
              <a:buFont typeface="Arial" panose="020B0604020202020204" pitchFamily="34" charset="0"/>
              <a:buChar char="•"/>
            </a:pPr>
            <a:r>
              <a:rPr lang="cs-CZ" dirty="0"/>
              <a:t>Informační servis a zprostředkovávání služeb.</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5E6232FC-B7F2-3A45-8981-480520EE8526}"/>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4238285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311600"/>
            <a:ext cx="4753064" cy="2308324"/>
          </a:xfrm>
          <a:prstGeom prst="rect">
            <a:avLst/>
          </a:prstGeom>
          <a:noFill/>
        </p:spPr>
        <p:txBody>
          <a:bodyPr wrap="square" rtlCol="0" anchor="ctr">
            <a:spAutoFit/>
          </a:bodyPr>
          <a:lstStyle/>
          <a:p>
            <a:pPr marL="285750" indent="-285750">
              <a:buFont typeface="Arial" panose="020B0604020202020204" pitchFamily="34" charset="0"/>
              <a:buChar char="•"/>
            </a:pPr>
            <a:r>
              <a:rPr lang="cs-CZ" dirty="0"/>
              <a:t>Pomáhají lidem žit běžným životem</a:t>
            </a:r>
            <a:endParaRPr lang="en-US" dirty="0"/>
          </a:p>
          <a:p>
            <a:pPr marL="285750" indent="-285750">
              <a:buFont typeface="Arial" panose="020B0604020202020204" pitchFamily="34" charset="0"/>
              <a:buChar char="•"/>
            </a:pPr>
            <a:r>
              <a:rPr lang="cs-CZ" dirty="0"/>
              <a:t>Umožňují jim pracovat, nakupovat, navštěvovat školy, účastnit se aktivit volného času, starat se sám o sebe, o domácnost apod. </a:t>
            </a:r>
            <a:endParaRPr lang="en-US" dirty="0"/>
          </a:p>
          <a:p>
            <a:pPr marL="285750" indent="-285750">
              <a:buFont typeface="Arial" panose="020B0604020202020204" pitchFamily="34" charset="0"/>
              <a:buChar char="•"/>
            </a:pPr>
            <a:r>
              <a:rPr lang="cs-CZ" dirty="0"/>
              <a:t>Zaměřují se na zachování co nejvyšší kvality a důstojnosti jejich života.</a:t>
            </a:r>
            <a:endParaRPr lang="en-US" dirty="0"/>
          </a:p>
          <a:p>
            <a:pPr marL="285750" indent="-285750">
              <a:buFont typeface="Arial" panose="020B0604020202020204" pitchFamily="34" charset="0"/>
              <a:buChar char="•"/>
            </a:pPr>
            <a:r>
              <a:rPr lang="cs-CZ" dirty="0"/>
              <a:t>Jsou poskytovány jednotlivcům, rodinám i skupinám obyvatel.</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C0E66E01-CE1C-5F40-B751-0CB0C06D376F}"/>
              </a:ext>
            </a:extLst>
          </p:cNvPr>
          <p:cNvPicPr>
            <a:picLocks noGrp="1" noChangeAspect="1"/>
          </p:cNvPicPr>
          <p:nvPr>
            <p:ph type="pic" sz="quarter" idx="10"/>
          </p:nvPr>
        </p:nvPicPr>
        <p:blipFill>
          <a:blip r:embed="rId3"/>
          <a:srcRect l="14276" r="14276"/>
          <a:stretch>
            <a:fillRect/>
          </a:stretch>
        </p:blipFill>
        <p:spPr/>
      </p:pic>
    </p:spTree>
    <p:extLst>
      <p:ext uri="{BB962C8B-B14F-4D97-AF65-F5344CB8AC3E}">
        <p14:creationId xmlns:p14="http://schemas.microsoft.com/office/powerpoint/2010/main" val="959560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49938"/>
            <a:ext cx="4753064" cy="3231654"/>
          </a:xfrm>
          <a:prstGeom prst="rect">
            <a:avLst/>
          </a:prstGeom>
          <a:noFill/>
        </p:spPr>
        <p:txBody>
          <a:bodyPr wrap="square" rtlCol="0" anchor="ctr">
            <a:spAutoFit/>
          </a:bodyPr>
          <a:lstStyle/>
          <a:p>
            <a:pPr lvl="0"/>
            <a:r>
              <a:rPr lang="cs-CZ" sz="1700" dirty="0"/>
              <a:t>Prostřednictvím sociálních služeb je zajišťována pomoc při:</a:t>
            </a:r>
          </a:p>
          <a:p>
            <a:pPr marL="285750" indent="-285750">
              <a:buFont typeface="Arial" panose="020B0604020202020204" pitchFamily="34" charset="0"/>
              <a:buChar char="•"/>
            </a:pPr>
            <a:r>
              <a:rPr lang="cs-CZ" sz="1700" dirty="0"/>
              <a:t>zvládání běžných úkonů péče o vlastní osobu</a:t>
            </a:r>
          </a:p>
          <a:p>
            <a:pPr marL="285750" indent="-285750">
              <a:buFont typeface="Arial" panose="020B0604020202020204" pitchFamily="34" charset="0"/>
              <a:buChar char="•"/>
            </a:pPr>
            <a:r>
              <a:rPr lang="cs-CZ" sz="1700" dirty="0"/>
              <a:t>pomoc při osobní hygieně </a:t>
            </a:r>
          </a:p>
          <a:p>
            <a:pPr marL="285750" indent="-285750">
              <a:buFont typeface="Arial" panose="020B0604020202020204" pitchFamily="34" charset="0"/>
              <a:buChar char="•"/>
            </a:pPr>
            <a:r>
              <a:rPr lang="cs-CZ" sz="1700" dirty="0"/>
              <a:t>poskytnutí stravy / pomoc při zajištění stravy </a:t>
            </a:r>
          </a:p>
          <a:p>
            <a:pPr marL="285750" indent="-285750">
              <a:buFont typeface="Arial" panose="020B0604020202020204" pitchFamily="34" charset="0"/>
              <a:buChar char="•"/>
            </a:pPr>
            <a:r>
              <a:rPr lang="cs-CZ" sz="1700" dirty="0"/>
              <a:t>poskytnutí ubytování / pomoc při zajištění bydlení</a:t>
            </a:r>
          </a:p>
          <a:p>
            <a:pPr marL="285750" indent="-285750">
              <a:buFont typeface="Arial" panose="020B0604020202020204" pitchFamily="34" charset="0"/>
              <a:buChar char="•"/>
            </a:pPr>
            <a:r>
              <a:rPr lang="cs-CZ" sz="1700" dirty="0"/>
              <a:t>pomoc při zajištění chodu domácnosti</a:t>
            </a:r>
          </a:p>
          <a:p>
            <a:pPr marL="285750" indent="-285750">
              <a:buFont typeface="Arial" panose="020B0604020202020204" pitchFamily="34" charset="0"/>
              <a:buChar char="•"/>
            </a:pPr>
            <a:r>
              <a:rPr lang="cs-CZ" sz="1700" dirty="0"/>
              <a:t>výchovné, vzdělávací a aktivizační činnosti</a:t>
            </a:r>
          </a:p>
          <a:p>
            <a:pPr marL="285750" indent="-285750">
              <a:buFont typeface="Arial" panose="020B0604020202020204" pitchFamily="34" charset="0"/>
              <a:buChar char="•"/>
            </a:pPr>
            <a:r>
              <a:rPr lang="cs-CZ" sz="1700" dirty="0"/>
              <a:t>poradenství</a:t>
            </a:r>
          </a:p>
          <a:p>
            <a:pPr marL="285750" indent="-285750">
              <a:buFont typeface="Arial" panose="020B0604020202020204" pitchFamily="34" charset="0"/>
              <a:buChar char="•"/>
            </a:pPr>
            <a:r>
              <a:rPr lang="cs-CZ" sz="1700" dirty="0"/>
              <a:t>terapeutické činnosti a pomoc při prosazování práv a zájmů</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8C5FA5EF-EE67-C049-B992-137FE74ACB1B}"/>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338758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102"/>
            <a:ext cx="4753064" cy="2585323"/>
          </a:xfrm>
          <a:prstGeom prst="rect">
            <a:avLst/>
          </a:prstGeom>
          <a:noFill/>
        </p:spPr>
        <p:txBody>
          <a:bodyPr wrap="square" rtlCol="0" anchor="ctr">
            <a:spAutoFit/>
          </a:bodyPr>
          <a:lstStyle/>
          <a:p>
            <a:pPr marL="285750" indent="-285750">
              <a:buFont typeface="Arial" panose="020B0604020202020204" pitchFamily="34" charset="0"/>
              <a:buChar char="•"/>
            </a:pPr>
            <a:r>
              <a:rPr lang="cs-CZ" dirty="0"/>
              <a:t>Smyslem poskytování sociální služeb </a:t>
            </a:r>
            <a:r>
              <a:rPr lang="cs-CZ" b="1" dirty="0"/>
              <a:t>není klienty ve službách uměle konzervovat.</a:t>
            </a:r>
          </a:p>
          <a:p>
            <a:r>
              <a:rPr lang="cs-CZ" b="1" dirty="0"/>
              <a:t> </a:t>
            </a:r>
          </a:p>
          <a:p>
            <a:pPr marL="285750" indent="-285750">
              <a:buFont typeface="Arial" panose="020B0604020202020204" pitchFamily="34" charset="0"/>
              <a:buChar char="•"/>
            </a:pPr>
            <a:r>
              <a:rPr lang="cs-CZ" dirty="0"/>
              <a:t>Sociální služby mají působit na klienty aktivně, </a:t>
            </a:r>
            <a:r>
              <a:rPr lang="cs-CZ" b="1" dirty="0"/>
              <a:t>podporovat rozvoj jejich samostatnosti</a:t>
            </a:r>
            <a:r>
              <a:rPr lang="cs-CZ" dirty="0"/>
              <a:t>, motivovat je k takovým činnostem, které nevedou k dlouhodobému setrvávání nebo prohlubování jejich nepříznivé sociální situace, a posilovat jejich sociální začleňování.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2ABE3448-4D56-5040-8D9F-0003645012C5}"/>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353204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2"/>
            <a:ext cx="4753064" cy="2862322"/>
          </a:xfrm>
          <a:prstGeom prst="rect">
            <a:avLst/>
          </a:prstGeom>
          <a:noFill/>
        </p:spPr>
        <p:txBody>
          <a:bodyPr wrap="square" rtlCol="0" anchor="ctr">
            <a:spAutoFit/>
          </a:bodyPr>
          <a:lstStyle/>
          <a:p>
            <a:r>
              <a:rPr lang="cs-CZ" dirty="0"/>
              <a:t>Sociální služby s výhradním zaměřením na osoby se zdravotním postižením jsou specifikovány typem služeb: </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Domovy pro osoby se zdravotním postižením</a:t>
            </a:r>
          </a:p>
          <a:p>
            <a:pPr marL="285750" indent="-285750">
              <a:buFont typeface="Arial" panose="020B0604020202020204" pitchFamily="34" charset="0"/>
              <a:buChar char="•"/>
            </a:pPr>
            <a:r>
              <a:rPr lang="cs-CZ" dirty="0"/>
              <a:t>Chráněné bydlení</a:t>
            </a:r>
          </a:p>
          <a:p>
            <a:pPr marL="285750" indent="-285750">
              <a:buFont typeface="Arial" panose="020B0604020202020204" pitchFamily="34" charset="0"/>
              <a:buChar char="•"/>
            </a:pPr>
            <a:r>
              <a:rPr lang="cs-CZ" dirty="0"/>
              <a:t>Raná péče</a:t>
            </a:r>
          </a:p>
          <a:p>
            <a:pPr marL="285750" indent="-285750">
              <a:buFont typeface="Arial" panose="020B0604020202020204" pitchFamily="34" charset="0"/>
              <a:buChar char="•"/>
            </a:pPr>
            <a:r>
              <a:rPr lang="cs-CZ" dirty="0"/>
              <a:t>Tlumočnické služby</a:t>
            </a:r>
          </a:p>
          <a:p>
            <a:pPr marL="285750" indent="-285750">
              <a:buFont typeface="Arial" panose="020B0604020202020204" pitchFamily="34" charset="0"/>
              <a:buChar char="•"/>
            </a:pPr>
            <a:r>
              <a:rPr lang="cs-CZ" dirty="0"/>
              <a:t>Sociální služby poskytované ve zdravotnických zařízeních ústavní péče</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FCFC7D01-C1EC-944E-B3B2-0482F882632F}"/>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3986001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2"/>
            <a:ext cx="4753064" cy="2862322"/>
          </a:xfrm>
          <a:prstGeom prst="rect">
            <a:avLst/>
          </a:prstGeom>
          <a:noFill/>
        </p:spPr>
        <p:txBody>
          <a:bodyPr wrap="square" rtlCol="0" anchor="ctr">
            <a:spAutoFit/>
          </a:bodyPr>
          <a:lstStyle/>
          <a:p>
            <a:r>
              <a:rPr lang="cs-CZ" dirty="0"/>
              <a:t>Služby s nevýhradním zaměřením na osoby se zdravotním postižením, ale lidmi s postižením často využívanými jsou: </a:t>
            </a: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Pečovatelská služba</a:t>
            </a:r>
          </a:p>
          <a:p>
            <a:pPr marL="285750" indent="-285750">
              <a:buFont typeface="Arial" panose="020B0604020202020204" pitchFamily="34" charset="0"/>
              <a:buChar char="•"/>
            </a:pPr>
            <a:r>
              <a:rPr lang="cs-CZ" dirty="0"/>
              <a:t>Průvodcovské a předčitatelské služby</a:t>
            </a:r>
          </a:p>
          <a:p>
            <a:pPr marL="285750" indent="-285750">
              <a:buFont typeface="Arial" panose="020B0604020202020204" pitchFamily="34" charset="0"/>
              <a:buChar char="•"/>
            </a:pPr>
            <a:r>
              <a:rPr lang="cs-CZ" dirty="0"/>
              <a:t>Osobní asistence</a:t>
            </a:r>
          </a:p>
          <a:p>
            <a:pPr marL="285750" indent="-285750">
              <a:buFont typeface="Arial" panose="020B0604020202020204" pitchFamily="34" charset="0"/>
              <a:buChar char="•"/>
            </a:pPr>
            <a:r>
              <a:rPr lang="cs-CZ" dirty="0"/>
              <a:t>Tísňová péče</a:t>
            </a:r>
          </a:p>
          <a:p>
            <a:pPr marL="285750" indent="-285750">
              <a:buFont typeface="Arial" panose="020B0604020202020204" pitchFamily="34" charset="0"/>
              <a:buChar char="•"/>
            </a:pPr>
            <a:r>
              <a:rPr lang="cs-CZ" dirty="0"/>
              <a:t>Odlehčovací služby</a:t>
            </a:r>
          </a:p>
          <a:p>
            <a:pPr marL="285750" indent="-285750">
              <a:buFont typeface="Arial" panose="020B0604020202020204" pitchFamily="34" charset="0"/>
              <a:buChar char="•"/>
            </a:pPr>
            <a:r>
              <a:rPr lang="cs-CZ" dirty="0"/>
              <a:t>Domovy se zvláštním režimem</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F86E2A86-3A53-6742-8422-FD7FC4D825E9}"/>
              </a:ext>
            </a:extLst>
          </p:cNvPr>
          <p:cNvPicPr>
            <a:picLocks noGrp="1" noChangeAspect="1"/>
          </p:cNvPicPr>
          <p:nvPr>
            <p:ph type="pic" sz="quarter" idx="10"/>
          </p:nvPr>
        </p:nvPicPr>
        <p:blipFill>
          <a:blip r:embed="rId3"/>
          <a:srcRect l="24024" r="24024"/>
          <a:stretch>
            <a:fillRect/>
          </a:stretch>
        </p:blipFill>
        <p:spPr/>
      </p:pic>
    </p:spTree>
    <p:extLst>
      <p:ext uri="{BB962C8B-B14F-4D97-AF65-F5344CB8AC3E}">
        <p14:creationId xmlns:p14="http://schemas.microsoft.com/office/powerpoint/2010/main" val="4100450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1"/>
            <a:ext cx="4753064" cy="2862322"/>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Neposkytují se všem lidem s postižením, ale jen těm, kteří mají „zdravotní postižení tělesné, mentální, duševní, smyslové nebo kombinované, jehož dopady činí nebo mohou činit osobu závislou na pomoci jiné osoby.“</a:t>
            </a:r>
          </a:p>
          <a:p>
            <a:pPr marL="285750" indent="-285750">
              <a:buFont typeface="Arial" panose="020B0604020202020204" pitchFamily="34" charset="0"/>
              <a:buChar char="•"/>
            </a:pPr>
            <a:r>
              <a:rPr lang="cs-CZ" dirty="0"/>
              <a:t>Lidé s postižením mohou být uživateli všech dalších typů sociálních služeb, tj. služeb sociálního poradenství, které je v různé míře součástí většiny služeb, dalších služeb sociální péče i služeb sociální prevence.</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70D55B34-0324-6043-ACD0-D222B9C434B2}"/>
              </a:ext>
            </a:extLst>
          </p:cNvPr>
          <p:cNvPicPr>
            <a:picLocks noGrp="1" noChangeAspect="1"/>
          </p:cNvPicPr>
          <p:nvPr>
            <p:ph type="pic" sz="quarter" idx="10"/>
          </p:nvPr>
        </p:nvPicPr>
        <p:blipFill>
          <a:blip r:embed="rId3"/>
          <a:srcRect l="18632" r="18632"/>
          <a:stretch>
            <a:fillRect/>
          </a:stretch>
        </p:blipFill>
        <p:spPr/>
      </p:pic>
    </p:spTree>
    <p:extLst>
      <p:ext uri="{BB962C8B-B14F-4D97-AF65-F5344CB8AC3E}">
        <p14:creationId xmlns:p14="http://schemas.microsoft.com/office/powerpoint/2010/main" val="1091445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Služba osobní asistence</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19157"/>
            <a:ext cx="4753064" cy="3293209"/>
          </a:xfrm>
          <a:prstGeom prst="rect">
            <a:avLst/>
          </a:prstGeom>
          <a:noFill/>
        </p:spPr>
        <p:txBody>
          <a:bodyPr wrap="square" rtlCol="0" anchor="ctr">
            <a:spAutoFit/>
          </a:bodyPr>
          <a:lstStyle/>
          <a:p>
            <a:pPr marL="171450" indent="-171450">
              <a:buFont typeface="Arial" panose="020B0604020202020204" pitchFamily="34" charset="0"/>
              <a:buChar char="•"/>
            </a:pPr>
            <a:r>
              <a:rPr lang="cs-CZ" sz="1600" dirty="0"/>
              <a:t>Zvyšuje kvalitu života lidí s postižením.</a:t>
            </a:r>
          </a:p>
          <a:p>
            <a:pPr marL="171450" indent="-171450">
              <a:buFont typeface="Arial" panose="020B0604020202020204" pitchFamily="34" charset="0"/>
              <a:buChar char="•"/>
            </a:pPr>
            <a:r>
              <a:rPr lang="cs-CZ" sz="1600" dirty="0"/>
              <a:t>Cílem je zachování integrity člověka při snížené soběstačnosti či nesoběstačnosti. </a:t>
            </a:r>
          </a:p>
          <a:p>
            <a:pPr marL="171450" indent="-171450">
              <a:buFont typeface="Arial" panose="020B0604020202020204" pitchFamily="34" charset="0"/>
              <a:buChar char="•"/>
            </a:pPr>
            <a:r>
              <a:rPr lang="cs-CZ" sz="1600" dirty="0"/>
              <a:t>Služba se poskytuje bez časového omezení a taxativně stanovených výkonů v přirozeném sociálním prostředí klienta, zejména formou pomoci při zvládání běžných úkonů péče o vlastní osobu, osobní hygieny, zajištění stravy, chodu domácnosti, apod.</a:t>
            </a:r>
          </a:p>
          <a:p>
            <a:pPr marL="171450" indent="-171450">
              <a:buFont typeface="Arial" panose="020B0604020202020204" pitchFamily="34" charset="0"/>
              <a:buChar char="•"/>
            </a:pPr>
            <a:r>
              <a:rPr lang="cs-CZ" sz="1600" dirty="0"/>
              <a:t>Pomoc může mít podobu částečné dopomoci nebo přímého vykonávání úkonů asistentem, které člověk se sníženou soběstačnosti nebo nesoběstačností nemůže dělat sám.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555AEA9D-0A35-0C42-9DDB-5189E8AB10B1}"/>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008824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260786"/>
            <a:ext cx="4752753" cy="646331"/>
          </a:xfrm>
          <a:prstGeom prst="rect">
            <a:avLst/>
          </a:prstGeom>
          <a:noFill/>
        </p:spPr>
        <p:txBody>
          <a:bodyPr wrap="square" rtlCol="0" anchor="b">
            <a:spAutoFit/>
          </a:bodyPr>
          <a:lstStyle/>
          <a:p>
            <a:pPr algn="ctr"/>
            <a:r>
              <a:rPr lang="cs-CZ" sz="3600" b="1" dirty="0"/>
              <a:t>Vztah k sociální RHB</a:t>
            </a:r>
            <a:endParaRPr lang="en-US" sz="36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0"/>
            <a:ext cx="4753064" cy="2862322"/>
          </a:xfrm>
          <a:prstGeom prst="rect">
            <a:avLst/>
          </a:prstGeom>
          <a:noFill/>
        </p:spPr>
        <p:txBody>
          <a:bodyPr wrap="square" rtlCol="0" anchor="ctr">
            <a:spAutoFit/>
          </a:bodyPr>
          <a:lstStyle/>
          <a:p>
            <a:pPr marL="285750" indent="-285750">
              <a:buFont typeface="Arial" panose="020B0604020202020204" pitchFamily="34" charset="0"/>
              <a:buChar char="•"/>
            </a:pPr>
            <a:r>
              <a:rPr lang="cs-CZ" sz="2000" dirty="0"/>
              <a:t>Fyzioterapie i ergoterapie má široké uplatnění i v oblasti sociální rehabilitace.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cs-CZ" sz="2000" dirty="0"/>
              <a:t>Úkolem je udržet všechny funkční schopnosti, podporovat všestrannou aktivitu po adaptaci a akceptaci zdravotního stavu a nedopustit rozvoj nežádoucích somatických nebo psychických sekundárních změn.</a:t>
            </a:r>
            <a:endParaRPr lang="en-US" sz="20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E0095496-574E-8147-8D94-2115F8915211}"/>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628030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Financování sociální RHB</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107"/>
            <a:ext cx="4753064" cy="2585323"/>
          </a:xfrm>
          <a:prstGeom prst="rect">
            <a:avLst/>
          </a:prstGeom>
          <a:noFill/>
        </p:spPr>
        <p:txBody>
          <a:bodyPr wrap="square" rtlCol="0" anchor="ctr">
            <a:spAutoFit/>
          </a:bodyPr>
          <a:lstStyle/>
          <a:p>
            <a:pPr marL="285750" indent="-285750">
              <a:buFont typeface="Arial" panose="020B0604020202020204" pitchFamily="34" charset="0"/>
              <a:buChar char="•"/>
            </a:pPr>
            <a:r>
              <a:rPr lang="cs-CZ" dirty="0"/>
              <a:t>Služba Sociální rehabilitace se poskytuje na základě smlouvy o poskytnutí sociální služby podle Zákona o sociálních službách. </a:t>
            </a:r>
          </a:p>
          <a:p>
            <a:pPr marL="285750" lvl="0" indent="-285750">
              <a:buFont typeface="Arial" panose="020B0604020202020204" pitchFamily="34" charset="0"/>
              <a:buChar char="•"/>
            </a:pPr>
            <a:r>
              <a:rPr lang="cs-CZ" dirty="0"/>
              <a:t>Poskytovatelé sociální rehabilitace jsou financování zpravidla kraji</a:t>
            </a:r>
          </a:p>
          <a:p>
            <a:pPr marL="285750" lvl="0" indent="-285750">
              <a:buFont typeface="Arial" panose="020B0604020202020204" pitchFamily="34" charset="0"/>
              <a:buChar char="•"/>
            </a:pPr>
            <a:r>
              <a:rPr lang="cs-CZ" dirty="0"/>
              <a:t>Prostřednictvím účelově určených dotací na sociální služby, které jsou krajům pro tento účel poskytovány ze státního rozpočtu</a:t>
            </a:r>
          </a:p>
          <a:p>
            <a:pPr marL="285750" indent="-285750">
              <a:buFont typeface="Arial" panose="020B0604020202020204" pitchFamily="34" charset="0"/>
              <a:buChar char="•"/>
            </a:pPr>
            <a:r>
              <a:rPr lang="cs-CZ" dirty="0"/>
              <a:t>Financování je nenárokové</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12" name="Zástupný symbol obrázku 11">
            <a:extLst>
              <a:ext uri="{FF2B5EF4-FFF2-40B4-BE49-F238E27FC236}">
                <a16:creationId xmlns:a16="http://schemas.microsoft.com/office/drawing/2014/main" id="{7BC79F9E-EBC7-7F4A-AFC7-573A4B346F36}"/>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787973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Nedostatky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96109"/>
            <a:ext cx="4753064" cy="3139321"/>
          </a:xfrm>
          <a:prstGeom prst="rect">
            <a:avLst/>
          </a:prstGeom>
          <a:noFill/>
        </p:spPr>
        <p:txBody>
          <a:bodyPr wrap="square" rtlCol="0" anchor="ctr">
            <a:spAutoFit/>
          </a:bodyPr>
          <a:lstStyle/>
          <a:p>
            <a:r>
              <a:rPr lang="cs-CZ" dirty="0"/>
              <a:t>Nejsou dostatečně vymezeny základní vztahy a vazby v systému sociální RHB, a to zejména:</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Nárok osoby na sociální rehabilitaci</a:t>
            </a:r>
          </a:p>
          <a:p>
            <a:pPr marL="285750" indent="-285750">
              <a:buFont typeface="Arial" panose="020B0604020202020204" pitchFamily="34" charset="0"/>
              <a:buChar char="•"/>
            </a:pPr>
            <a:r>
              <a:rPr lang="cs-CZ" dirty="0"/>
              <a:t>Okruh oprávněných osob, kterým má být sociální rehabilitace poskytnuta</a:t>
            </a:r>
          </a:p>
          <a:p>
            <a:pPr marL="285750" indent="-285750">
              <a:buFont typeface="Arial" panose="020B0604020202020204" pitchFamily="34" charset="0"/>
              <a:buChar char="•"/>
            </a:pPr>
            <a:r>
              <a:rPr lang="cs-CZ" dirty="0"/>
              <a:t>Výčet a součinnost všech relevantních institucí, které se mají na provádění sociální rehabilitace podílet</a:t>
            </a:r>
          </a:p>
          <a:p>
            <a:pPr marL="285750" indent="-285750">
              <a:buFont typeface="Arial" panose="020B0604020202020204" pitchFamily="34" charset="0"/>
              <a:buChar char="•"/>
            </a:pPr>
            <a:r>
              <a:rPr lang="cs-CZ" dirty="0"/>
              <a:t>Udělování akreditací subjektům pro provádění sociální RHB</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CF589E40-3C71-684F-88D9-2F954CC5D547}"/>
              </a:ext>
            </a:extLst>
          </p:cNvPr>
          <p:cNvPicPr>
            <a:picLocks noGrp="1" noChangeAspect="1"/>
          </p:cNvPicPr>
          <p:nvPr>
            <p:ph type="pic" sz="quarter" idx="10"/>
          </p:nvPr>
        </p:nvPicPr>
        <p:blipFill>
          <a:blip r:embed="rId3"/>
          <a:srcRect l="26226" r="26226"/>
          <a:stretch>
            <a:fillRect/>
          </a:stretch>
        </p:blipFill>
        <p:spPr/>
      </p:pic>
    </p:spTree>
    <p:extLst>
      <p:ext uri="{BB962C8B-B14F-4D97-AF65-F5344CB8AC3E}">
        <p14:creationId xmlns:p14="http://schemas.microsoft.com/office/powerpoint/2010/main" val="2496542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Sociální politika</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098"/>
            <a:ext cx="4753064" cy="2585323"/>
          </a:xfrm>
          <a:prstGeom prst="rect">
            <a:avLst/>
          </a:prstGeom>
          <a:noFill/>
        </p:spPr>
        <p:txBody>
          <a:bodyPr wrap="square" rtlCol="0" anchor="ctr">
            <a:spAutoFit/>
          </a:bodyPr>
          <a:lstStyle/>
          <a:p>
            <a:pPr marL="285750" indent="-285750">
              <a:buFont typeface="Arial" panose="020B0604020202020204" pitchFamily="34" charset="0"/>
              <a:buChar char="•"/>
            </a:pPr>
            <a:r>
              <a:rPr lang="cs-CZ" dirty="0"/>
              <a:t>Z hlediska sociální politiky jsou třemi pilíři tohoto systému (a ve vztahu k lidem se zdravotním postižením): </a:t>
            </a:r>
          </a:p>
          <a:p>
            <a:pPr marL="742950" lvl="1" indent="-285750">
              <a:buFont typeface="Arial" panose="020B0604020202020204" pitchFamily="34" charset="0"/>
              <a:buChar char="•"/>
            </a:pPr>
            <a:r>
              <a:rPr lang="cs-CZ" dirty="0"/>
              <a:t>důchodové pojištění (dávky invalidních důchodů), </a:t>
            </a:r>
          </a:p>
          <a:p>
            <a:pPr marL="742950" lvl="1" indent="-285750">
              <a:buFont typeface="Arial" panose="020B0604020202020204" pitchFamily="34" charset="0"/>
              <a:buChar char="•"/>
            </a:pPr>
            <a:r>
              <a:rPr lang="cs-CZ" dirty="0"/>
              <a:t>sociální podpora (dávky státní sociální podpory), </a:t>
            </a:r>
          </a:p>
          <a:p>
            <a:pPr marL="742950" lvl="1" indent="-285750">
              <a:buFont typeface="Arial" panose="020B0604020202020204" pitchFamily="34" charset="0"/>
              <a:buChar char="•"/>
            </a:pPr>
            <a:r>
              <a:rPr lang="cs-CZ" dirty="0"/>
              <a:t>sociální pomoc (někdy též sociální péče – dávky sociální péče a sociální služby).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746E94AF-48D2-634A-97CE-F04B1B0D9FF5}"/>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337611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Invalidní důchod</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598"/>
            <a:ext cx="4753064" cy="2862322"/>
          </a:xfrm>
          <a:prstGeom prst="rect">
            <a:avLst/>
          </a:prstGeom>
          <a:noFill/>
        </p:spPr>
        <p:txBody>
          <a:bodyPr wrap="square" rtlCol="0" anchor="ctr">
            <a:spAutoFit/>
          </a:bodyPr>
          <a:lstStyle/>
          <a:p>
            <a:pPr marL="285750" indent="-285750">
              <a:buFont typeface="Arial" panose="020B0604020202020204" pitchFamily="34" charset="0"/>
              <a:buChar char="•"/>
            </a:pPr>
            <a:r>
              <a:rPr lang="cs-CZ" dirty="0"/>
              <a:t>Jednou z dávek důchodového pojištění. </a:t>
            </a:r>
          </a:p>
          <a:p>
            <a:pPr marL="285750" indent="-285750">
              <a:buFont typeface="Arial" panose="020B0604020202020204" pitchFamily="34" charset="0"/>
              <a:buChar char="•"/>
            </a:pPr>
            <a:r>
              <a:rPr lang="cs-CZ" dirty="0"/>
              <a:t>Nárok na invalidní důchod má člověk, který:</a:t>
            </a:r>
          </a:p>
          <a:p>
            <a:pPr marL="742950" lvl="1" indent="-285750">
              <a:buFont typeface="Arial" panose="020B0604020202020204" pitchFamily="34" charset="0"/>
              <a:buChar char="•"/>
            </a:pPr>
            <a:r>
              <a:rPr lang="cs-CZ" dirty="0"/>
              <a:t>je mladší než 65 let, </a:t>
            </a:r>
          </a:p>
          <a:p>
            <a:pPr marL="742950" lvl="1" indent="-285750">
              <a:buFont typeface="Arial" panose="020B0604020202020204" pitchFamily="34" charset="0"/>
              <a:buChar char="•"/>
            </a:pPr>
            <a:r>
              <a:rPr lang="cs-CZ" dirty="0"/>
              <a:t>má přiznanou invaliditu a potřebnou dobu pojištění pro nárok na pobírání invalidního důchodu, </a:t>
            </a:r>
          </a:p>
          <a:p>
            <a:pPr marL="742950" lvl="1" indent="-285750">
              <a:buFont typeface="Arial" panose="020B0604020202020204" pitchFamily="34" charset="0"/>
              <a:buChar char="•"/>
            </a:pPr>
            <a:r>
              <a:rPr lang="cs-CZ" dirty="0"/>
              <a:t>dosud nečerpá starobní důchod (nebo předčasně krácený starobní důchod) </a:t>
            </a:r>
          </a:p>
          <a:p>
            <a:pPr marL="742950" lvl="1" indent="-285750">
              <a:buFont typeface="Arial" panose="020B0604020202020204" pitchFamily="34" charset="0"/>
              <a:buChar char="•"/>
            </a:pPr>
            <a:r>
              <a:rPr lang="cs-CZ" dirty="0"/>
              <a:t>má pracovní úraz s trvalými následky nebo tzv. nemoc z povolání</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68B59037-BD60-294D-9821-21A548F73DCB}"/>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1514538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Invalidita a stupně</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600655"/>
            <a:ext cx="4753064" cy="3416320"/>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Stav invalidity vzniká tehdy, pokud z důvodu dlouhodobě nepříznivého zdravotního stavu nastal pokles pracovní schopnosti nejméně o 35 %. </a:t>
            </a:r>
          </a:p>
          <a:p>
            <a:pPr marL="285750" lvl="0" indent="-285750">
              <a:buFont typeface="Arial" panose="020B0604020202020204" pitchFamily="34" charset="0"/>
              <a:buChar char="•"/>
            </a:pPr>
            <a:r>
              <a:rPr lang="cs-CZ" dirty="0"/>
              <a:t>Invalidita se posuzuje podle tří stupňů invalidity: </a:t>
            </a:r>
          </a:p>
          <a:p>
            <a:pPr marL="742950" lvl="1" indent="-285750">
              <a:buFont typeface="Arial" panose="020B0604020202020204" pitchFamily="34" charset="0"/>
              <a:buChar char="•"/>
            </a:pPr>
            <a:r>
              <a:rPr lang="cs-CZ" dirty="0"/>
              <a:t>1. stupeň - pracovní schopnost poklesla nejméně o 35 %, avšak nejvíce o 49 % </a:t>
            </a:r>
            <a:endParaRPr lang="en-US" dirty="0"/>
          </a:p>
          <a:p>
            <a:pPr marL="742950" lvl="1" indent="-285750">
              <a:buFont typeface="Arial" panose="020B0604020202020204" pitchFamily="34" charset="0"/>
              <a:buChar char="•"/>
            </a:pPr>
            <a:r>
              <a:rPr lang="cs-CZ" dirty="0"/>
              <a:t>2. stupeň - pracovní schopnost poklesla nejméně o 50 %, avšak nejvíce o 69 % </a:t>
            </a:r>
            <a:endParaRPr lang="en-US" dirty="0"/>
          </a:p>
          <a:p>
            <a:pPr marL="742950" lvl="1" indent="-285750">
              <a:buFont typeface="Arial" panose="020B0604020202020204" pitchFamily="34" charset="0"/>
              <a:buChar char="•"/>
            </a:pPr>
            <a:r>
              <a:rPr lang="cs-CZ" dirty="0"/>
              <a:t>3. stupeň - pracovní schopnost poklesla nejméně o 70 %. </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2706ADD9-B11C-1043-A6FD-54953A3C042B}"/>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072337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838252"/>
            <a:ext cx="4752753" cy="1446550"/>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Pokles pracovní schopnosti</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653" y="2739154"/>
            <a:ext cx="4753064" cy="3139321"/>
          </a:xfrm>
          <a:prstGeom prst="rect">
            <a:avLst/>
          </a:prstGeom>
          <a:noFill/>
        </p:spPr>
        <p:txBody>
          <a:bodyPr wrap="square" rtlCol="0" anchor="ctr">
            <a:spAutoFit/>
          </a:bodyPr>
          <a:lstStyle/>
          <a:p>
            <a:pPr marL="285750" indent="-285750">
              <a:buFont typeface="Arial" panose="020B0604020202020204" pitchFamily="34" charset="0"/>
              <a:buChar char="•"/>
            </a:pPr>
            <a:r>
              <a:rPr lang="cs-CZ" dirty="0"/>
              <a:t>Znamená, že se snížila schopnost pracovat ve srovnání s dobou před vznikem dlouhodobě nepříznivého zdravotního stavu. </a:t>
            </a:r>
          </a:p>
          <a:p>
            <a:pPr marL="285750" indent="-285750">
              <a:buFont typeface="Arial" panose="020B0604020202020204" pitchFamily="34" charset="0"/>
              <a:buChar char="•"/>
            </a:pPr>
            <a:r>
              <a:rPr lang="cs-CZ" dirty="0"/>
              <a:t>U dětí do 18 let se tím rozumí schopnost připravovat se na budoucí povolání.</a:t>
            </a:r>
          </a:p>
          <a:p>
            <a:pPr marL="285750" indent="-285750">
              <a:buFont typeface="Arial" panose="020B0604020202020204" pitchFamily="34" charset="0"/>
              <a:buChar char="•"/>
            </a:pPr>
            <a:r>
              <a:rPr lang="cs-CZ" dirty="0"/>
              <a:t>Hodnotí se ty schopnosti, které umožňují vykonávat práci.</a:t>
            </a:r>
          </a:p>
          <a:p>
            <a:pPr marL="285750" indent="-285750">
              <a:buFont typeface="Arial" panose="020B0604020202020204" pitchFamily="34" charset="0"/>
              <a:buChar char="•"/>
            </a:pPr>
            <a:r>
              <a:rPr lang="cs-CZ" dirty="0"/>
              <a:t>Schopnosti se posuzují s využitím obvyklých facilitačních pomůcek – to jsou pomůcky, které umožňují se zdravotnímu stavu přizpůsobit (brýle, hole, nástavce, držáky,…)</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2706ADD9-B11C-1043-A6FD-54953A3C042B}"/>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1875203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76997"/>
            <a:ext cx="4752753" cy="2123658"/>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Dlouhodobě nepříznivý zdravotní stav</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653" y="3016153"/>
            <a:ext cx="4753064" cy="2585323"/>
          </a:xfrm>
          <a:prstGeom prst="rect">
            <a:avLst/>
          </a:prstGeom>
          <a:noFill/>
        </p:spPr>
        <p:txBody>
          <a:bodyPr wrap="square" rtlCol="0" anchor="ctr">
            <a:spAutoFit/>
          </a:bodyPr>
          <a:lstStyle/>
          <a:p>
            <a:pPr marL="285750" indent="-285750">
              <a:buFont typeface="Arial" panose="020B0604020202020204" pitchFamily="34" charset="0"/>
              <a:buChar char="•"/>
            </a:pPr>
            <a:r>
              <a:rPr lang="cs-CZ" b="1" dirty="0"/>
              <a:t>Dlouhodobě </a:t>
            </a:r>
            <a:r>
              <a:rPr lang="cs-CZ" dirty="0"/>
              <a:t>znamená, že zdravotní stav podle nejnovějších poznatků lékařské vědy trvá nebo pravděpodobně bude trvat déle než jeden rok.</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b="1" dirty="0"/>
              <a:t>Nepříznivý </a:t>
            </a:r>
            <a:r>
              <a:rPr lang="cs-CZ" dirty="0"/>
              <a:t>znamená, zdravotní stav omezuje tělesné, smyslové nebo duševní schopnosti, které jsou potřebné k výkonu práce.</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2706ADD9-B11C-1043-A6FD-54953A3C042B}"/>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824648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54105"/>
            <a:ext cx="4752753" cy="1446550"/>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Posuzování zdravotního stavu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653" y="2739154"/>
            <a:ext cx="4753064" cy="3139321"/>
          </a:xfrm>
          <a:prstGeom prst="rect">
            <a:avLst/>
          </a:prstGeom>
          <a:noFill/>
        </p:spPr>
        <p:txBody>
          <a:bodyPr wrap="square" rtlCol="0" anchor="ctr">
            <a:spAutoFit/>
          </a:bodyPr>
          <a:lstStyle/>
          <a:p>
            <a:pPr marL="285750" indent="-285750">
              <a:buFont typeface="Arial" panose="020B0604020202020204" pitchFamily="34" charset="0"/>
              <a:buChar char="•"/>
            </a:pPr>
            <a:r>
              <a:rPr lang="cs-CZ" dirty="0"/>
              <a:t>Na základě důkladného pročtení lékařského nálezu, lékařské zprávy a profesního dotazníku. </a:t>
            </a:r>
          </a:p>
          <a:p>
            <a:pPr marL="285750" indent="-285750">
              <a:buFont typeface="Arial" panose="020B0604020202020204" pitchFamily="34" charset="0"/>
              <a:buChar char="•"/>
            </a:pPr>
            <a:r>
              <a:rPr lang="cs-CZ" dirty="0"/>
              <a:t>Zaměření nejen na diagnózu, ale především to, jestli je </a:t>
            </a:r>
            <a:r>
              <a:rPr lang="cs-CZ" b="1" dirty="0"/>
              <a:t>zdravotní stav dlouhodobě nepříznivý a </a:t>
            </a:r>
            <a:r>
              <a:rPr lang="cs-CZ" dirty="0"/>
              <a:t>jestli narušil </a:t>
            </a:r>
            <a:r>
              <a:rPr lang="cs-CZ" b="1" dirty="0"/>
              <a:t>tělesné, smyslové a duševní schopnosti</a:t>
            </a:r>
            <a:r>
              <a:rPr lang="cs-CZ" dirty="0"/>
              <a:t>,</a:t>
            </a:r>
          </a:p>
          <a:p>
            <a:pPr marL="285750" indent="-285750">
              <a:buFont typeface="Arial" panose="020B0604020202020204" pitchFamily="34" charset="0"/>
              <a:buChar char="•"/>
            </a:pPr>
            <a:r>
              <a:rPr lang="cs-CZ" dirty="0"/>
              <a:t>Snaha o pochopení, jak se člověku s postižením žije.</a:t>
            </a:r>
          </a:p>
          <a:p>
            <a:pPr marL="285750" indent="-285750">
              <a:buFont typeface="Arial" panose="020B0604020202020204" pitchFamily="34" charset="0"/>
              <a:buChar char="•"/>
            </a:pPr>
            <a:r>
              <a:rPr lang="cs-CZ" dirty="0"/>
              <a:t>Po posouzení zdravotního stavu se vydává </a:t>
            </a:r>
            <a:r>
              <a:rPr lang="cs-CZ" b="1" dirty="0"/>
              <a:t>posudek o invaliditě.</a:t>
            </a:r>
            <a:endParaRPr lang="cs-CZ"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2706ADD9-B11C-1043-A6FD-54953A3C042B}"/>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73869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54105"/>
            <a:ext cx="4752753" cy="1446550"/>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Posuzování zdravotního stavu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653" y="2785318"/>
            <a:ext cx="4753064" cy="3046988"/>
          </a:xfrm>
          <a:prstGeom prst="rect">
            <a:avLst/>
          </a:prstGeom>
          <a:noFill/>
        </p:spPr>
        <p:txBody>
          <a:bodyPr wrap="square" rtlCol="0" anchor="ctr">
            <a:spAutoFit/>
          </a:bodyPr>
          <a:lstStyle/>
          <a:p>
            <a:pPr marL="285750" indent="-285750">
              <a:buFont typeface="Arial" panose="020B0604020202020204" pitchFamily="34" charset="0"/>
              <a:buChar char="•"/>
            </a:pPr>
            <a:r>
              <a:rPr lang="cs-CZ" sz="1600" dirty="0"/>
              <a:t>jaký je </a:t>
            </a:r>
            <a:r>
              <a:rPr lang="cs-CZ" sz="1600" b="1" dirty="0"/>
              <a:t>dopad na schopnost pracovat</a:t>
            </a:r>
            <a:r>
              <a:rPr lang="cs-CZ" sz="1600" dirty="0"/>
              <a:t> či studovat (u dětí do 18 let),</a:t>
            </a:r>
          </a:p>
          <a:p>
            <a:pPr marL="285750" indent="-285750">
              <a:buFont typeface="Arial" panose="020B0604020202020204" pitchFamily="34" charset="0"/>
              <a:buChar char="•"/>
            </a:pPr>
            <a:r>
              <a:rPr lang="cs-CZ" sz="1600" dirty="0"/>
              <a:t>jak moc </a:t>
            </a:r>
            <a:r>
              <a:rPr lang="cs-CZ" sz="1600" b="1" dirty="0"/>
              <a:t>poklesla pracovní schopnost</a:t>
            </a:r>
            <a:r>
              <a:rPr lang="cs-CZ" sz="1600" dirty="0"/>
              <a:t>,</a:t>
            </a:r>
          </a:p>
          <a:p>
            <a:pPr marL="285750" indent="-285750">
              <a:buFont typeface="Arial" panose="020B0604020202020204" pitchFamily="34" charset="0"/>
              <a:buChar char="•"/>
            </a:pPr>
            <a:r>
              <a:rPr lang="cs-CZ" sz="1600" dirty="0"/>
              <a:t>jestli je zdravotní stav stabilizovaný (ustálený), nebo se může změnit,</a:t>
            </a:r>
          </a:p>
          <a:p>
            <a:pPr marL="285750" indent="-285750">
              <a:buFont typeface="Arial" panose="020B0604020202020204" pitchFamily="34" charset="0"/>
              <a:buChar char="•"/>
            </a:pPr>
            <a:r>
              <a:rPr lang="cs-CZ" sz="1600" dirty="0"/>
              <a:t>míra přizpůsobení zdravotnímu postižení </a:t>
            </a:r>
          </a:p>
          <a:p>
            <a:pPr marL="285750" indent="-285750">
              <a:buFont typeface="Arial" panose="020B0604020202020204" pitchFamily="34" charset="0"/>
              <a:buChar char="•"/>
            </a:pPr>
            <a:r>
              <a:rPr lang="cs-CZ" sz="1600" dirty="0"/>
              <a:t>využití </a:t>
            </a:r>
            <a:r>
              <a:rPr lang="cs-CZ" sz="1600" b="1" dirty="0"/>
              <a:t>vzdělání a kvalifikace </a:t>
            </a:r>
            <a:r>
              <a:rPr lang="cs-CZ" sz="1600" dirty="0"/>
              <a:t>nebo schopnost se </a:t>
            </a:r>
            <a:r>
              <a:rPr lang="cs-CZ" sz="1600" b="1" dirty="0"/>
              <a:t>rekvalifikovat </a:t>
            </a:r>
          </a:p>
          <a:p>
            <a:pPr marL="285750" indent="-285750">
              <a:buFont typeface="Arial" panose="020B0604020202020204" pitchFamily="34" charset="0"/>
              <a:buChar char="•"/>
            </a:pPr>
            <a:r>
              <a:rPr lang="cs-CZ" sz="1600" dirty="0"/>
              <a:t>míra narušení schopností (úplně, částečně, trvale nebo dočasně),</a:t>
            </a:r>
          </a:p>
          <a:p>
            <a:pPr marL="285750" indent="-285750">
              <a:buFont typeface="Arial" panose="020B0604020202020204" pitchFamily="34" charset="0"/>
              <a:buChar char="•"/>
            </a:pPr>
            <a:r>
              <a:rPr lang="cs-CZ" sz="1600" dirty="0"/>
              <a:t>možnost ustálení/stabilizace zdravotního stavu,</a:t>
            </a:r>
          </a:p>
          <a:p>
            <a:pPr marL="285750" indent="-285750">
              <a:buFont typeface="Arial" panose="020B0604020202020204" pitchFamily="34" charset="0"/>
              <a:buChar char="•"/>
            </a:pPr>
            <a:r>
              <a:rPr lang="cs-CZ" sz="1600" dirty="0"/>
              <a:t>využití pomůcek a jejich pomoci,</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2706ADD9-B11C-1043-A6FD-54953A3C042B}"/>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1484431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Dávky pro OZP</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662486"/>
            <a:ext cx="4753064" cy="3416320"/>
          </a:xfrm>
          <a:prstGeom prst="rect">
            <a:avLst/>
          </a:prstGeom>
          <a:noFill/>
        </p:spPr>
        <p:txBody>
          <a:bodyPr wrap="square" rtlCol="0" anchor="ctr">
            <a:spAutoFit/>
          </a:bodyPr>
          <a:lstStyle/>
          <a:p>
            <a:pPr marL="285750" indent="-285750">
              <a:buFont typeface="Arial" panose="020B0604020202020204" pitchFamily="34" charset="0"/>
              <a:buChar char="•"/>
            </a:pPr>
            <a:r>
              <a:rPr lang="cs-CZ" dirty="0"/>
              <a:t>zákon č. 329/2011 Sb., o poskytování dávek osobám se zdravotním postižením </a:t>
            </a:r>
          </a:p>
          <a:p>
            <a:pPr marL="285750" indent="-285750">
              <a:buFont typeface="Arial" panose="020B0604020202020204" pitchFamily="34" charset="0"/>
              <a:buChar char="•"/>
            </a:pPr>
            <a:r>
              <a:rPr lang="cs-CZ" dirty="0"/>
              <a:t>vyhláška č. 388/2011 Sb., o provedení některých ustanovení zákona o poskytování dávek osobám se zdravotním postižením,</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cs-CZ" dirty="0"/>
              <a:t>Mimořádné výhody I., II. a III. stupně</a:t>
            </a:r>
          </a:p>
          <a:p>
            <a:pPr marL="742950" lvl="1" indent="-285750">
              <a:buFont typeface="Arial" panose="020B0604020202020204" pitchFamily="34" charset="0"/>
              <a:buChar char="•"/>
            </a:pPr>
            <a:r>
              <a:rPr lang="cs-CZ" dirty="0"/>
              <a:t>Příspěvek na péči</a:t>
            </a:r>
            <a:endParaRPr lang="en-US" dirty="0"/>
          </a:p>
          <a:p>
            <a:pPr marL="742950" lvl="1" indent="-285750">
              <a:buFont typeface="Arial" panose="020B0604020202020204" pitchFamily="34" charset="0"/>
              <a:buChar char="•"/>
            </a:pPr>
            <a:r>
              <a:rPr lang="cs-CZ" dirty="0"/>
              <a:t>Příspěvek na mobilitu </a:t>
            </a:r>
            <a:endParaRPr lang="en-US" dirty="0"/>
          </a:p>
          <a:p>
            <a:pPr marL="742950" lvl="1" indent="-285750">
              <a:buFont typeface="Arial" panose="020B0604020202020204" pitchFamily="34" charset="0"/>
              <a:buChar char="•"/>
            </a:pPr>
            <a:r>
              <a:rPr lang="cs-CZ" dirty="0"/>
              <a:t>Příspěvek na zvláštní pomůcku</a:t>
            </a:r>
          </a:p>
          <a:p>
            <a:pPr lvl="1"/>
            <a:r>
              <a:rPr lang="cs-CZ" dirty="0"/>
              <a:t> </a:t>
            </a:r>
          </a:p>
          <a:p>
            <a:pPr marL="285750" indent="-285750">
              <a:buFont typeface="Arial" panose="020B0604020202020204" pitchFamily="34" charset="0"/>
              <a:buChar char="•"/>
            </a:pPr>
            <a:r>
              <a:rPr lang="cs-CZ" dirty="0"/>
              <a:t>Kompetence: ÚP ČR, MPSV</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1858C761-29B9-994F-AE98-D2B3D671D8F8}"/>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3812094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ea typeface="Arimo" panose="020B0604020202020204" pitchFamily="34" charset="0"/>
                <a:cs typeface="Poppins" pitchFamily="2" charset="77"/>
              </a:rPr>
              <a:t>Sociální RHB</a:t>
            </a:r>
            <a:endParaRPr lang="en-US" sz="44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96099"/>
            <a:ext cx="4753064" cy="3139321"/>
          </a:xfrm>
          <a:prstGeom prst="rect">
            <a:avLst/>
          </a:prstGeom>
          <a:noFill/>
        </p:spPr>
        <p:txBody>
          <a:bodyPr wrap="square" rtlCol="0" anchor="ctr">
            <a:spAutoFit/>
          </a:bodyPr>
          <a:lstStyle/>
          <a:p>
            <a:pPr marL="285750" indent="-285750">
              <a:buFont typeface="Arial" panose="020B0604020202020204" pitchFamily="34" charset="0"/>
              <a:buChar char="•"/>
            </a:pPr>
            <a:r>
              <a:rPr lang="cs-CZ" dirty="0"/>
              <a:t>Procesy a soubory opatření v rámci systému sociální ochrany, které </a:t>
            </a:r>
            <a:r>
              <a:rPr lang="cs-CZ" b="1" dirty="0"/>
              <a:t>vedou k uschopnění, k sociálnímu fungování nebo k obnově sociálního fungování</a:t>
            </a:r>
            <a:r>
              <a:rPr lang="cs-CZ" dirty="0"/>
              <a:t> člověka se závažným zdravotním problémem. </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Měla by být aplikována v návaznosti na léčebnou rehabilitaci a v provázanosti s dalšími složkami rehabilitace (technickou a technologickou, </a:t>
            </a:r>
            <a:r>
              <a:rPr lang="cs-CZ" dirty="0" err="1"/>
              <a:t>předpracovní</a:t>
            </a:r>
            <a:r>
              <a:rPr lang="cs-CZ" dirty="0"/>
              <a:t> a pracovní, pedagogicko-výchovnou).</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37CA9A72-43D5-D744-8EE3-E448A3FAAD58}"/>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755952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Příspěvek na péči</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96097"/>
            <a:ext cx="4753064" cy="3139321"/>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Náleží lidem starším 1 roku, kteří jsou z důvodu nepříznivého zdravotního stavu závislí na pomoci jiné osoby, a to v oblasti běžné denní péče o vlastní osobu a v soběstačnosti. </a:t>
            </a:r>
          </a:p>
          <a:p>
            <a:pPr marL="285750" lvl="0" indent="-285750">
              <a:buFont typeface="Arial" panose="020B0604020202020204" pitchFamily="34" charset="0"/>
              <a:buChar char="•"/>
            </a:pPr>
            <a:r>
              <a:rPr lang="cs-CZ" dirty="0"/>
              <a:t>Z poskytnutého příspěvku na péči pak tyto osoby hradí pomoc, kterou jim může dle poskytovat osoba blízká, asistent sociální péče, registrovaný poskytovatel sociálních služeb, zařízení pro děti vyžadující okamžitou pomoc, dětský domov nebo speciální lůžkové zdravotnické zařízení hospicového typu.</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351CFBAF-1328-FA4B-8A9D-343A0203DFEF}"/>
              </a:ext>
            </a:extLst>
          </p:cNvPr>
          <p:cNvPicPr>
            <a:picLocks noGrp="1" noChangeAspect="1"/>
          </p:cNvPicPr>
          <p:nvPr>
            <p:ph type="pic" sz="quarter" idx="10"/>
          </p:nvPr>
        </p:nvPicPr>
        <p:blipFill>
          <a:blip r:embed="rId3"/>
          <a:srcRect l="29572" r="29572"/>
          <a:stretch>
            <a:fillRect/>
          </a:stretch>
        </p:blipFill>
        <p:spPr/>
      </p:pic>
    </p:spTree>
    <p:extLst>
      <p:ext uri="{BB962C8B-B14F-4D97-AF65-F5344CB8AC3E}">
        <p14:creationId xmlns:p14="http://schemas.microsoft.com/office/powerpoint/2010/main" val="1326088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Příspěvek na péči</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588599"/>
            <a:ext cx="4753064" cy="1754326"/>
          </a:xfrm>
          <a:prstGeom prst="rect">
            <a:avLst/>
          </a:prstGeom>
          <a:noFill/>
        </p:spPr>
        <p:txBody>
          <a:bodyPr wrap="square" rtlCol="0" anchor="ctr">
            <a:spAutoFit/>
          </a:bodyPr>
          <a:lstStyle/>
          <a:p>
            <a:pPr marL="285750" indent="-285750">
              <a:buFont typeface="Arial" panose="020B0604020202020204" pitchFamily="34" charset="0"/>
              <a:buChar char="•"/>
            </a:pPr>
            <a:r>
              <a:rPr lang="cs-CZ" dirty="0"/>
              <a:t>Pravidelná opakující se dávka</a:t>
            </a:r>
          </a:p>
          <a:p>
            <a:pPr marL="285750" indent="-285750">
              <a:buFont typeface="Arial" panose="020B0604020202020204" pitchFamily="34" charset="0"/>
              <a:buChar char="•"/>
            </a:pPr>
            <a:r>
              <a:rPr lang="cs-CZ" dirty="0"/>
              <a:t>Pro přiznání příspěvku na péči se posuzuje zdravotní stav pro 10 základních životních potřeb</a:t>
            </a:r>
          </a:p>
          <a:p>
            <a:pPr marL="285750" indent="-285750">
              <a:buFont typeface="Arial" panose="020B0604020202020204" pitchFamily="34" charset="0"/>
              <a:buChar char="•"/>
            </a:pPr>
            <a:r>
              <a:rPr lang="cs-CZ" dirty="0"/>
              <a:t>Zahájení na základě písemné žádosti na ÚP –&gt; soc. šetření v přirozeném soc. prostředí</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sp>
        <p:nvSpPr>
          <p:cNvPr id="2" name="Zástupný symbol obrázku 1">
            <a:extLst>
              <a:ext uri="{FF2B5EF4-FFF2-40B4-BE49-F238E27FC236}">
                <a16:creationId xmlns:a16="http://schemas.microsoft.com/office/drawing/2014/main" id="{408ECE88-45D0-7E45-9F17-2787F125DBFC}"/>
              </a:ext>
            </a:extLst>
          </p:cNvPr>
          <p:cNvSpPr>
            <a:spLocks noGrp="1"/>
          </p:cNvSpPr>
          <p:nvPr>
            <p:ph type="pic" sz="quarter" idx="10"/>
          </p:nvPr>
        </p:nvSpPr>
        <p:spPr/>
      </p:sp>
      <p:pic>
        <p:nvPicPr>
          <p:cNvPr id="10" name="Obrázek 9">
            <a:extLst>
              <a:ext uri="{FF2B5EF4-FFF2-40B4-BE49-F238E27FC236}">
                <a16:creationId xmlns:a16="http://schemas.microsoft.com/office/drawing/2014/main" id="{33C69D4A-51DC-EE41-9B16-AB1AB3CD122D}"/>
              </a:ext>
            </a:extLst>
          </p:cNvPr>
          <p:cNvPicPr>
            <a:picLocks noChangeAspect="1"/>
          </p:cNvPicPr>
          <p:nvPr/>
        </p:nvPicPr>
        <p:blipFill>
          <a:blip r:embed="rId3"/>
          <a:stretch>
            <a:fillRect/>
          </a:stretch>
        </p:blipFill>
        <p:spPr>
          <a:xfrm>
            <a:off x="0" y="3213896"/>
            <a:ext cx="6259010" cy="1580400"/>
          </a:xfrm>
          <a:prstGeom prst="rect">
            <a:avLst/>
          </a:prstGeom>
        </p:spPr>
      </p:pic>
    </p:spTree>
    <p:extLst>
      <p:ext uri="{BB962C8B-B14F-4D97-AF65-F5344CB8AC3E}">
        <p14:creationId xmlns:p14="http://schemas.microsoft.com/office/powerpoint/2010/main" val="3187399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Příspěvek na péči</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80714"/>
            <a:ext cx="4753064" cy="3170099"/>
          </a:xfrm>
          <a:prstGeom prst="rect">
            <a:avLst/>
          </a:prstGeom>
          <a:noFill/>
        </p:spPr>
        <p:txBody>
          <a:bodyPr wrap="square" rtlCol="0" anchor="ctr">
            <a:spAutoFit/>
          </a:bodyPr>
          <a:lstStyle/>
          <a:p>
            <a:pPr marL="285750" lvl="0" indent="-285750">
              <a:buFont typeface="Arial" panose="020B0604020202020204" pitchFamily="34" charset="0"/>
              <a:buChar char="•"/>
            </a:pPr>
            <a:r>
              <a:rPr lang="cs-CZ" sz="2000" dirty="0"/>
              <a:t>Výše příspěvku na péči se liší v závislosti na věku a stupni závislosti. </a:t>
            </a:r>
          </a:p>
          <a:p>
            <a:pPr marL="285750" lvl="0" indent="-285750">
              <a:buFont typeface="Arial" panose="020B0604020202020204" pitchFamily="34" charset="0"/>
              <a:buChar char="•"/>
            </a:pPr>
            <a:r>
              <a:rPr lang="cs-CZ" sz="2000" dirty="0"/>
              <a:t>Schopnost zvládnout péči o vlastní osobu a být soběstačný je u každého člověka různá, proto zákon rozeznává čtyři stupně závislosti na pomoci jiné osoby: </a:t>
            </a:r>
          </a:p>
          <a:p>
            <a:pPr marL="742950" lvl="1" indent="-285750">
              <a:buFont typeface="Arial" panose="020B0604020202020204" pitchFamily="34" charset="0"/>
              <a:buChar char="•"/>
            </a:pPr>
            <a:r>
              <a:rPr lang="cs-CZ" sz="2000" dirty="0"/>
              <a:t>I  lehká závislost </a:t>
            </a:r>
            <a:endParaRPr lang="en-US" sz="2000" dirty="0"/>
          </a:p>
          <a:p>
            <a:pPr marL="742950" lvl="1" indent="-285750">
              <a:buFont typeface="Arial" panose="020B0604020202020204" pitchFamily="34" charset="0"/>
              <a:buChar char="•"/>
            </a:pPr>
            <a:r>
              <a:rPr lang="cs-CZ" sz="2000" dirty="0"/>
              <a:t>II  středně těžká závislost</a:t>
            </a:r>
            <a:endParaRPr lang="en-US" sz="2000" dirty="0"/>
          </a:p>
          <a:p>
            <a:pPr marL="742950" lvl="1" indent="-285750">
              <a:buFont typeface="Arial" panose="020B0604020202020204" pitchFamily="34" charset="0"/>
              <a:buChar char="•"/>
            </a:pPr>
            <a:r>
              <a:rPr lang="cs-CZ" sz="2000" dirty="0"/>
              <a:t>III  těžká závislost</a:t>
            </a:r>
            <a:endParaRPr lang="en-US" sz="2000" dirty="0"/>
          </a:p>
          <a:p>
            <a:pPr marL="742950" lvl="1" indent="-285750">
              <a:buFont typeface="Arial" panose="020B0604020202020204" pitchFamily="34" charset="0"/>
              <a:buChar char="•"/>
            </a:pPr>
            <a:r>
              <a:rPr lang="cs-CZ" sz="2000" dirty="0"/>
              <a:t>IV  úplná závislost</a:t>
            </a:r>
            <a:endParaRPr lang="en-US" sz="20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FB1CEE60-E53E-014B-8C83-755E269F3780}"/>
              </a:ext>
            </a:extLst>
          </p:cNvPr>
          <p:cNvPicPr>
            <a:picLocks noGrp="1" noChangeAspect="1"/>
          </p:cNvPicPr>
          <p:nvPr>
            <p:ph type="pic" sz="quarter" idx="10"/>
          </p:nvPr>
        </p:nvPicPr>
        <p:blipFill>
          <a:blip r:embed="rId3"/>
          <a:srcRect l="26001" r="26001"/>
          <a:stretch>
            <a:fillRect/>
          </a:stretch>
        </p:blipFill>
        <p:spPr/>
      </p:pic>
    </p:spTree>
    <p:extLst>
      <p:ext uri="{BB962C8B-B14F-4D97-AF65-F5344CB8AC3E}">
        <p14:creationId xmlns:p14="http://schemas.microsoft.com/office/powerpoint/2010/main" val="1780822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Podmínky nároku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942267"/>
            <a:ext cx="4753064" cy="3046988"/>
          </a:xfrm>
          <a:prstGeom prst="rect">
            <a:avLst/>
          </a:prstGeom>
          <a:noFill/>
        </p:spPr>
        <p:txBody>
          <a:bodyPr wrap="square" rtlCol="0" anchor="ctr">
            <a:spAutoFit/>
          </a:bodyPr>
          <a:lstStyle/>
          <a:p>
            <a:pPr marL="285750" lvl="0" indent="-285750">
              <a:buFont typeface="Arial" panose="020B0604020202020204" pitchFamily="34" charset="0"/>
              <a:buChar char="•"/>
            </a:pPr>
            <a:r>
              <a:rPr lang="cs-CZ" sz="1600" dirty="0"/>
              <a:t>I (lehká závislost) - není schopna zvládat tři nebo čtyři základní životní potřeby (3)</a:t>
            </a:r>
          </a:p>
          <a:p>
            <a:pPr marL="285750" lvl="0" indent="-285750">
              <a:buFont typeface="Arial" panose="020B0604020202020204" pitchFamily="34" charset="0"/>
              <a:buChar char="•"/>
            </a:pPr>
            <a:r>
              <a:rPr lang="cs-CZ" sz="1600" dirty="0"/>
              <a:t>II (středně těžká závislost) - není schopna zvládat pět nebo šest základních životních potřeb (4 nebo 5)</a:t>
            </a:r>
          </a:p>
          <a:p>
            <a:pPr marL="285750" lvl="0" indent="-285750">
              <a:buFont typeface="Arial" panose="020B0604020202020204" pitchFamily="34" charset="0"/>
              <a:buChar char="•"/>
            </a:pPr>
            <a:r>
              <a:rPr lang="cs-CZ" sz="1600" dirty="0"/>
              <a:t>III (těžká závislost) - není schopna zvládat sedm nebo osm základních životních potřeb (6 nebo 7)</a:t>
            </a:r>
          </a:p>
          <a:p>
            <a:pPr marL="285750" lvl="0" indent="-285750">
              <a:buFont typeface="Arial" panose="020B0604020202020204" pitchFamily="34" charset="0"/>
              <a:buChar char="•"/>
            </a:pPr>
            <a:r>
              <a:rPr lang="cs-CZ" sz="1600" dirty="0"/>
              <a:t>IV (úplná závislost) - není schopna zvládat devět nebo deset základních životních potřeb, vyžaduje každodenní pomoc, dohled nebo péči jiné fyzické osoby (8 nebo 9 a vyžaduje mimořádnou péči jiné fyzické osoby)</a:t>
            </a:r>
            <a:endParaRPr lang="en-US" sz="16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EFE8A073-339D-6C43-A488-C44878968F38}"/>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806887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Výše příspěvku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1"/>
            <a:ext cx="4753064" cy="2862322"/>
          </a:xfrm>
          <a:prstGeom prst="rect">
            <a:avLst/>
          </a:prstGeom>
          <a:noFill/>
        </p:spPr>
        <p:txBody>
          <a:bodyPr wrap="square" rtlCol="0" anchor="ctr">
            <a:spAutoFit/>
          </a:bodyPr>
          <a:lstStyle/>
          <a:p>
            <a:r>
              <a:rPr lang="cs-CZ" dirty="0"/>
              <a:t>Do 18 let / nad 18 let:</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3 300  / 880 Kč, jde-li o stupeň I (lehká závislost)</a:t>
            </a:r>
          </a:p>
          <a:p>
            <a:pPr marL="285750" indent="-285750">
              <a:buFont typeface="Arial" panose="020B0604020202020204" pitchFamily="34" charset="0"/>
              <a:buChar char="•"/>
            </a:pPr>
            <a:r>
              <a:rPr lang="cs-CZ" dirty="0"/>
              <a:t>7 400 / 4 900 Kč, jde-li o stupeň II (středně těžká závislost)</a:t>
            </a:r>
          </a:p>
          <a:p>
            <a:pPr marL="285750" indent="-285750">
              <a:buFont typeface="Arial" panose="020B0604020202020204" pitchFamily="34" charset="0"/>
              <a:buChar char="•"/>
            </a:pPr>
            <a:r>
              <a:rPr lang="cs-CZ" dirty="0"/>
              <a:t>16 100 / 14 800 Kč, jde-li o stupeň III (těžká závislost)</a:t>
            </a:r>
          </a:p>
          <a:p>
            <a:pPr marL="285750" indent="-285750">
              <a:buFont typeface="Arial" panose="020B0604020202020204" pitchFamily="34" charset="0"/>
              <a:buChar char="•"/>
            </a:pPr>
            <a:r>
              <a:rPr lang="cs-CZ" dirty="0"/>
              <a:t>23 000 a 27 000, jde-li o stupeň IV (úplná závislost)</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5BEC9286-2FED-9548-A990-E0BB5E41A403}"/>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104153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706788"/>
            <a:ext cx="4752753" cy="1200329"/>
          </a:xfrm>
          <a:prstGeom prst="rect">
            <a:avLst/>
          </a:prstGeom>
          <a:noFill/>
        </p:spPr>
        <p:txBody>
          <a:bodyPr wrap="square" rtlCol="0" anchor="b">
            <a:spAutoFit/>
          </a:bodyPr>
          <a:lstStyle/>
          <a:p>
            <a:pPr algn="ctr"/>
            <a:r>
              <a:rPr lang="cs-CZ" sz="3600" b="1" dirty="0"/>
              <a:t>Mimořádné výhody I., II. a III. stupně</a:t>
            </a:r>
            <a:endParaRPr lang="en-US" sz="36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727095"/>
            <a:ext cx="4753064" cy="1477328"/>
          </a:xfrm>
          <a:prstGeom prst="rect">
            <a:avLst/>
          </a:prstGeom>
          <a:noFill/>
        </p:spPr>
        <p:txBody>
          <a:bodyPr wrap="square" rtlCol="0" anchor="ctr">
            <a:spAutoFit/>
          </a:bodyPr>
          <a:lstStyle/>
          <a:p>
            <a:pPr marL="285750" indent="-285750">
              <a:buFont typeface="Arial" panose="020B0604020202020204" pitchFamily="34" charset="0"/>
              <a:buChar char="•"/>
            </a:pPr>
            <a:r>
              <a:rPr lang="cs-CZ" dirty="0"/>
              <a:t>Jsou nárokovou dávkou sociální péče.</a:t>
            </a:r>
          </a:p>
          <a:p>
            <a:pPr marL="285750" indent="-285750">
              <a:buFont typeface="Arial" panose="020B0604020202020204" pitchFamily="34" charset="0"/>
              <a:buChar char="•"/>
            </a:pPr>
            <a:r>
              <a:rPr lang="cs-CZ" dirty="0"/>
              <a:t>Nárok na mimořádné výhody mají občané starší jednoho roku s těžkým zdravotním postižením, které podstatně omezuje jejich pohybovou nebo orientační schopnost.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61CD5659-C70E-494D-817C-1EE61F0A0659}"/>
              </a:ext>
            </a:extLst>
          </p:cNvPr>
          <p:cNvPicPr>
            <a:picLocks noGrp="1" noChangeAspect="1"/>
          </p:cNvPicPr>
          <p:nvPr>
            <p:ph type="pic" sz="quarter" idx="10"/>
          </p:nvPr>
        </p:nvPicPr>
        <p:blipFill>
          <a:blip r:embed="rId3"/>
          <a:srcRect t="68" b="68"/>
          <a:stretch>
            <a:fillRect/>
          </a:stretch>
        </p:blipFill>
        <p:spPr/>
      </p:pic>
    </p:spTree>
    <p:extLst>
      <p:ext uri="{BB962C8B-B14F-4D97-AF65-F5344CB8AC3E}">
        <p14:creationId xmlns:p14="http://schemas.microsoft.com/office/powerpoint/2010/main" val="15061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Průkaz TP</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96099"/>
            <a:ext cx="4753064" cy="3139321"/>
          </a:xfrm>
          <a:prstGeom prst="rect">
            <a:avLst/>
          </a:prstGeom>
          <a:noFill/>
        </p:spPr>
        <p:txBody>
          <a:bodyPr wrap="square" rtlCol="0" anchor="ctr">
            <a:spAutoFit/>
          </a:bodyPr>
          <a:lstStyle/>
          <a:p>
            <a:r>
              <a:rPr lang="cs-CZ" dirty="0"/>
              <a:t>a)  vyhrazené místo k sedění ve veřejných dopravních prostředcích pro pravidelnou hromadnou dopravu osob, s výjimkou dopravních prostředků, v nichž je místo k sedění vázáno na zakoupení místenky, </a:t>
            </a:r>
          </a:p>
          <a:p>
            <a:r>
              <a:rPr lang="cs-CZ" dirty="0"/>
              <a:t>b)  přednost při osobním projednávání své záležitosti, vyžaduje-li toto jednání delší čekání, zejména stání; za osobní projednávání záležitostí se nepovažuje nákup v obchodech ani obstarávání placených služeb ani ošetření a vyšetření ve zdravotnických zařízeních.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37D5FE31-4B21-F940-8305-2239837417D3}"/>
              </a:ext>
            </a:extLst>
          </p:cNvPr>
          <p:cNvPicPr>
            <a:picLocks noGrp="1" noChangeAspect="1"/>
          </p:cNvPicPr>
          <p:nvPr>
            <p:ph type="pic" sz="quarter" idx="10"/>
          </p:nvPr>
        </p:nvPicPr>
        <p:blipFill>
          <a:blip r:embed="rId3"/>
          <a:srcRect l="26226" r="26226"/>
          <a:stretch>
            <a:fillRect/>
          </a:stretch>
        </p:blipFill>
        <p:spPr/>
      </p:pic>
    </p:spTree>
    <p:extLst>
      <p:ext uri="{BB962C8B-B14F-4D97-AF65-F5344CB8AC3E}">
        <p14:creationId xmlns:p14="http://schemas.microsoft.com/office/powerpoint/2010/main" val="129932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Průkaz ZTP</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311597"/>
            <a:ext cx="4753064" cy="2308324"/>
          </a:xfrm>
          <a:prstGeom prst="rect">
            <a:avLst/>
          </a:prstGeom>
          <a:noFill/>
        </p:spPr>
        <p:txBody>
          <a:bodyPr wrap="square" rtlCol="0" anchor="ctr">
            <a:spAutoFit/>
          </a:bodyPr>
          <a:lstStyle/>
          <a:p>
            <a:r>
              <a:rPr lang="cs-CZ" dirty="0"/>
              <a:t>a) až b) z předchozího, plus</a:t>
            </a:r>
            <a:br>
              <a:rPr lang="cs-CZ" dirty="0"/>
            </a:br>
            <a:r>
              <a:rPr lang="cs-CZ" dirty="0"/>
              <a:t>c) bezplatnou dopravu pravidelnými spoji místní veřejné hromadné dopravy osob (tramvajemi, trolejbusy, autobusy, metrem),</a:t>
            </a:r>
            <a:br>
              <a:rPr lang="cs-CZ" dirty="0"/>
            </a:br>
            <a:r>
              <a:rPr lang="cs-CZ" dirty="0"/>
              <a:t>d) slevu 75 % jízdného ve druhé vozové třídě osobního vlaku a rychlíku ve vnitrostátní přepravě a slevu 75 % v pravidelných vnitrostátních spojích autobusové dopravy.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BDAD7B48-09D3-A64E-9791-9DD605291C03}"/>
              </a:ext>
            </a:extLst>
          </p:cNvPr>
          <p:cNvPicPr>
            <a:picLocks noGrp="1" noChangeAspect="1"/>
          </p:cNvPicPr>
          <p:nvPr>
            <p:ph type="pic" sz="quarter" idx="10"/>
          </p:nvPr>
        </p:nvPicPr>
        <p:blipFill>
          <a:blip r:embed="rId3"/>
          <a:srcRect l="26226" r="26226"/>
          <a:stretch>
            <a:fillRect/>
          </a:stretch>
        </p:blipFill>
        <p:spPr/>
      </p:pic>
    </p:spTree>
    <p:extLst>
      <p:ext uri="{BB962C8B-B14F-4D97-AF65-F5344CB8AC3E}">
        <p14:creationId xmlns:p14="http://schemas.microsoft.com/office/powerpoint/2010/main" val="923113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Průkaz ZTP/P</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450097"/>
            <a:ext cx="4753064" cy="2031325"/>
          </a:xfrm>
          <a:prstGeom prst="rect">
            <a:avLst/>
          </a:prstGeom>
          <a:noFill/>
        </p:spPr>
        <p:txBody>
          <a:bodyPr wrap="square" rtlCol="0" anchor="ctr">
            <a:spAutoFit/>
          </a:bodyPr>
          <a:lstStyle/>
          <a:p>
            <a:r>
              <a:rPr lang="cs-CZ" dirty="0"/>
              <a:t>a) až d) z předchozího, plus </a:t>
            </a:r>
          </a:p>
          <a:p>
            <a:r>
              <a:rPr lang="cs-CZ" dirty="0"/>
              <a:t>e)  bezplatnou dopravu průvodce veřejnými hromadnými dopravními prostředky v pravidelné vnitrostátní osobní hromadné dopravě, </a:t>
            </a:r>
          </a:p>
          <a:p>
            <a:r>
              <a:rPr lang="cs-CZ" dirty="0"/>
              <a:t>f)  bezplatnou dopravu vodícího psa, je-li úplně nebo prakticky nevidomá, pokud ji nedoprovází průvodce.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2887A108-72E2-2C46-A623-98414241A906}"/>
              </a:ext>
            </a:extLst>
          </p:cNvPr>
          <p:cNvPicPr>
            <a:picLocks noGrp="1" noChangeAspect="1"/>
          </p:cNvPicPr>
          <p:nvPr>
            <p:ph type="pic" sz="quarter" idx="10"/>
          </p:nvPr>
        </p:nvPicPr>
        <p:blipFill>
          <a:blip r:embed="rId3"/>
          <a:srcRect l="26226" r="26226"/>
          <a:stretch>
            <a:fillRect/>
          </a:stretch>
        </p:blipFill>
        <p:spPr/>
      </p:pic>
    </p:spTree>
    <p:extLst>
      <p:ext uri="{BB962C8B-B14F-4D97-AF65-F5344CB8AC3E}">
        <p14:creationId xmlns:p14="http://schemas.microsoft.com/office/powerpoint/2010/main" val="3386470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Příspěvek na mobilitu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980741"/>
            <a:ext cx="4753064" cy="2970044"/>
          </a:xfrm>
          <a:prstGeom prst="rect">
            <a:avLst/>
          </a:prstGeom>
          <a:noFill/>
        </p:spPr>
        <p:txBody>
          <a:bodyPr wrap="square" rtlCol="0" anchor="ctr">
            <a:spAutoFit/>
          </a:bodyPr>
          <a:lstStyle/>
          <a:p>
            <a:pPr marL="285750" lvl="0" indent="-285750">
              <a:buFont typeface="Arial" panose="020B0604020202020204" pitchFamily="34" charset="0"/>
              <a:buChar char="•"/>
            </a:pPr>
            <a:r>
              <a:rPr lang="cs-CZ" sz="1700" dirty="0"/>
              <a:t>Opakovaná nároková dávka, která je poskytována osobám starším 1 roku, které nejsou schopny zvládat základní životní potřeby v oblasti mobility nebo orientace</a:t>
            </a:r>
          </a:p>
          <a:p>
            <a:pPr marL="285750" lvl="0" indent="-285750">
              <a:buFont typeface="Arial" panose="020B0604020202020204" pitchFamily="34" charset="0"/>
              <a:buChar char="•"/>
            </a:pPr>
            <a:r>
              <a:rPr lang="cs-CZ" sz="1700" dirty="0"/>
              <a:t>Opakovaně se v kalendářním měsíci dopravují nebo jsou dopravovány, a nejsou jim poskytovány sociální služby v domově pro osoby se zdravotním postižením, v domově pro seniory nebo domově se zvláštním určením nebo zdravotnickém zařízení ústavní péče.</a:t>
            </a:r>
          </a:p>
          <a:p>
            <a:pPr marL="285750" indent="-285750">
              <a:buFont typeface="Arial" panose="020B0604020202020204" pitchFamily="34" charset="0"/>
              <a:buChar char="•"/>
            </a:pPr>
            <a:r>
              <a:rPr lang="cs-CZ" sz="1700" dirty="0"/>
              <a:t>Výše dávky: 900 Kč/měsíc</a:t>
            </a:r>
            <a:endParaRPr lang="en-US" sz="17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2F519E4B-7829-274C-94C1-198A3E62134F}"/>
              </a:ext>
            </a:extLst>
          </p:cNvPr>
          <p:cNvPicPr>
            <a:picLocks noGrp="1" noChangeAspect="1"/>
          </p:cNvPicPr>
          <p:nvPr>
            <p:ph type="pic" sz="quarter" idx="10"/>
          </p:nvPr>
        </p:nvPicPr>
        <p:blipFill>
          <a:blip r:embed="rId3"/>
          <a:srcRect l="33253" r="33253"/>
          <a:stretch>
            <a:fillRect/>
          </a:stretch>
        </p:blipFill>
        <p:spPr/>
      </p:pic>
    </p:spTree>
    <p:extLst>
      <p:ext uri="{BB962C8B-B14F-4D97-AF65-F5344CB8AC3E}">
        <p14:creationId xmlns:p14="http://schemas.microsoft.com/office/powerpoint/2010/main" val="2420863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ea typeface="Arimo" panose="020B0604020202020204" pitchFamily="34" charset="0"/>
                <a:cs typeface="Poppins" pitchFamily="2" charset="77"/>
              </a:rPr>
              <a:t>Vymezení</a:t>
            </a:r>
            <a:endParaRPr lang="en-US" sz="44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80711"/>
            <a:ext cx="4753064" cy="3170099"/>
          </a:xfrm>
          <a:prstGeom prst="rect">
            <a:avLst/>
          </a:prstGeom>
          <a:noFill/>
        </p:spPr>
        <p:txBody>
          <a:bodyPr wrap="square" rtlCol="0" anchor="ctr">
            <a:spAutoFit/>
          </a:bodyPr>
          <a:lstStyle/>
          <a:p>
            <a:pPr marL="285750" lvl="0" indent="-285750">
              <a:buFont typeface="Arial" panose="020B0604020202020204" pitchFamily="34" charset="0"/>
              <a:buChar char="•"/>
            </a:pPr>
            <a:r>
              <a:rPr lang="cs-CZ" sz="2000" dirty="0"/>
              <a:t>Sociální rehabilitace </a:t>
            </a:r>
            <a:r>
              <a:rPr lang="cs-CZ" sz="2000" b="1" dirty="0"/>
              <a:t>předchází ohrožení sociálního vyloučení</a:t>
            </a:r>
            <a:r>
              <a:rPr lang="cs-CZ" sz="2000" dirty="0"/>
              <a:t>, prolíná se s ostatními složkami koordinované rehabilitace, má permanentní charakter – je celoživotním procesem. </a:t>
            </a:r>
          </a:p>
          <a:p>
            <a:pPr marL="285750" indent="-285750">
              <a:buFont typeface="Arial" panose="020B0604020202020204" pitchFamily="34" charset="0"/>
              <a:buChar char="•"/>
            </a:pPr>
            <a:r>
              <a:rPr lang="cs-CZ" sz="2000" dirty="0"/>
              <a:t>Sociální rehabilitace se poskytuje formou terénních a ambulantních služeb, nebo formou pobytových služeb poskytovaných v centrech sociálně rehabilitačních služeb. </a:t>
            </a:r>
            <a:endParaRPr lang="en-US" sz="20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933170A5-EACD-CE4B-8504-20DD5AAA1073}"/>
              </a:ext>
            </a:extLst>
          </p:cNvPr>
          <p:cNvPicPr>
            <a:picLocks noGrp="1" noChangeAspect="1"/>
          </p:cNvPicPr>
          <p:nvPr>
            <p:ph type="pic" sz="quarter" idx="10"/>
          </p:nvPr>
        </p:nvPicPr>
        <p:blipFill>
          <a:blip r:embed="rId3"/>
          <a:srcRect l="26202" r="26202"/>
          <a:stretch>
            <a:fillRect/>
          </a:stretch>
        </p:blipFill>
        <p:spPr/>
      </p:pic>
    </p:spTree>
    <p:extLst>
      <p:ext uri="{BB962C8B-B14F-4D97-AF65-F5344CB8AC3E}">
        <p14:creationId xmlns:p14="http://schemas.microsoft.com/office/powerpoint/2010/main" val="9406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Příspěvek na zvláštní pomůcku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49937"/>
            <a:ext cx="4753064" cy="3231654"/>
          </a:xfrm>
          <a:prstGeom prst="rect">
            <a:avLst/>
          </a:prstGeom>
          <a:noFill/>
        </p:spPr>
        <p:txBody>
          <a:bodyPr wrap="square" rtlCol="0" anchor="ctr">
            <a:spAutoFit/>
          </a:bodyPr>
          <a:lstStyle/>
          <a:p>
            <a:pPr marL="285750" lvl="0" indent="-285750">
              <a:buFont typeface="Arial" panose="020B0604020202020204" pitchFamily="34" charset="0"/>
              <a:buChar char="•"/>
            </a:pPr>
            <a:r>
              <a:rPr lang="cs-CZ" sz="1700" dirty="0"/>
              <a:t>Jednorázová nároková dávka, která je určena osobám s těžkou vadou nosného nebo pohybového ústrojí, těžkým sluchovým nebo těžkým zrakovým postižením nebo těžkým mentálním postižením. </a:t>
            </a:r>
          </a:p>
          <a:p>
            <a:pPr marL="285750" indent="-285750">
              <a:buFont typeface="Arial" panose="020B0604020202020204" pitchFamily="34" charset="0"/>
              <a:buChar char="•"/>
            </a:pPr>
            <a:r>
              <a:rPr lang="cs-CZ" sz="1700" dirty="0"/>
              <a:t>Dávka je zaměřena na pomoc v oblasti pomůcek, které umožňují sebeobsluhu, slouží k získávání informací nebo ke styku s okolím apod., zakoupení a úpravy motorového vozidla a úprav bytu. </a:t>
            </a:r>
          </a:p>
          <a:p>
            <a:pPr marL="285750" indent="-285750">
              <a:buFont typeface="Arial" panose="020B0604020202020204" pitchFamily="34" charset="0"/>
              <a:buChar char="•"/>
            </a:pPr>
            <a:r>
              <a:rPr lang="cs-CZ" sz="1700" dirty="0"/>
              <a:t>Maximální výše příspěvku na zvláštní pomůcku činí 350 000 Kč</a:t>
            </a:r>
            <a:endParaRPr lang="en-US" sz="17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F5AE3FC8-0237-BA4E-ADDC-8C3583F66B48}"/>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069502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Příspěvek na zvláštní pomůcku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2"/>
            <a:ext cx="4753064" cy="2862322"/>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Tam, kde je pomůckou motorové vozidlo, má nárok na příspěvek na zvláštní pomůcku osoba, která má </a:t>
            </a:r>
            <a:r>
              <a:rPr lang="cs-CZ" b="1" dirty="0"/>
              <a:t>těžkou vadu nosného nebo pohybového ústrojí</a:t>
            </a:r>
            <a:r>
              <a:rPr lang="cs-CZ" dirty="0"/>
              <a:t> anebo těžkou nebo hlubokou mentální retardaci. </a:t>
            </a:r>
          </a:p>
          <a:p>
            <a:pPr marL="285750" lvl="0" indent="-285750">
              <a:buFont typeface="Arial" panose="020B0604020202020204" pitchFamily="34" charset="0"/>
              <a:buChar char="•"/>
            </a:pPr>
            <a:endParaRPr lang="cs-CZ" dirty="0"/>
          </a:p>
          <a:p>
            <a:pPr marL="285750" lvl="0" indent="-285750">
              <a:buFont typeface="Arial" panose="020B0604020202020204" pitchFamily="34" charset="0"/>
              <a:buChar char="•"/>
            </a:pPr>
            <a:r>
              <a:rPr lang="cs-CZ" dirty="0"/>
              <a:t>Je také podmínkou, že se osoba opakovaně v kalendářním měsíci dopravuje a že je schopna řídit motorové vozidlo nebo je schopna být vozidlem převážena.</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6EAE4F33-9E5A-2D47-BF6A-73D01012089C}"/>
              </a:ext>
            </a:extLst>
          </p:cNvPr>
          <p:cNvPicPr>
            <a:picLocks noGrp="1" noChangeAspect="1"/>
          </p:cNvPicPr>
          <p:nvPr>
            <p:ph type="pic" sz="quarter" idx="10"/>
          </p:nvPr>
        </p:nvPicPr>
        <p:blipFill>
          <a:blip r:embed="rId3"/>
          <a:srcRect l="29209" r="29209"/>
          <a:stretch>
            <a:fillRect/>
          </a:stretch>
        </p:blipFill>
        <p:spPr/>
      </p:pic>
    </p:spTree>
    <p:extLst>
      <p:ext uri="{BB962C8B-B14F-4D97-AF65-F5344CB8AC3E}">
        <p14:creationId xmlns:p14="http://schemas.microsoft.com/office/powerpoint/2010/main" val="2212225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723716" y="4107127"/>
            <a:ext cx="4152627" cy="400110"/>
          </a:xfrm>
          <a:prstGeom prst="rect">
            <a:avLst/>
          </a:prstGeom>
          <a:noFill/>
        </p:spPr>
        <p:txBody>
          <a:bodyPr wrap="square" rtlCol="0" anchor="ctr">
            <a:spAutoFit/>
          </a:bodyPr>
          <a:lstStyle/>
          <a:p>
            <a:pPr marL="285750" indent="-285750">
              <a:buFont typeface="Arial" panose="020B0604020202020204" pitchFamily="34" charset="0"/>
              <a:buChar char="•"/>
            </a:pPr>
            <a:r>
              <a:rPr lang="cs-CZ" sz="2000" dirty="0"/>
              <a:t>Co si z dnešní hodiny odnáším ?</a:t>
            </a:r>
          </a:p>
        </p:txBody>
      </p:sp>
      <p:pic>
        <p:nvPicPr>
          <p:cNvPr id="8" name="Zástupný symbol obrázku 7">
            <a:extLst>
              <a:ext uri="{FF2B5EF4-FFF2-40B4-BE49-F238E27FC236}">
                <a16:creationId xmlns:a16="http://schemas.microsoft.com/office/drawing/2014/main" id="{9339A267-44D6-0B4B-8FA6-EA68EA997244}"/>
              </a:ext>
            </a:extLst>
          </p:cNvPr>
          <p:cNvPicPr>
            <a:picLocks noGrp="1" noChangeAspect="1"/>
          </p:cNvPicPr>
          <p:nvPr>
            <p:ph type="pic" sz="quarter" idx="10"/>
          </p:nvPr>
        </p:nvPicPr>
        <p:blipFill>
          <a:blip r:embed="rId2"/>
          <a:srcRect l="14225" r="14225"/>
          <a:stretch>
            <a:fillRect/>
          </a:stretch>
        </p:blipFill>
        <p:spPr/>
      </p:pic>
    </p:spTree>
    <p:extLst>
      <p:ext uri="{BB962C8B-B14F-4D97-AF65-F5344CB8AC3E}">
        <p14:creationId xmlns:p14="http://schemas.microsoft.com/office/powerpoint/2010/main" val="3252384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723716" y="4129024"/>
            <a:ext cx="4152627" cy="356316"/>
          </a:xfrm>
          <a:prstGeom prst="rect">
            <a:avLst/>
          </a:prstGeom>
          <a:noFill/>
        </p:spPr>
        <p:txBody>
          <a:bodyPr wrap="square" rtlCol="0" anchor="ctr">
            <a:spAutoFit/>
          </a:bodyPr>
          <a:lstStyle/>
          <a:p>
            <a:pPr algn="ctr">
              <a:lnSpc>
                <a:spcPts val="1900"/>
              </a:lnSpc>
              <a:spcAft>
                <a:spcPts val="450"/>
              </a:spcAft>
            </a:pPr>
            <a:r>
              <a:rPr lang="en-US" sz="2400" b="1" dirty="0" err="1">
                <a:cs typeface="Poppins Light" pitchFamily="2" charset="77"/>
              </a:rPr>
              <a:t>Děkuji</a:t>
            </a:r>
            <a:r>
              <a:rPr lang="en-US" sz="2400" b="1" dirty="0">
                <a:cs typeface="Poppins Light" pitchFamily="2" charset="77"/>
              </a:rPr>
              <a:t> </a:t>
            </a:r>
            <a:r>
              <a:rPr lang="en-US" sz="2400" b="1" dirty="0" err="1">
                <a:cs typeface="Poppins Light" pitchFamily="2" charset="77"/>
              </a:rPr>
              <a:t>za</a:t>
            </a:r>
            <a:r>
              <a:rPr lang="en-US" sz="2400" b="1" dirty="0">
                <a:cs typeface="Poppins Light" pitchFamily="2" charset="77"/>
              </a:rPr>
              <a:t> </a:t>
            </a:r>
            <a:r>
              <a:rPr lang="en-US" sz="2400" b="1" dirty="0" err="1">
                <a:cs typeface="Poppins Light" pitchFamily="2" charset="77"/>
              </a:rPr>
              <a:t>pozornost</a:t>
            </a:r>
            <a:endParaRPr lang="en-US" sz="2400" b="1" dirty="0">
              <a:cs typeface="Poppins Light" pitchFamily="2" charset="77"/>
            </a:endParaRPr>
          </a:p>
        </p:txBody>
      </p:sp>
      <p:pic>
        <p:nvPicPr>
          <p:cNvPr id="7" name="Zástupný symbol obrázku 6">
            <a:extLst>
              <a:ext uri="{FF2B5EF4-FFF2-40B4-BE49-F238E27FC236}">
                <a16:creationId xmlns:a16="http://schemas.microsoft.com/office/drawing/2014/main" id="{C14505A1-CA21-DE42-8489-C0E12B9D0D65}"/>
              </a:ext>
            </a:extLst>
          </p:cNvPr>
          <p:cNvPicPr>
            <a:picLocks noGrp="1" noChangeAspect="1"/>
          </p:cNvPicPr>
          <p:nvPr>
            <p:ph type="pic" sz="quarter" idx="10"/>
          </p:nvPr>
        </p:nvPicPr>
        <p:blipFill>
          <a:blip r:embed="rId2"/>
          <a:srcRect l="26150" r="26150"/>
          <a:stretch>
            <a:fillRect/>
          </a:stretch>
        </p:blipFill>
        <p:spPr/>
      </p:pic>
    </p:spTree>
    <p:extLst>
      <p:ext uri="{BB962C8B-B14F-4D97-AF65-F5344CB8AC3E}">
        <p14:creationId xmlns:p14="http://schemas.microsoft.com/office/powerpoint/2010/main" val="1243063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Legislativa</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600655"/>
            <a:ext cx="4753064" cy="3416320"/>
          </a:xfrm>
          <a:prstGeom prst="rect">
            <a:avLst/>
          </a:prstGeom>
          <a:noFill/>
        </p:spPr>
        <p:txBody>
          <a:bodyPr wrap="square" rtlCol="0" anchor="ctr">
            <a:spAutoFit/>
          </a:bodyPr>
          <a:lstStyle/>
          <a:p>
            <a:pPr marL="285750" indent="-285750">
              <a:buFont typeface="Arial" panose="020B0604020202020204" pitchFamily="34" charset="0"/>
              <a:buChar char="•"/>
            </a:pPr>
            <a:r>
              <a:rPr lang="cs-CZ" dirty="0"/>
              <a:t>Právní úprava je ukotvena v § 70 zákona </a:t>
            </a:r>
            <a:r>
              <a:rPr lang="cs-CZ" b="1" dirty="0"/>
              <a:t>č. 108/2006 Sb., o sociálních službách (novela zákon č. 164/2024 Sb.):</a:t>
            </a:r>
          </a:p>
          <a:p>
            <a:pPr marL="285750" indent="-285750">
              <a:buFont typeface="Arial" panose="020B0604020202020204" pitchFamily="34" charset="0"/>
              <a:buChar char="•"/>
            </a:pPr>
            <a:r>
              <a:rPr lang="cs-CZ" i="1" dirty="0"/>
              <a:t>„Sociální rehabilitace je soubor specifických činností směřujících k dosažení samostatnosti, nezávislosti a soběstačnosti osob, a to rozvojem jejich specifických schopností a dovedností, posilováním návyků a nácvikem výkonu běžných, pro samostatný život nezbytných činností alternativním způsobem využívajícím zachovaných schopností, potenciálů a kompetencí. </a:t>
            </a:r>
            <a:endParaRPr lang="en-US" i="1"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26368725-2119-A541-A675-2B9EA1FC1055}"/>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19704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solidFill>
                  <a:srgbClr val="131313"/>
                </a:solidFill>
                <a:ea typeface="Arimo" panose="020B0604020202020204" pitchFamily="34" charset="0"/>
                <a:cs typeface="Poppins" pitchFamily="2" charset="77"/>
              </a:rPr>
              <a:t>Poskytovatelé sociální RHB</a:t>
            </a:r>
            <a:endParaRPr lang="en-US" sz="44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96109"/>
            <a:ext cx="4753064" cy="3139321"/>
          </a:xfrm>
          <a:prstGeom prst="rect">
            <a:avLst/>
          </a:prstGeom>
          <a:noFill/>
        </p:spPr>
        <p:txBody>
          <a:bodyPr wrap="square" rtlCol="0" anchor="ctr">
            <a:spAutoFit/>
          </a:bodyPr>
          <a:lstStyle/>
          <a:p>
            <a:pPr marL="285750" indent="-285750">
              <a:buFont typeface="Arial" panose="020B0604020202020204" pitchFamily="34" charset="0"/>
              <a:buChar char="•"/>
            </a:pPr>
            <a:r>
              <a:rPr lang="cs-CZ" dirty="0"/>
              <a:t>Občanská sdružení (spolky) zdravotně postižených</a:t>
            </a:r>
          </a:p>
          <a:p>
            <a:pPr marL="285750" indent="-285750">
              <a:buFont typeface="Arial" panose="020B0604020202020204" pitchFamily="34" charset="0"/>
              <a:buChar char="•"/>
            </a:pPr>
            <a:r>
              <a:rPr lang="cs-CZ" dirty="0"/>
              <a:t>Obecně prospěšné společnosti </a:t>
            </a:r>
          </a:p>
          <a:p>
            <a:pPr marL="285750" indent="-285750">
              <a:buFont typeface="Arial" panose="020B0604020202020204" pitchFamily="34" charset="0"/>
              <a:buChar char="•"/>
            </a:pPr>
            <a:r>
              <a:rPr lang="cs-CZ" dirty="0"/>
              <a:t>Ústavy</a:t>
            </a:r>
          </a:p>
          <a:p>
            <a:pPr marL="285750" indent="-285750">
              <a:buFont typeface="Arial" panose="020B0604020202020204" pitchFamily="34" charset="0"/>
              <a:buChar char="•"/>
            </a:pPr>
            <a:r>
              <a:rPr lang="cs-CZ" dirty="0"/>
              <a:t>Nadace</a:t>
            </a:r>
          </a:p>
          <a:p>
            <a:pPr marL="285750" indent="-285750">
              <a:buFont typeface="Arial" panose="020B0604020202020204" pitchFamily="34" charset="0"/>
              <a:buChar char="•"/>
            </a:pPr>
            <a:r>
              <a:rPr lang="cs-CZ" dirty="0"/>
              <a:t>Některá zdravotnická zařízení</a:t>
            </a:r>
            <a:endParaRPr lang="en-US" dirty="0"/>
          </a:p>
          <a:p>
            <a:pPr marL="285750" indent="-285750">
              <a:buFont typeface="Arial" panose="020B0604020202020204" pitchFamily="34" charset="0"/>
              <a:buChar char="•"/>
            </a:pPr>
            <a:r>
              <a:rPr lang="cs-CZ" dirty="0"/>
              <a:t>Domovy pro osoby se zdravotním postižením </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Např. Liga vozíčkářů, Diecézní charita, </a:t>
            </a:r>
            <a:r>
              <a:rPr lang="cs-CZ" dirty="0" err="1"/>
              <a:t>ParaCENTRUM</a:t>
            </a:r>
            <a:r>
              <a:rPr lang="cs-CZ" dirty="0"/>
              <a:t> </a:t>
            </a:r>
            <a:r>
              <a:rPr lang="cs-CZ" dirty="0" err="1"/>
              <a:t>Fenix</a:t>
            </a:r>
            <a:r>
              <a:rPr lang="cs-CZ" dirty="0"/>
              <a:t>, Práh jižní Morava, DOTYK II</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5BC7C7AF-5349-894D-A6C7-95AD5926063B}"/>
              </a:ext>
            </a:extLst>
          </p:cNvPr>
          <p:cNvPicPr>
            <a:picLocks noGrp="1" noChangeAspect="1"/>
          </p:cNvPicPr>
          <p:nvPr>
            <p:ph type="pic" sz="quarter" idx="10"/>
          </p:nvPr>
        </p:nvPicPr>
        <p:blipFill>
          <a:blip r:embed="rId3"/>
          <a:srcRect l="26150" r="26150"/>
          <a:stretch>
            <a:fillRect/>
          </a:stretch>
        </p:blipFill>
        <p:spPr>
          <a:xfrm>
            <a:off x="0" y="0"/>
            <a:ext cx="4906652" cy="6858000"/>
          </a:xfrm>
        </p:spPr>
      </p:pic>
    </p:spTree>
    <p:extLst>
      <p:ext uri="{BB962C8B-B14F-4D97-AF65-F5344CB8AC3E}">
        <p14:creationId xmlns:p14="http://schemas.microsoft.com/office/powerpoint/2010/main" val="3446569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Klienti sociální rehabilitace</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6"/>
            <a:ext cx="4753064" cy="2862322"/>
          </a:xfrm>
          <a:prstGeom prst="rect">
            <a:avLst/>
          </a:prstGeom>
          <a:noFill/>
        </p:spPr>
        <p:txBody>
          <a:bodyPr wrap="square" rtlCol="0" anchor="ctr">
            <a:spAutoFit/>
          </a:bodyPr>
          <a:lstStyle/>
          <a:p>
            <a:pPr marL="342900" indent="-342900">
              <a:buFont typeface="Arial" panose="020B0604020202020204" pitchFamily="34" charset="0"/>
              <a:buChar char="•"/>
            </a:pPr>
            <a:r>
              <a:rPr lang="cs-CZ" sz="2000" dirty="0"/>
              <a:t>Do systému sociální rehabilitace vstupují </a:t>
            </a:r>
            <a:r>
              <a:rPr lang="cs-CZ" sz="2000" b="1" dirty="0"/>
              <a:t>osoby s dlouhodobým nebo trvalým zdravotním postižením</a:t>
            </a:r>
            <a:r>
              <a:rPr lang="cs-CZ" sz="2000" dirty="0"/>
              <a:t> za účelem absolvování nácviku potřebných dovedností směřujících k překonávání sociálních důsledků vzniklých v souvislosti s jejich zdravotním postižením a nalezení participace ve společnosti</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10" name="Zástupný symbol obrázku 9">
            <a:extLst>
              <a:ext uri="{FF2B5EF4-FFF2-40B4-BE49-F238E27FC236}">
                <a16:creationId xmlns:a16="http://schemas.microsoft.com/office/drawing/2014/main" id="{C532C61A-CA31-534D-98B7-67AA6173E561}"/>
              </a:ext>
            </a:extLst>
          </p:cNvPr>
          <p:cNvPicPr>
            <a:picLocks noGrp="1" noChangeAspect="1"/>
          </p:cNvPicPr>
          <p:nvPr>
            <p:ph type="pic" sz="quarter" idx="10"/>
          </p:nvPr>
        </p:nvPicPr>
        <p:blipFill>
          <a:blip r:embed="rId3"/>
          <a:srcRect l="24808" r="24808"/>
          <a:stretch>
            <a:fillRect/>
          </a:stretch>
        </p:blipFill>
        <p:spPr/>
      </p:pic>
    </p:spTree>
    <p:extLst>
      <p:ext uri="{BB962C8B-B14F-4D97-AF65-F5344CB8AC3E}">
        <p14:creationId xmlns:p14="http://schemas.microsoft.com/office/powerpoint/2010/main" val="4188413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Základní postupy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957663"/>
            <a:ext cx="4753064" cy="3016210"/>
          </a:xfrm>
          <a:prstGeom prst="rect">
            <a:avLst/>
          </a:prstGeom>
          <a:noFill/>
        </p:spPr>
        <p:txBody>
          <a:bodyPr wrap="square" rtlCol="0" anchor="ctr">
            <a:spAutoFit/>
          </a:bodyPr>
          <a:lstStyle/>
          <a:p>
            <a:pPr lvl="0"/>
            <a:r>
              <a:rPr lang="cs-CZ" sz="1900" dirty="0"/>
              <a:t>Za základní postupy při provádění sociální rehabilitace lze považovat:</a:t>
            </a:r>
          </a:p>
          <a:p>
            <a:pPr marL="342900" indent="-342900">
              <a:buFont typeface="Arial" panose="020B0604020202020204" pitchFamily="34" charset="0"/>
              <a:buChar char="•"/>
            </a:pPr>
            <a:r>
              <a:rPr lang="cs-CZ" sz="1900" b="1" dirty="0"/>
              <a:t>Psychosociální terapii</a:t>
            </a:r>
            <a:r>
              <a:rPr lang="cs-CZ" sz="1900" dirty="0"/>
              <a:t> směřující k akceptaci existujícího zdravotního postižení</a:t>
            </a:r>
            <a:endParaRPr lang="en-US" sz="1900" dirty="0"/>
          </a:p>
          <a:p>
            <a:pPr marL="342900" indent="-342900">
              <a:buFont typeface="Arial" panose="020B0604020202020204" pitchFamily="34" charset="0"/>
              <a:buChar char="•"/>
            </a:pPr>
            <a:r>
              <a:rPr lang="cs-CZ" sz="1900" b="1" dirty="0"/>
              <a:t>Reedukační činnosti</a:t>
            </a:r>
            <a:r>
              <a:rPr lang="cs-CZ" sz="1900" dirty="0"/>
              <a:t> zaměřené na využívání a rozvoj zachovalého potenciálu poškozených funkcí</a:t>
            </a:r>
            <a:endParaRPr lang="en-US" sz="1900" dirty="0"/>
          </a:p>
          <a:p>
            <a:pPr marL="342900" indent="-342900">
              <a:buFont typeface="Arial" panose="020B0604020202020204" pitchFamily="34" charset="0"/>
              <a:buChar char="•"/>
            </a:pPr>
            <a:r>
              <a:rPr lang="cs-CZ" sz="1900" b="1" dirty="0"/>
              <a:t>Edukační činnosti</a:t>
            </a:r>
            <a:r>
              <a:rPr lang="cs-CZ" sz="1900" dirty="0"/>
              <a:t> zaměřené na rozvíjení nepostižených funkcí a schopností</a:t>
            </a:r>
            <a:endParaRPr lang="en-US" sz="19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72C52C46-0170-E546-98EE-766F057B2D80}"/>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01359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583678"/>
            <a:ext cx="4752753" cy="1323439"/>
          </a:xfrm>
          <a:prstGeom prst="rect">
            <a:avLst/>
          </a:prstGeom>
          <a:noFill/>
        </p:spPr>
        <p:txBody>
          <a:bodyPr wrap="square" rtlCol="0" anchor="b">
            <a:spAutoFit/>
          </a:bodyPr>
          <a:lstStyle/>
          <a:p>
            <a:pPr algn="ctr"/>
            <a:r>
              <a:rPr lang="cs-CZ" sz="4000" b="1" dirty="0"/>
              <a:t>Specializované RHB programy</a:t>
            </a:r>
            <a:endParaRPr lang="en-US" sz="40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80719"/>
            <a:ext cx="4753064" cy="3170099"/>
          </a:xfrm>
          <a:prstGeom prst="rect">
            <a:avLst/>
          </a:prstGeom>
          <a:noFill/>
        </p:spPr>
        <p:txBody>
          <a:bodyPr wrap="square" rtlCol="0" anchor="ctr">
            <a:spAutoFit/>
          </a:bodyPr>
          <a:lstStyle/>
          <a:p>
            <a:r>
              <a:rPr lang="cs-CZ" sz="2000" dirty="0"/>
              <a:t>Mezi specializované rehabilitační programy patří zejména:</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r>
              <a:rPr lang="cs-CZ" sz="2000" dirty="0"/>
              <a:t>Sebeobsluha a vedení domácnosti</a:t>
            </a:r>
          </a:p>
          <a:p>
            <a:pPr marL="342900" indent="-342900">
              <a:buFont typeface="Arial" panose="020B0604020202020204" pitchFamily="34" charset="0"/>
              <a:buChar char="•"/>
            </a:pPr>
            <a:r>
              <a:rPr lang="cs-CZ" sz="2000" dirty="0"/>
              <a:t>Samostatný pohyb a prostorová orientace</a:t>
            </a:r>
          </a:p>
          <a:p>
            <a:pPr marL="342900" indent="-342900">
              <a:buFont typeface="Arial" panose="020B0604020202020204" pitchFamily="34" charset="0"/>
              <a:buChar char="•"/>
            </a:pPr>
            <a:r>
              <a:rPr lang="cs-CZ" sz="2000" dirty="0"/>
              <a:t>Nácvik speciálních dovedností</a:t>
            </a:r>
          </a:p>
          <a:p>
            <a:pPr marL="342900" indent="-342900">
              <a:buFont typeface="Arial" panose="020B0604020202020204" pitchFamily="34" charset="0"/>
              <a:buChar char="•"/>
            </a:pPr>
            <a:r>
              <a:rPr lang="cs-CZ" sz="2000" dirty="0"/>
              <a:t>Používání kompenzačních pomůcek</a:t>
            </a:r>
          </a:p>
          <a:p>
            <a:pPr marL="342900" indent="-342900">
              <a:buFont typeface="Arial" panose="020B0604020202020204" pitchFamily="34" charset="0"/>
              <a:buChar char="•"/>
            </a:pPr>
            <a:r>
              <a:rPr lang="cs-CZ" sz="2000" dirty="0"/>
              <a:t>Sociální komunikace</a:t>
            </a:r>
          </a:p>
          <a:p>
            <a:pPr marL="342900" indent="-342900">
              <a:buFont typeface="Arial" panose="020B0604020202020204" pitchFamily="34" charset="0"/>
              <a:buChar char="•"/>
            </a:pPr>
            <a:r>
              <a:rPr lang="cs-CZ" sz="2000" dirty="0"/>
              <a:t>Poradenství</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10" name="Zástupný symbol obrázku 9">
            <a:extLst>
              <a:ext uri="{FF2B5EF4-FFF2-40B4-BE49-F238E27FC236}">
                <a16:creationId xmlns:a16="http://schemas.microsoft.com/office/drawing/2014/main" id="{8E73BB4C-52C1-AD47-9D31-D35B85F11FC4}"/>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886241459"/>
      </p:ext>
    </p:extLst>
  </p:cSld>
  <p:clrMapOvr>
    <a:masterClrMapping/>
  </p:clrMapOvr>
</p:sld>
</file>

<file path=ppt/theme/theme1.xml><?xml version="1.0" encoding="utf-8"?>
<a:theme xmlns:a="http://schemas.openxmlformats.org/drawingml/2006/main" name="Odznáček">
  <a:themeElements>
    <a:clrScheme name="Odznáček">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dznáček">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dznáček">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docProps/app.xml><?xml version="1.0" encoding="utf-8"?>
<Properties xmlns="http://schemas.openxmlformats.org/officeDocument/2006/extended-properties" xmlns:vt="http://schemas.openxmlformats.org/officeDocument/2006/docPropsVTypes">
  <Template>{CA462AB4-DCA1-3349-B0F1-2811B4BEF728}tf10001071</Template>
  <TotalTime>429</TotalTime>
  <Words>2371</Words>
  <Application>Microsoft Macintosh PowerPoint</Application>
  <PresentationFormat>Širokoúhlá obrazovka</PresentationFormat>
  <Paragraphs>220</Paragraphs>
  <Slides>43</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43</vt:i4>
      </vt:variant>
    </vt:vector>
  </HeadingPairs>
  <TitlesOfParts>
    <vt:vector size="50" baseType="lpstr">
      <vt:lpstr>Arial</vt:lpstr>
      <vt:lpstr>Arimo</vt:lpstr>
      <vt:lpstr>Gill Sans MT</vt:lpstr>
      <vt:lpstr>Impact</vt:lpstr>
      <vt:lpstr>Poppins</vt:lpstr>
      <vt:lpstr>Poppins Light</vt:lpstr>
      <vt:lpstr>Odznáček</vt:lpstr>
      <vt:lpstr>Sociální rehabilitace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Rehabilitace</dc:title>
  <dc:creator>Pavel Soporský</dc:creator>
  <cp:lastModifiedBy>Vlaďka Soporská</cp:lastModifiedBy>
  <cp:revision>41</cp:revision>
  <dcterms:created xsi:type="dcterms:W3CDTF">2022-02-26T16:55:02Z</dcterms:created>
  <dcterms:modified xsi:type="dcterms:W3CDTF">2025-03-17T21:54:14Z</dcterms:modified>
</cp:coreProperties>
</file>