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4"/>
  </p:notesMasterIdLst>
  <p:sldIdLst>
    <p:sldId id="256" r:id="rId3"/>
    <p:sldId id="257" r:id="rId4"/>
    <p:sldId id="266" r:id="rId5"/>
    <p:sldId id="267" r:id="rId6"/>
    <p:sldId id="270" r:id="rId7"/>
    <p:sldId id="268" r:id="rId8"/>
    <p:sldId id="269" r:id="rId9"/>
    <p:sldId id="258" r:id="rId10"/>
    <p:sldId id="271" r:id="rId11"/>
    <p:sldId id="273" r:id="rId12"/>
    <p:sldId id="272" r:id="rId13"/>
    <p:sldId id="274" r:id="rId14"/>
    <p:sldId id="259" r:id="rId15"/>
    <p:sldId id="261" r:id="rId16"/>
    <p:sldId id="262" r:id="rId17"/>
    <p:sldId id="263" r:id="rId18"/>
    <p:sldId id="264" r:id="rId19"/>
    <p:sldId id="275" r:id="rId20"/>
    <p:sldId id="276" r:id="rId21"/>
    <p:sldId id="277" r:id="rId22"/>
    <p:sldId id="265" r:id="rId2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6192"/>
    <a:srgbClr val="19A1FD"/>
    <a:srgbClr val="0C72AA"/>
    <a:srgbClr val="0987CD"/>
    <a:srgbClr val="027FD4"/>
    <a:srgbClr val="006CCE"/>
    <a:srgbClr val="02B9CC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61" autoAdjust="0"/>
  </p:normalViewPr>
  <p:slideViewPr>
    <p:cSldViewPr>
      <p:cViewPr>
        <p:scale>
          <a:sx n="120" d="100"/>
          <a:sy n="120" d="100"/>
        </p:scale>
        <p:origin x="-137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4BFA5-B0B4-49E5-9662-5174C3EF46B2}" type="datetimeFigureOut">
              <a:rPr lang="cs-CZ" smtClean="0"/>
              <a:t>12.2.2014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0749-554E-4837-A856-462CFA0A2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90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721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627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1019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0495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2435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1716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6042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4588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2399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8187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327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8154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1019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354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212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749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219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588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954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779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A0749-554E-4837-A856-462CFA0A2C6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66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187700"/>
            <a:ext cx="6172200" cy="8509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1850" y="4452938"/>
            <a:ext cx="6248400" cy="5334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D397677-FA7B-4A32-94AD-B128BF2B023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91D20-1B1A-4274-855B-FD87996F005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13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0"/>
            <a:ext cx="2000250" cy="6400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0"/>
            <a:ext cx="5848350" cy="6400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C7075-D173-498C-A96B-F796054BD6E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07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45332-424C-4E09-956E-7D82C45E9F7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97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02A2D-5ADA-4081-94D0-FB24D200CA2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23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600"/>
            <a:ext cx="3924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990600"/>
            <a:ext cx="3924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9D038-9425-4F7C-B715-4272A288B42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63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4C701-20DC-41C6-A955-E550D3AD1D9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250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154BD-AC76-407C-A192-58696103BE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620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81D96A-98A3-4552-91A2-872AC23E0E6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006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3EC4C-895B-4363-8666-C581066AF61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401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899CB-9D69-4CDE-8B1F-931B6BE98FC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989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001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90600"/>
            <a:ext cx="80010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F46D2C-C820-4349-B902-2C09140625B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4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548680"/>
            <a:ext cx="6172200" cy="85090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STATISTIKA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přednáška 1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4479776"/>
            <a:ext cx="6248400" cy="533400"/>
          </a:xfrm>
        </p:spPr>
        <p:txBody>
          <a:bodyPr/>
          <a:lstStyle/>
          <a:p>
            <a:r>
              <a:rPr lang="cs-CZ" dirty="0" smtClean="0"/>
              <a:t>Martin Sebera, </a:t>
            </a:r>
            <a:r>
              <a:rPr lang="cs-CZ" dirty="0" err="1" smtClean="0"/>
              <a:t>FSpS</a:t>
            </a:r>
            <a:r>
              <a:rPr lang="cs-CZ" dirty="0" smtClean="0"/>
              <a:t> MU, 12.2.2014</a:t>
            </a:r>
            <a:endParaRPr lang="cs-CZ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970779" y="1772816"/>
            <a:ext cx="6172200" cy="2376264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9pPr>
          </a:lstStyle>
          <a:p>
            <a:r>
              <a:rPr lang="cs-CZ" sz="2900" b="1" dirty="0">
                <a:solidFill>
                  <a:srgbClr val="FF0000"/>
                </a:solidFill>
                <a:latin typeface="Calibri" panose="020F0502020204030204" pitchFamily="34" charset="0"/>
              </a:rPr>
              <a:t>Sázíte-li </a:t>
            </a:r>
            <a:r>
              <a:rPr lang="cs-CZ" sz="29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ve Sportce, </a:t>
            </a:r>
            <a:r>
              <a:rPr lang="cs-CZ" sz="2900" b="1" dirty="0">
                <a:solidFill>
                  <a:srgbClr val="FF0000"/>
                </a:solidFill>
                <a:latin typeface="Calibri" panose="020F0502020204030204" pitchFamily="34" charset="0"/>
              </a:rPr>
              <a:t>je to hazard. Sázíte-li se, že vám v kartách přijdou tři postupky po sobě, je to zábava. Vsadíte-li se, že </a:t>
            </a:r>
            <a:r>
              <a:rPr lang="cs-CZ" sz="29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cena plynu stoupne </a:t>
            </a:r>
            <a:r>
              <a:rPr lang="cs-CZ" sz="2900" b="1" dirty="0">
                <a:solidFill>
                  <a:srgbClr val="FF0000"/>
                </a:solidFill>
                <a:latin typeface="Calibri" panose="020F0502020204030204" pitchFamily="34" charset="0"/>
              </a:rPr>
              <a:t>o </a:t>
            </a:r>
            <a:r>
              <a:rPr lang="cs-CZ" sz="29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10 </a:t>
            </a:r>
            <a:r>
              <a:rPr lang="en-US" sz="29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%</a:t>
            </a:r>
            <a:r>
              <a:rPr lang="cs-CZ" sz="29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, </a:t>
            </a:r>
            <a:r>
              <a:rPr lang="cs-CZ" sz="2900" b="1" dirty="0">
                <a:solidFill>
                  <a:srgbClr val="FF0000"/>
                </a:solidFill>
                <a:latin typeface="Calibri" panose="020F0502020204030204" pitchFamily="34" charset="0"/>
              </a:rPr>
              <a:t>je to podnikání. Vidíte ten rozdíl?</a:t>
            </a:r>
            <a:endParaRPr lang="cs-CZ" sz="2900" b="1" kern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570988"/>
              </p:ext>
            </p:extLst>
          </p:nvPr>
        </p:nvGraphicFramePr>
        <p:xfrm>
          <a:off x="1043608" y="1341438"/>
          <a:ext cx="7772400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Rastrový obrázek" r:id="rId4" imgW="7811590" imgH="3715269" progId="PBrush">
                  <p:embed/>
                </p:oleObj>
              </mc:Choice>
              <mc:Fallback>
                <p:oleObj name="Rastrový obrázek" r:id="rId4" imgW="7811590" imgH="3715269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341438"/>
                        <a:ext cx="7772400" cy="4248150"/>
                      </a:xfrm>
                      <a:prstGeom prst="rect">
                        <a:avLst/>
                      </a:prstGeom>
                      <a:noFill/>
                      <a:ln w="38100" cmpd="sng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0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Základní statistické charakteristiky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Míry střední hodnota</a:t>
            </a:r>
          </a:p>
          <a:p>
            <a:pPr lvl="1"/>
            <a:r>
              <a:rPr lang="cs-CZ" dirty="0" smtClean="0"/>
              <a:t>Aritmetický a geometrický průměr, modus, medián</a:t>
            </a:r>
          </a:p>
          <a:p>
            <a:r>
              <a:rPr lang="cs-CZ" dirty="0" smtClean="0"/>
              <a:t>Míry variability</a:t>
            </a:r>
          </a:p>
          <a:p>
            <a:pPr lvl="1"/>
            <a:r>
              <a:rPr lang="cs-CZ" dirty="0"/>
              <a:t>variační </a:t>
            </a:r>
            <a:r>
              <a:rPr lang="cs-CZ" dirty="0" smtClean="0"/>
              <a:t>rozpětí, kvantily, rozptyl, </a:t>
            </a:r>
            <a:r>
              <a:rPr lang="cs-CZ" dirty="0"/>
              <a:t>směrodatná </a:t>
            </a:r>
            <a:r>
              <a:rPr lang="cs-CZ" dirty="0" smtClean="0"/>
              <a:t>odchylka, </a:t>
            </a:r>
            <a:r>
              <a:rPr lang="cs-CZ" dirty="0"/>
              <a:t>variační </a:t>
            </a:r>
            <a:r>
              <a:rPr lang="cs-CZ" dirty="0" smtClean="0"/>
              <a:t>koeficient</a:t>
            </a:r>
          </a:p>
          <a:p>
            <a:r>
              <a:rPr lang="cs-CZ" dirty="0" smtClean="0"/>
              <a:t>ztrácíme </a:t>
            </a:r>
            <a:r>
              <a:rPr lang="cs-CZ" dirty="0"/>
              <a:t>mnoho cenných informací o původních datech</a:t>
            </a:r>
          </a:p>
          <a:p>
            <a:pPr lvl="1"/>
            <a:r>
              <a:rPr lang="cs-CZ" sz="1800" dirty="0" smtClean="0"/>
              <a:t>1</a:t>
            </a:r>
            <a:r>
              <a:rPr lang="cs-CZ" sz="1800" dirty="0"/>
              <a:t>; 10; 22	</a:t>
            </a:r>
            <a:r>
              <a:rPr lang="cs-CZ" sz="1800" dirty="0" smtClean="0"/>
              <a:t>	průměr </a:t>
            </a:r>
            <a:r>
              <a:rPr lang="cs-CZ" sz="1800" dirty="0"/>
              <a:t>11	</a:t>
            </a:r>
            <a:r>
              <a:rPr lang="cs-CZ" sz="1800" dirty="0" smtClean="0"/>
              <a:t>SD 10,53 </a:t>
            </a:r>
            <a:r>
              <a:rPr lang="cs-CZ" sz="1800" dirty="0"/>
              <a:t>	n = 3</a:t>
            </a:r>
          </a:p>
          <a:p>
            <a:pPr lvl="1"/>
            <a:r>
              <a:rPr lang="cs-CZ" sz="1800" dirty="0" smtClean="0"/>
              <a:t>11</a:t>
            </a:r>
            <a:r>
              <a:rPr lang="cs-CZ" sz="1800" dirty="0"/>
              <a:t>; 11; 11	</a:t>
            </a:r>
            <a:r>
              <a:rPr lang="cs-CZ" sz="1800" dirty="0" smtClean="0"/>
              <a:t>	průměr </a:t>
            </a:r>
            <a:r>
              <a:rPr lang="cs-CZ" sz="1800" dirty="0"/>
              <a:t>11	</a:t>
            </a:r>
            <a:r>
              <a:rPr lang="cs-CZ" sz="1800" dirty="0" smtClean="0"/>
              <a:t>SD 0 </a:t>
            </a:r>
            <a:r>
              <a:rPr lang="cs-CZ" sz="1800" dirty="0"/>
              <a:t>	</a:t>
            </a:r>
            <a:r>
              <a:rPr lang="cs-CZ" sz="1800" dirty="0" smtClean="0"/>
              <a:t>	n </a:t>
            </a:r>
            <a:r>
              <a:rPr lang="cs-CZ" sz="1800" dirty="0"/>
              <a:t>= 3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0545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68313" y="1016000"/>
          <a:ext cx="8207375" cy="555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Rastrový obrázek" r:id="rId4" imgW="6361905" imgH="4304762" progId="PBrush">
                  <p:embed/>
                </p:oleObj>
              </mc:Choice>
              <mc:Fallback>
                <p:oleObj name="Rastrový obrázek" r:id="rId4" imgW="6361905" imgH="4304762" progId="PBrush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016000"/>
                        <a:ext cx="8207375" cy="5554663"/>
                      </a:xfrm>
                      <a:prstGeom prst="rect">
                        <a:avLst/>
                      </a:prstGeom>
                      <a:noFill/>
                      <a:ln w="38100" cmpd="sng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42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Normalita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Kolmogorov-Smirnov</a:t>
            </a:r>
            <a:r>
              <a:rPr lang="cs-CZ" sz="2800" dirty="0"/>
              <a:t> </a:t>
            </a:r>
            <a:r>
              <a:rPr lang="cs-CZ" sz="2800" dirty="0" smtClean="0"/>
              <a:t>a </a:t>
            </a:r>
            <a:r>
              <a:rPr lang="cs-CZ" sz="2800" dirty="0" err="1" smtClean="0"/>
              <a:t>Shapiro-Wilks</a:t>
            </a:r>
            <a:r>
              <a:rPr lang="cs-CZ" sz="2800" dirty="0" smtClean="0"/>
              <a:t> test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Proč? </a:t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sz="2800" dirty="0" smtClean="0">
                <a:solidFill>
                  <a:srgbClr val="FF0000"/>
                </a:solidFill>
              </a:rPr>
              <a:t>rozhodnutí</a:t>
            </a:r>
            <a:r>
              <a:rPr lang="cs-CZ" sz="2800" dirty="0">
                <a:solidFill>
                  <a:srgbClr val="FF0000"/>
                </a:solidFill>
              </a:rPr>
              <a:t>, zda použít parametrické nebo </a:t>
            </a:r>
            <a:r>
              <a:rPr lang="cs-CZ" sz="2800" dirty="0" smtClean="0">
                <a:solidFill>
                  <a:srgbClr val="FF0000"/>
                </a:solidFill>
              </a:rPr>
              <a:t>neparametrické </a:t>
            </a:r>
            <a:r>
              <a:rPr lang="cs-CZ" sz="2800" dirty="0">
                <a:solidFill>
                  <a:srgbClr val="FF0000"/>
                </a:solidFill>
              </a:rPr>
              <a:t>testy</a:t>
            </a:r>
          </a:p>
        </p:txBody>
      </p:sp>
      <p:pic>
        <p:nvPicPr>
          <p:cNvPr id="2050" name="Picture 2" descr="http://www.scio.cz/images/vyvoj_testu/1000px-Standard_deviation_diagram_%28decimal_comma%29_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284984"/>
            <a:ext cx="634365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00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900" dirty="0">
                <a:solidFill>
                  <a:schemeClr val="tx1"/>
                </a:solidFill>
              </a:rPr>
              <a:t>Korelace ANEB korelace není kauzalita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</a:t>
            </a:r>
            <a:r>
              <a:rPr lang="cs-CZ" dirty="0"/>
              <a:t>vzájemný vztah mezi veličinami proměnnými, </a:t>
            </a:r>
            <a:r>
              <a:rPr lang="cs-CZ" dirty="0" smtClean="0"/>
              <a:t>jevy </a:t>
            </a:r>
            <a:r>
              <a:rPr lang="cs-CZ" sz="2200" dirty="0" smtClean="0"/>
              <a:t>(dostatečně velk</a:t>
            </a:r>
            <a:r>
              <a:rPr lang="cs-CZ" sz="2200" dirty="0" smtClean="0"/>
              <a:t>ý rozsah)</a:t>
            </a:r>
          </a:p>
          <a:p>
            <a:r>
              <a:rPr lang="cs-CZ" dirty="0" smtClean="0"/>
              <a:t>Úkol: zjistit závislost a popsat ji</a:t>
            </a:r>
            <a:endParaRPr lang="cs-CZ" dirty="0" smtClean="0"/>
          </a:p>
          <a:p>
            <a:r>
              <a:rPr lang="cs-CZ" dirty="0" smtClean="0"/>
              <a:t>Př. 3 proměnné:</a:t>
            </a:r>
          </a:p>
          <a:p>
            <a:pPr lvl="1"/>
            <a:r>
              <a:rPr lang="cs-CZ" dirty="0" smtClean="0"/>
              <a:t>BMI</a:t>
            </a:r>
          </a:p>
          <a:p>
            <a:pPr lvl="1"/>
            <a:r>
              <a:rPr lang="cs-CZ" dirty="0" smtClean="0"/>
              <a:t>% fat</a:t>
            </a:r>
          </a:p>
          <a:p>
            <a:pPr lvl="1"/>
            <a:r>
              <a:rPr lang="cs-CZ" dirty="0" smtClean="0"/>
              <a:t>WHR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3118549"/>
              </p:ext>
            </p:extLst>
          </p:nvPr>
        </p:nvGraphicFramePr>
        <p:xfrm>
          <a:off x="4156824" y="3140968"/>
          <a:ext cx="4951801" cy="3716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Graph" r:id="rId4" imgW="4727520" imgH="3552840" progId="STATISTICA.Graph">
                  <p:embed/>
                </p:oleObj>
              </mc:Choice>
              <mc:Fallback>
                <p:oleObj name="Graph" r:id="rId4" imgW="4727520" imgH="3552840" progId="STATISTICA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6824" y="3140968"/>
                        <a:ext cx="4951801" cy="37163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7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Korelační koeficient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R</a:t>
            </a:r>
            <a:r>
              <a:rPr lang="cs-CZ" dirty="0" smtClean="0"/>
              <a:t>: </a:t>
            </a:r>
            <a:r>
              <a:rPr lang="en-US" dirty="0" smtClean="0"/>
              <a:t>&lt;</a:t>
            </a:r>
            <a:r>
              <a:rPr lang="cs-CZ" dirty="0" smtClean="0"/>
              <a:t>-</a:t>
            </a:r>
            <a:r>
              <a:rPr lang="cs-CZ" dirty="0"/>
              <a:t>1 do </a:t>
            </a:r>
            <a:r>
              <a:rPr lang="cs-CZ" dirty="0" smtClean="0"/>
              <a:t>1</a:t>
            </a:r>
            <a:r>
              <a:rPr lang="en-US" dirty="0" smtClean="0"/>
              <a:t>&gt;</a:t>
            </a:r>
            <a:endParaRPr lang="cs-CZ" dirty="0" smtClean="0"/>
          </a:p>
          <a:p>
            <a:r>
              <a:rPr lang="cs-CZ" dirty="0" smtClean="0"/>
              <a:t>Omezení:</a:t>
            </a:r>
            <a:endParaRPr lang="cs-CZ" dirty="0"/>
          </a:p>
          <a:p>
            <a:pPr lvl="1"/>
            <a:r>
              <a:rPr lang="cs-CZ" dirty="0"/>
              <a:t>předpokládá </a:t>
            </a:r>
            <a:r>
              <a:rPr lang="cs-CZ" dirty="0" smtClean="0"/>
              <a:t>2-rozměrné </a:t>
            </a:r>
            <a:r>
              <a:rPr lang="cs-CZ" dirty="0" err="1" smtClean="0"/>
              <a:t>norm.rozdělení</a:t>
            </a:r>
            <a:endParaRPr lang="cs-CZ" dirty="0" smtClean="0"/>
          </a:p>
          <a:p>
            <a:pPr lvl="1"/>
            <a:r>
              <a:rPr lang="cs-CZ" dirty="0" smtClean="0"/>
              <a:t>měří </a:t>
            </a:r>
            <a:r>
              <a:rPr lang="cs-CZ" dirty="0"/>
              <a:t>pouze vztahy </a:t>
            </a:r>
            <a:r>
              <a:rPr lang="cs-CZ" dirty="0" smtClean="0"/>
              <a:t>lineární</a:t>
            </a:r>
            <a:endParaRPr lang="cs-CZ" dirty="0"/>
          </a:p>
          <a:p>
            <a:pPr lvl="1"/>
            <a:r>
              <a:rPr lang="cs-CZ" dirty="0" smtClean="0"/>
              <a:t>nerozeznává</a:t>
            </a:r>
            <a:r>
              <a:rPr lang="cs-CZ" dirty="0"/>
              <a:t>, která proměnná je závislá a která nezávislá. Nelze rozhodnout o příčinnosti vztahu mezi </a:t>
            </a:r>
            <a:r>
              <a:rPr lang="cs-CZ" dirty="0" smtClean="0"/>
              <a:t>proměnnými</a:t>
            </a:r>
          </a:p>
          <a:p>
            <a:r>
              <a:rPr lang="cs-CZ" dirty="0" smtClean="0"/>
              <a:t>interpretace </a:t>
            </a:r>
            <a:r>
              <a:rPr lang="cs-CZ" dirty="0" smtClean="0">
                <a:sym typeface="Symbol"/>
              </a:rPr>
              <a:t></a:t>
            </a:r>
            <a:r>
              <a:rPr lang="cs-CZ" dirty="0" smtClean="0"/>
              <a:t> dodatečné koeficienty, např. index determinace </a:t>
            </a:r>
            <a:r>
              <a:rPr lang="cs-CZ" i="1" dirty="0" smtClean="0"/>
              <a:t>r</a:t>
            </a:r>
            <a:r>
              <a:rPr lang="cs-CZ" i="1" baseline="30000" dirty="0" smtClean="0"/>
              <a:t>2</a:t>
            </a:r>
          </a:p>
          <a:p>
            <a:r>
              <a:rPr lang="cs-CZ" sz="3000" i="1" dirty="0" err="1" smtClean="0"/>
              <a:t>Pearsonův</a:t>
            </a:r>
            <a:r>
              <a:rPr lang="cs-CZ" sz="3000" i="1" dirty="0" smtClean="0"/>
              <a:t>, </a:t>
            </a:r>
            <a:r>
              <a:rPr lang="cs-CZ" sz="3000" i="1" dirty="0" err="1" smtClean="0"/>
              <a:t>neparametrický</a:t>
            </a:r>
            <a:r>
              <a:rPr lang="cs-CZ" sz="3000" i="1" dirty="0" smtClean="0"/>
              <a:t> </a:t>
            </a:r>
            <a:r>
              <a:rPr lang="cs-CZ" sz="3000" i="1" dirty="0" err="1" smtClean="0"/>
              <a:t>Spearmonův</a:t>
            </a:r>
            <a:endParaRPr lang="cs-CZ" sz="3000" i="1" dirty="0" smtClean="0"/>
          </a:p>
          <a:p>
            <a:r>
              <a:rPr lang="cs-CZ" sz="3000" i="1" dirty="0" smtClean="0"/>
              <a:t>jednoduchý, parciální, mnohonásobný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07554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upload.wikimedia.org/wikipedia/commons/thumb/d/d4/Correlation_examples2.svg/506px-Correlation_examples2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30" y="1556792"/>
            <a:ext cx="883298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10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453011"/>
              </p:ext>
            </p:extLst>
          </p:nvPr>
        </p:nvGraphicFramePr>
        <p:xfrm>
          <a:off x="1524000" y="1772816"/>
          <a:ext cx="6096000" cy="1704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fat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WHR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BMI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fat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0,36</a:t>
                      </a:r>
                      <a:endParaRPr lang="cs-CZ" sz="26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0,41</a:t>
                      </a:r>
                      <a:endParaRPr lang="cs-CZ" sz="26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WHR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0,36</a:t>
                      </a:r>
                      <a:endParaRPr lang="cs-CZ" sz="26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0,85</a:t>
                      </a:r>
                      <a:endParaRPr lang="cs-CZ" sz="26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0,41</a:t>
                      </a:r>
                      <a:endParaRPr lang="cs-CZ" sz="26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0,85</a:t>
                      </a:r>
                      <a:endParaRPr lang="cs-CZ" sz="26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1259632" y="3789040"/>
            <a:ext cx="7200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Nejvyšší </a:t>
            </a:r>
            <a:r>
              <a:rPr lang="cs-CZ" sz="2800" b="1" dirty="0"/>
              <a:t>jednoduchý</a:t>
            </a:r>
            <a:r>
              <a:rPr lang="cs-CZ" sz="2800" dirty="0"/>
              <a:t> korelační koeficient je mezi proměnnými BMI a WHR a to </a:t>
            </a:r>
            <a:r>
              <a:rPr lang="cs-CZ" sz="2800" dirty="0" smtClean="0"/>
              <a:t>0,85. </a:t>
            </a:r>
            <a:r>
              <a:rPr lang="cs-CZ" sz="2800" dirty="0"/>
              <a:t>Celkem vysvětluje </a:t>
            </a:r>
            <a:r>
              <a:rPr lang="cs-CZ" sz="2800" dirty="0" smtClean="0"/>
              <a:t>72,2 </a:t>
            </a:r>
            <a:r>
              <a:rPr lang="cs-CZ" sz="2800" dirty="0"/>
              <a:t>% procent celkové variability mezi těmi to proměnnými. K číslu </a:t>
            </a:r>
            <a:r>
              <a:rPr lang="cs-CZ" sz="2800" dirty="0" smtClean="0"/>
              <a:t>72,2 </a:t>
            </a:r>
            <a:r>
              <a:rPr lang="cs-CZ" sz="2800" dirty="0"/>
              <a:t>% jsme dospěli pomocí koeficientu determinace (r</a:t>
            </a:r>
            <a:r>
              <a:rPr lang="cs-CZ" sz="2800" baseline="30000" dirty="0"/>
              <a:t>2</a:t>
            </a:r>
            <a:r>
              <a:rPr lang="cs-CZ" sz="2800" dirty="0"/>
              <a:t> = </a:t>
            </a:r>
            <a:r>
              <a:rPr lang="cs-CZ" sz="2800" dirty="0" smtClean="0"/>
              <a:t>0,85</a:t>
            </a:r>
            <a:r>
              <a:rPr lang="cs-CZ" sz="2800" baseline="30000" dirty="0" smtClean="0"/>
              <a:t>2</a:t>
            </a:r>
            <a:r>
              <a:rPr lang="cs-CZ" sz="2800" dirty="0" smtClean="0"/>
              <a:t> </a:t>
            </a:r>
            <a:r>
              <a:rPr lang="cs-CZ" sz="2800" dirty="0"/>
              <a:t>= </a:t>
            </a:r>
            <a:r>
              <a:rPr lang="cs-CZ" sz="2800" dirty="0" smtClean="0"/>
              <a:t>0,722).</a:t>
            </a:r>
            <a:endParaRPr lang="cs-CZ" sz="2800" dirty="0"/>
          </a:p>
        </p:txBody>
      </p:sp>
      <p:sp>
        <p:nvSpPr>
          <p:cNvPr id="7" name="Obdélník 6"/>
          <p:cNvSpPr/>
          <p:nvPr/>
        </p:nvSpPr>
        <p:spPr>
          <a:xfrm>
            <a:off x="1241052" y="112474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800" b="1" dirty="0" smtClean="0"/>
              <a:t>Příklad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95928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4400" y="0"/>
            <a:ext cx="8001000" cy="9144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T-testy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14400" y="990600"/>
            <a:ext cx="8001000" cy="5410200"/>
          </a:xfrm>
        </p:spPr>
        <p:txBody>
          <a:bodyPr/>
          <a:lstStyle/>
          <a:p>
            <a:r>
              <a:rPr lang="cs-CZ" dirty="0"/>
              <a:t>Testy o rovnosti středních hodnot dvou </a:t>
            </a:r>
            <a:r>
              <a:rPr lang="cs-CZ" dirty="0" smtClean="0"/>
              <a:t>výběrů</a:t>
            </a:r>
          </a:p>
          <a:p>
            <a:r>
              <a:rPr lang="cs-CZ" dirty="0"/>
              <a:t>Jaký konkrétní t-test </a:t>
            </a:r>
            <a:r>
              <a:rPr lang="cs-CZ" dirty="0" smtClean="0"/>
              <a:t>vybrat?</a:t>
            </a:r>
            <a:endParaRPr lang="cs-CZ" dirty="0"/>
          </a:p>
          <a:p>
            <a:pPr lvl="0"/>
            <a:r>
              <a:rPr lang="cs-CZ" dirty="0" smtClean="0"/>
              <a:t>varianta </a:t>
            </a:r>
            <a:r>
              <a:rPr lang="cs-CZ" dirty="0"/>
              <a:t>testu bude</a:t>
            </a:r>
          </a:p>
          <a:p>
            <a:pPr lvl="1"/>
            <a:r>
              <a:rPr lang="cs-CZ" dirty="0"/>
              <a:t>parametrická </a:t>
            </a:r>
            <a:r>
              <a:rPr lang="cs-CZ" dirty="0" smtClean="0"/>
              <a:t>(závislé, nezávislé soubory)</a:t>
            </a:r>
            <a:endParaRPr lang="cs-CZ" dirty="0"/>
          </a:p>
          <a:p>
            <a:pPr lvl="1"/>
            <a:r>
              <a:rPr lang="cs-CZ" dirty="0" err="1" smtClean="0"/>
              <a:t>neparametrická</a:t>
            </a:r>
            <a:r>
              <a:rPr lang="cs-CZ" dirty="0" smtClean="0"/>
              <a:t> (</a:t>
            </a:r>
            <a:r>
              <a:rPr lang="cs-CZ" dirty="0" err="1" smtClean="0"/>
              <a:t>Wilcoxonův</a:t>
            </a:r>
            <a:r>
              <a:rPr lang="cs-CZ" dirty="0" smtClean="0"/>
              <a:t> - závislé, Mann-</a:t>
            </a:r>
            <a:r>
              <a:rPr lang="cs-CZ" dirty="0" err="1" smtClean="0"/>
              <a:t>Whitneyův</a:t>
            </a:r>
            <a:r>
              <a:rPr lang="cs-CZ" dirty="0" smtClean="0"/>
              <a:t> </a:t>
            </a:r>
            <a:r>
              <a:rPr lang="cs-CZ" dirty="0"/>
              <a:t>test </a:t>
            </a:r>
            <a:r>
              <a:rPr lang="cs-CZ" dirty="0" smtClean="0"/>
              <a:t>nezávislé </a:t>
            </a:r>
            <a:r>
              <a:rPr lang="cs-CZ" dirty="0" smtClean="0"/>
              <a:t>hodnoty</a:t>
            </a:r>
          </a:p>
          <a:p>
            <a:pPr lvl="1"/>
            <a:endParaRPr lang="cs-CZ" dirty="0"/>
          </a:p>
          <a:p>
            <a:r>
              <a:rPr lang="cs-CZ" dirty="0" smtClean="0"/>
              <a:t>Statistická vs. věcná významnost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67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2080" y="0"/>
            <a:ext cx="2960440" cy="9144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T-test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990600"/>
            <a:ext cx="8001000" cy="5410200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891636"/>
              </p:ext>
            </p:extLst>
          </p:nvPr>
        </p:nvGraphicFramePr>
        <p:xfrm>
          <a:off x="35496" y="188640"/>
          <a:ext cx="5534025" cy="647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Dokument" r:id="rId4" imgW="5533746" imgH="6477687" progId="Word.Document.8">
                  <p:embed/>
                </p:oleObj>
              </mc:Choice>
              <mc:Fallback>
                <p:oleObj name="Dokument" r:id="rId4" imgW="5533746" imgH="647768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188640"/>
                        <a:ext cx="5534025" cy="647700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473183"/>
              </p:ext>
            </p:extLst>
          </p:nvPr>
        </p:nvGraphicFramePr>
        <p:xfrm>
          <a:off x="3732774" y="2780928"/>
          <a:ext cx="5215963" cy="3911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Graph" r:id="rId6" imgW="5597640" imgH="4197960" progId="STATISTICA.Graph">
                  <p:embed/>
                </p:oleObj>
              </mc:Choice>
              <mc:Fallback>
                <p:oleObj name="Graph" r:id="rId6" imgW="5597640" imgH="4197960" progId="STATISTICA.Graph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2774" y="2780928"/>
                        <a:ext cx="5215963" cy="39119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795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dirty="0" smtClean="0">
                <a:solidFill>
                  <a:schemeClr val="tx1"/>
                </a:solidFill>
              </a:rPr>
              <a:t>Pravidla výzkumu z pohledu analýzy dat</a:t>
            </a:r>
            <a:endParaRPr lang="cs-CZ" sz="3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příprava </a:t>
            </a:r>
            <a:r>
              <a:rPr lang="cs-CZ" dirty="0"/>
              <a:t>výzkumného šetření je nejdůležitější část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sběr </a:t>
            </a:r>
            <a:r>
              <a:rPr lang="cs-CZ" dirty="0"/>
              <a:t>a analýza dat slouží k zamítnutí/nezamítnutí předem stanovených úkolů práce a </a:t>
            </a:r>
            <a:r>
              <a:rPr lang="cs-CZ" dirty="0" smtClean="0"/>
              <a:t>hypotéz (explorační vs. konfirmační přístup)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vždy </a:t>
            </a:r>
            <a:r>
              <a:rPr lang="cs-CZ" dirty="0"/>
              <a:t>mít na paměti věcné hledisko výzkumu, zejména v souvislosti s interpretací statistických výsledků</a:t>
            </a:r>
          </a:p>
        </p:txBody>
      </p:sp>
    </p:spTree>
    <p:extLst>
      <p:ext uri="{BB962C8B-B14F-4D97-AF65-F5344CB8AC3E}">
        <p14:creationId xmlns:p14="http://schemas.microsoft.com/office/powerpoint/2010/main" val="371423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T-test - příklad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627312"/>
            <a:ext cx="8001000" cy="3537992"/>
          </a:xfrm>
        </p:spPr>
        <p:txBody>
          <a:bodyPr/>
          <a:lstStyle/>
          <a:p>
            <a:r>
              <a:rPr lang="cs-CZ" dirty="0" err="1" smtClean="0"/>
              <a:t>Cohe</a:t>
            </a:r>
            <a:r>
              <a:rPr lang="en-US" dirty="0" smtClean="0"/>
              <a:t>novo</a:t>
            </a:r>
            <a:r>
              <a:rPr lang="cs-CZ" dirty="0" smtClean="0"/>
              <a:t> d</a:t>
            </a:r>
            <a:endParaRPr lang="en-US" dirty="0" smtClean="0"/>
          </a:p>
          <a:p>
            <a:pPr lvl="1"/>
            <a:r>
              <a:rPr lang="en-US" sz="1800" b="0" dirty="0" smtClean="0"/>
              <a:t>d</a:t>
            </a:r>
            <a:r>
              <a:rPr lang="cs-CZ" sz="1800" b="0" dirty="0" smtClean="0"/>
              <a:t> </a:t>
            </a:r>
            <a:r>
              <a:rPr lang="en-US" sz="1800" b="0" dirty="0"/>
              <a:t>&gt; </a:t>
            </a:r>
            <a:r>
              <a:rPr lang="cs-CZ" sz="1800" b="0" dirty="0"/>
              <a:t>0,8</a:t>
            </a:r>
            <a:r>
              <a:rPr lang="en-US" sz="1800" b="0" dirty="0"/>
              <a:t> </a:t>
            </a:r>
            <a:r>
              <a:rPr lang="en-US" sz="1800" b="0" dirty="0">
                <a:sym typeface="Symbol"/>
              </a:rPr>
              <a:t> </a:t>
            </a:r>
            <a:r>
              <a:rPr lang="cs-CZ" sz="1800" b="0" dirty="0"/>
              <a:t>velký efekt</a:t>
            </a:r>
          </a:p>
          <a:p>
            <a:pPr lvl="1"/>
            <a:r>
              <a:rPr lang="cs-CZ" sz="1800" b="0" i="1" dirty="0"/>
              <a:t>d</a:t>
            </a:r>
            <a:r>
              <a:rPr lang="cs-CZ" sz="1800" b="0" dirty="0"/>
              <a:t> z intervalu 0,5 – 0,8 </a:t>
            </a:r>
            <a:r>
              <a:rPr lang="cs-CZ" sz="1800" b="0" dirty="0">
                <a:sym typeface="Symbol"/>
              </a:rPr>
              <a:t></a:t>
            </a:r>
            <a:r>
              <a:rPr lang="en-US" sz="1800" b="0" dirty="0">
                <a:sym typeface="Symbol"/>
              </a:rPr>
              <a:t> </a:t>
            </a:r>
            <a:r>
              <a:rPr lang="cs-CZ" sz="1800" b="0" dirty="0"/>
              <a:t>střední</a:t>
            </a:r>
            <a:r>
              <a:rPr lang="en-US" sz="1800" b="0" dirty="0"/>
              <a:t> </a:t>
            </a:r>
            <a:r>
              <a:rPr lang="cs-CZ" sz="1800" b="0" dirty="0"/>
              <a:t>efekt </a:t>
            </a:r>
            <a:endParaRPr lang="en-US" sz="1800" b="0" dirty="0"/>
          </a:p>
          <a:p>
            <a:pPr lvl="1"/>
            <a:r>
              <a:rPr lang="en-US" sz="1800" b="0" dirty="0"/>
              <a:t>d &lt; </a:t>
            </a:r>
            <a:r>
              <a:rPr lang="cs-CZ" sz="1800" b="0" dirty="0"/>
              <a:t>0,2 </a:t>
            </a:r>
            <a:r>
              <a:rPr lang="cs-CZ" sz="1800" b="0" dirty="0">
                <a:sym typeface="Symbol"/>
              </a:rPr>
              <a:t></a:t>
            </a:r>
            <a:r>
              <a:rPr lang="en-US" sz="1800" b="0" dirty="0">
                <a:sym typeface="Symbol"/>
              </a:rPr>
              <a:t> </a:t>
            </a:r>
            <a:r>
              <a:rPr lang="cs-CZ" sz="1800" b="0" dirty="0"/>
              <a:t>malý</a:t>
            </a:r>
            <a:r>
              <a:rPr lang="en-US" sz="1800" b="0" dirty="0"/>
              <a:t> </a:t>
            </a:r>
            <a:r>
              <a:rPr lang="en-US" sz="1800" b="0" dirty="0" err="1"/>
              <a:t>efekt</a:t>
            </a:r>
            <a:endParaRPr lang="cs-CZ" sz="1800" b="0" dirty="0"/>
          </a:p>
          <a:p>
            <a:r>
              <a:rPr lang="en-US" dirty="0" smtClean="0"/>
              <a:t>d</a:t>
            </a:r>
            <a:r>
              <a:rPr lang="cs-CZ" dirty="0" smtClean="0"/>
              <a:t> </a:t>
            </a:r>
            <a:r>
              <a:rPr lang="cs-CZ" dirty="0"/>
              <a:t>= 0,44 </a:t>
            </a:r>
            <a:endParaRPr lang="en-US" dirty="0" smtClean="0"/>
          </a:p>
          <a:p>
            <a:r>
              <a:rPr lang="cs-CZ" dirty="0" smtClean="0"/>
              <a:t>rozdíl </a:t>
            </a:r>
            <a:r>
              <a:rPr lang="cs-CZ" dirty="0"/>
              <a:t>mezi oběma disciplínami je i věcně i </a:t>
            </a:r>
            <a:r>
              <a:rPr lang="cs-CZ" dirty="0" smtClean="0"/>
              <a:t>stati</a:t>
            </a:r>
            <a:r>
              <a:rPr lang="en-US" dirty="0" smtClean="0"/>
              <a:t>s</a:t>
            </a:r>
            <a:r>
              <a:rPr lang="cs-CZ" dirty="0" smtClean="0"/>
              <a:t>ti</a:t>
            </a:r>
            <a:r>
              <a:rPr lang="en-US" dirty="0" smtClean="0"/>
              <a:t>c</a:t>
            </a:r>
            <a:r>
              <a:rPr lang="cs-CZ" dirty="0" err="1" smtClean="0"/>
              <a:t>ky</a:t>
            </a:r>
            <a:r>
              <a:rPr lang="cs-CZ" dirty="0" smtClean="0"/>
              <a:t> významný.</a:t>
            </a:r>
            <a:endParaRPr lang="cs-CZ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350193"/>
              </p:ext>
            </p:extLst>
          </p:nvPr>
        </p:nvGraphicFramePr>
        <p:xfrm>
          <a:off x="1403648" y="1124744"/>
          <a:ext cx="48196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Spreadsheet" r:id="rId4" imgW="4819650" imgH="990600" progId="STATISTICA.Spreadsheet">
                  <p:embed/>
                </p:oleObj>
              </mc:Choice>
              <mc:Fallback>
                <p:oleObj name="Spreadsheet" r:id="rId4" imgW="4819650" imgH="990600" progId="STATISTICA.Spreadshee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124744"/>
                        <a:ext cx="481965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8" name="Picture 8" descr="d={\frac  {{\bar  {x}}_{1}-{\bar  {x}}_{2}}{s}}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656112"/>
            <a:ext cx="1395952" cy="513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Picture 10" descr="s={\sqrt  {{\frac  {(n_{1}-1)s_{1}^{2}+(n_{2}-1)s_{2}^{2}}{n_{1}+n_{2}-2}}}}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557651"/>
            <a:ext cx="3108842" cy="631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461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Zdroje: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200" b="0" dirty="0" err="1"/>
              <a:t>Cyhelský</a:t>
            </a:r>
            <a:r>
              <a:rPr lang="cs-CZ" sz="2200" b="0" dirty="0"/>
              <a:t>, L., Kahounová, J., &amp; Hindls, R. (2001). </a:t>
            </a:r>
            <a:r>
              <a:rPr lang="cs-CZ" sz="2200" b="0" i="1" dirty="0"/>
              <a:t>Elementární statistická analýza</a:t>
            </a:r>
            <a:r>
              <a:rPr lang="cs-CZ" sz="2200" b="0" dirty="0"/>
              <a:t>. (2. dopl. vyd., 318 s.) Praha: Management </a:t>
            </a:r>
            <a:r>
              <a:rPr lang="cs-CZ" sz="2200" b="0" dirty="0" err="1"/>
              <a:t>Press</a:t>
            </a:r>
            <a:r>
              <a:rPr lang="cs-CZ" sz="2200" b="0" dirty="0"/>
              <a:t>. </a:t>
            </a:r>
          </a:p>
          <a:p>
            <a:pPr lvl="0"/>
            <a:r>
              <a:rPr lang="cs-CZ" sz="2200" b="0" dirty="0" err="1" smtClean="0"/>
              <a:t>Hendl</a:t>
            </a:r>
            <a:r>
              <a:rPr lang="cs-CZ" sz="2200" b="0" dirty="0"/>
              <a:t>, J. (2006). </a:t>
            </a:r>
            <a:r>
              <a:rPr lang="cs-CZ" sz="2200" b="0" i="1" dirty="0"/>
              <a:t>Přehled statistických metod zpracování dat: analýza a </a:t>
            </a:r>
            <a:r>
              <a:rPr lang="cs-CZ" sz="2200" b="0" i="1" dirty="0" err="1"/>
              <a:t>metaanalýza</a:t>
            </a:r>
            <a:r>
              <a:rPr lang="cs-CZ" sz="2200" b="0" i="1" dirty="0"/>
              <a:t> dat</a:t>
            </a:r>
            <a:r>
              <a:rPr lang="cs-CZ" sz="2200" b="0" dirty="0"/>
              <a:t>. (Vyd. 2., </a:t>
            </a:r>
            <a:r>
              <a:rPr lang="cs-CZ" sz="2200" b="0" dirty="0" err="1"/>
              <a:t>opr</a:t>
            </a:r>
            <a:r>
              <a:rPr lang="cs-CZ" sz="2200" b="0" dirty="0"/>
              <a:t>., 583 s.) Praha: Portál. </a:t>
            </a:r>
          </a:p>
          <a:p>
            <a:r>
              <a:rPr lang="cs-CZ" sz="2200" b="0" dirty="0"/>
              <a:t>Meloun, M., &amp; </a:t>
            </a:r>
            <a:r>
              <a:rPr lang="cs-CZ" sz="2200" b="0" dirty="0" err="1"/>
              <a:t>Militký</a:t>
            </a:r>
            <a:r>
              <a:rPr lang="cs-CZ" sz="2200" b="0" dirty="0"/>
              <a:t>, J. (1998). </a:t>
            </a:r>
            <a:r>
              <a:rPr lang="cs-CZ" sz="2200" b="0" i="1" dirty="0"/>
              <a:t>Statistické zpracování experimentálních dat</a:t>
            </a:r>
            <a:r>
              <a:rPr lang="cs-CZ" sz="2200" b="0" dirty="0"/>
              <a:t>. (2. vyd., </a:t>
            </a:r>
            <a:r>
              <a:rPr lang="cs-CZ" sz="2200" b="0" dirty="0" err="1"/>
              <a:t>xxi</a:t>
            </a:r>
            <a:r>
              <a:rPr lang="cs-CZ" sz="2200" b="0" dirty="0"/>
              <a:t>, 839 s.) Praha: East </a:t>
            </a:r>
            <a:r>
              <a:rPr lang="cs-CZ" sz="2200" b="0" dirty="0" err="1"/>
              <a:t>Publishing</a:t>
            </a:r>
            <a:r>
              <a:rPr lang="cs-CZ" sz="2200" b="0" dirty="0"/>
              <a:t>. </a:t>
            </a:r>
            <a:endParaRPr lang="cs-CZ" sz="2200" b="0" dirty="0" smtClean="0"/>
          </a:p>
          <a:p>
            <a:endParaRPr lang="cs-CZ" sz="2200" b="0" dirty="0" smtClean="0"/>
          </a:p>
          <a:p>
            <a:r>
              <a:rPr lang="cs-CZ" sz="2200" b="0" dirty="0" smtClean="0"/>
              <a:t>Sebera, M. </a:t>
            </a:r>
            <a:r>
              <a:rPr lang="cs-CZ" sz="2200" b="0" i="1" dirty="0" smtClean="0"/>
              <a:t>Vícerozměrné statistiky</a:t>
            </a:r>
            <a:r>
              <a:rPr lang="cs-CZ" sz="2200" b="0" dirty="0" smtClean="0"/>
              <a:t>, 2013 (v tisku)</a:t>
            </a:r>
          </a:p>
          <a:p>
            <a:r>
              <a:rPr lang="cs-CZ" sz="2200" b="0" dirty="0"/>
              <a:t>Sebera, M. </a:t>
            </a:r>
            <a:r>
              <a:rPr lang="cs-CZ" sz="2200" b="0" i="1" dirty="0" smtClean="0"/>
              <a:t>Časové řady</a:t>
            </a:r>
            <a:r>
              <a:rPr lang="cs-CZ" sz="2200" b="0" dirty="0" smtClean="0"/>
              <a:t>, </a:t>
            </a:r>
            <a:r>
              <a:rPr lang="cs-CZ" sz="2200" b="0" dirty="0"/>
              <a:t>2013 (v tisku</a:t>
            </a:r>
            <a:r>
              <a:rPr lang="cs-CZ" sz="2200" b="0" dirty="0" smtClean="0"/>
              <a:t>)</a:t>
            </a:r>
          </a:p>
          <a:p>
            <a:r>
              <a:rPr lang="cs-CZ" sz="2200" b="0" dirty="0" smtClean="0"/>
              <a:t>Zvonař, </a:t>
            </a:r>
            <a:r>
              <a:rPr lang="cs-CZ" sz="2200" b="0" dirty="0"/>
              <a:t>M., </a:t>
            </a:r>
            <a:r>
              <a:rPr lang="cs-CZ" sz="2200" b="0" dirty="0" smtClean="0"/>
              <a:t>Pavlík, </a:t>
            </a:r>
            <a:r>
              <a:rPr lang="cs-CZ" sz="2200" b="0" dirty="0"/>
              <a:t>J ., </a:t>
            </a:r>
            <a:r>
              <a:rPr lang="cs-CZ" sz="2200" b="0" dirty="0" smtClean="0"/>
              <a:t>Sebera, </a:t>
            </a:r>
            <a:r>
              <a:rPr lang="cs-CZ" sz="2200" b="0" dirty="0"/>
              <a:t>M., </a:t>
            </a:r>
            <a:r>
              <a:rPr lang="cs-CZ" sz="2200" b="0" dirty="0" err="1" smtClean="0"/>
              <a:t>Vespalec</a:t>
            </a:r>
            <a:r>
              <a:rPr lang="cs-CZ" sz="2200" b="0" dirty="0" smtClean="0"/>
              <a:t>, </a:t>
            </a:r>
            <a:r>
              <a:rPr lang="cs-CZ" sz="2200" b="0" dirty="0"/>
              <a:t>T. &amp; </a:t>
            </a:r>
            <a:r>
              <a:rPr lang="cs-CZ" sz="2200" b="0" dirty="0" smtClean="0"/>
              <a:t>Štochl,  </a:t>
            </a:r>
            <a:r>
              <a:rPr lang="cs-CZ" sz="2200" b="0" dirty="0"/>
              <a:t>J. </a:t>
            </a:r>
            <a:r>
              <a:rPr lang="cs-CZ" sz="2200" b="0" i="1" dirty="0"/>
              <a:t>Vybrané kapitoly z </a:t>
            </a:r>
            <a:r>
              <a:rPr lang="cs-CZ" sz="2200" b="0" i="1" dirty="0" err="1"/>
              <a:t>antropomotoriky</a:t>
            </a:r>
            <a:r>
              <a:rPr lang="cs-CZ" sz="2200" b="0" dirty="0"/>
              <a:t>. Brno: Masarykova univerzita, 2010</a:t>
            </a:r>
            <a:r>
              <a:rPr lang="cs-CZ" sz="2200" b="0" dirty="0" smtClean="0"/>
              <a:t>.</a:t>
            </a:r>
            <a:endParaRPr lang="cs-CZ" sz="2200" b="0" dirty="0"/>
          </a:p>
        </p:txBody>
      </p:sp>
    </p:spTree>
    <p:extLst>
      <p:ext uri="{BB962C8B-B14F-4D97-AF65-F5344CB8AC3E}">
        <p14:creationId xmlns:p14="http://schemas.microsoft.com/office/powerpoint/2010/main" val="367458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Role statistiky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Porozumění a zkoumání hromadných jevů</a:t>
            </a:r>
          </a:p>
          <a:p>
            <a:r>
              <a:rPr lang="cs-CZ" dirty="0" smtClean="0"/>
              <a:t>Zjišťování zákonitostí </a:t>
            </a:r>
          </a:p>
          <a:p>
            <a:r>
              <a:rPr lang="cs-CZ" dirty="0" smtClean="0"/>
              <a:t>V kvantitativním výzkumu (deduktivní princip) – pojítko mezi </a:t>
            </a:r>
            <a:r>
              <a:rPr lang="cs-CZ" dirty="0"/>
              <a:t>teorií a </a:t>
            </a:r>
            <a:r>
              <a:rPr lang="cs-CZ" dirty="0" smtClean="0"/>
              <a:t>výzkumem</a:t>
            </a:r>
          </a:p>
          <a:p>
            <a:r>
              <a:rPr lang="cs-CZ" dirty="0" smtClean="0"/>
              <a:t>Zpracování, popsání a analyzování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43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980728"/>
            <a:ext cx="1389509" cy="1393824"/>
          </a:xfrm>
          <a:prstGeom prst="rect">
            <a:avLst/>
          </a:prstGeom>
          <a:noFill/>
          <a:ln>
            <a:noFill/>
          </a:ln>
          <a:effectLst>
            <a:reflection stA="3300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Základní pojmy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908720"/>
            <a:ext cx="8001000" cy="5410200"/>
          </a:xfrm>
        </p:spPr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Základní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FF0000"/>
                </a:solidFill>
              </a:rPr>
              <a:t>výběrový</a:t>
            </a:r>
            <a:r>
              <a:rPr lang="cs-CZ" dirty="0" smtClean="0"/>
              <a:t> soubor </a:t>
            </a:r>
            <a:br>
              <a:rPr lang="cs-CZ" dirty="0" smtClean="0"/>
            </a:br>
            <a:r>
              <a:rPr lang="cs-CZ" dirty="0" smtClean="0"/>
              <a:t>a jeho rozsah (N)</a:t>
            </a:r>
          </a:p>
          <a:p>
            <a:r>
              <a:rPr lang="cs-CZ" dirty="0" smtClean="0"/>
              <a:t>Výběr:</a:t>
            </a:r>
          </a:p>
          <a:p>
            <a:pPr lvl="1"/>
            <a:r>
              <a:rPr lang="cs-CZ" sz="2600" dirty="0"/>
              <a:t>náhodný </a:t>
            </a:r>
            <a:r>
              <a:rPr lang="cs-CZ" sz="2600" dirty="0" smtClean="0"/>
              <a:t>(každý prvek má stejnou pravděpodobnost výběru - losování)</a:t>
            </a:r>
            <a:endParaRPr lang="cs-CZ" sz="2600" dirty="0"/>
          </a:p>
          <a:p>
            <a:pPr lvl="1"/>
            <a:r>
              <a:rPr lang="cs-CZ" sz="2600" dirty="0" smtClean="0"/>
              <a:t>systematický (n-</a:t>
            </a:r>
            <a:r>
              <a:rPr lang="cs-CZ" sz="2600" dirty="0" err="1" smtClean="0"/>
              <a:t>tý</a:t>
            </a:r>
            <a:r>
              <a:rPr lang="cs-CZ" sz="2600" dirty="0" smtClean="0"/>
              <a:t> objekt, n</a:t>
            </a:r>
            <a:r>
              <a:rPr lang="en-US" sz="2600" dirty="0" smtClean="0"/>
              <a:t>&lt;</a:t>
            </a:r>
            <a:r>
              <a:rPr lang="cs-CZ" sz="2600" dirty="0" smtClean="0"/>
              <a:t>N)</a:t>
            </a:r>
            <a:endParaRPr lang="cs-CZ" sz="2600" dirty="0"/>
          </a:p>
          <a:p>
            <a:pPr lvl="1"/>
            <a:r>
              <a:rPr lang="cs-CZ" sz="2600" dirty="0" smtClean="0"/>
              <a:t>stratifikovaný (náhodný výběr ve skupinách)</a:t>
            </a:r>
            <a:endParaRPr lang="cs-CZ" sz="2600" dirty="0"/>
          </a:p>
        </p:txBody>
      </p:sp>
      <p:pic>
        <p:nvPicPr>
          <p:cNvPr id="4" name="Obrázek 3" descr="Odpadky se na nás valí &amp;ccaron;ím dál víc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509120"/>
            <a:ext cx="3604777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http://www.tezas.sk/images/kontsep01-444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610" y="4509120"/>
            <a:ext cx="3791846" cy="2160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423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Náhodná a systematická chyba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\begin{figure}\centering&#10;\fbox{\includegraphics[clip, width=8cm]{eps/Puntiky.eps}}&#10;\end{figure}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980728"/>
            <a:ext cx="8064896" cy="5760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040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Typy proměnných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Nominální (text, číselné kódy; hodnoty jsou různé; nelze provádět aritmetické operace)</a:t>
            </a:r>
            <a:endParaRPr lang="cs-CZ" dirty="0"/>
          </a:p>
          <a:p>
            <a:r>
              <a:rPr lang="cs-CZ" dirty="0"/>
              <a:t>Ordinální </a:t>
            </a:r>
            <a:r>
              <a:rPr lang="cs-CZ" dirty="0" smtClean="0"/>
              <a:t>(lze seřadit; většinou se převede na čísla), </a:t>
            </a:r>
            <a:endParaRPr lang="cs-CZ" dirty="0"/>
          </a:p>
          <a:p>
            <a:r>
              <a:rPr lang="cs-CZ" dirty="0"/>
              <a:t>Intervalová </a:t>
            </a:r>
            <a:r>
              <a:rPr lang="cs-CZ" dirty="0" smtClean="0"/>
              <a:t>(lze říct o kolik je hodnota větší)</a:t>
            </a:r>
            <a:endParaRPr lang="cs-CZ" dirty="0"/>
          </a:p>
          <a:p>
            <a:r>
              <a:rPr lang="cs-CZ" dirty="0"/>
              <a:t>Poměrová </a:t>
            </a:r>
            <a:r>
              <a:rPr lang="cs-CZ" dirty="0" smtClean="0"/>
              <a:t>(</a:t>
            </a:r>
            <a:r>
              <a:rPr lang="cs-CZ" dirty="0"/>
              <a:t>lze říct </a:t>
            </a:r>
            <a:r>
              <a:rPr lang="cs-CZ" dirty="0" smtClean="0"/>
              <a:t>kolikrát </a:t>
            </a:r>
            <a:r>
              <a:rPr lang="cs-CZ" dirty="0"/>
              <a:t>je </a:t>
            </a:r>
            <a:r>
              <a:rPr lang="cs-CZ" dirty="0" smtClean="0"/>
              <a:t>hodnota větší)</a:t>
            </a:r>
          </a:p>
          <a:p>
            <a:r>
              <a:rPr lang="cs-CZ" dirty="0" smtClean="0">
                <a:solidFill>
                  <a:srgbClr val="0A6192"/>
                </a:solidFill>
              </a:rPr>
              <a:t>Spojité X Diskrétní</a:t>
            </a:r>
            <a:endParaRPr lang="cs-CZ" dirty="0">
              <a:solidFill>
                <a:srgbClr val="0A61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82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Škály (měřítka, stupnice)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Nominální </a:t>
            </a:r>
            <a:r>
              <a:rPr lang="cs-CZ" dirty="0" smtClean="0"/>
              <a:t>(temperament; národnost)</a:t>
            </a:r>
            <a:endParaRPr lang="cs-CZ" dirty="0"/>
          </a:p>
          <a:p>
            <a:r>
              <a:rPr lang="cs-CZ" dirty="0"/>
              <a:t>Ordinální </a:t>
            </a:r>
            <a:r>
              <a:rPr lang="cs-CZ" dirty="0" smtClean="0"/>
              <a:t>(školní známky, bodování v </a:t>
            </a:r>
            <a:r>
              <a:rPr lang="cs-CZ" dirty="0" err="1" smtClean="0"/>
              <a:t>slopestyle</a:t>
            </a:r>
            <a:r>
              <a:rPr lang="cs-CZ" dirty="0" smtClean="0"/>
              <a:t>; </a:t>
            </a:r>
            <a:r>
              <a:rPr lang="cs-CZ" b="0" dirty="0" smtClean="0"/>
              <a:t>r</a:t>
            </a:r>
            <a:r>
              <a:rPr lang="cs-CZ" dirty="0" smtClean="0"/>
              <a:t>elace </a:t>
            </a:r>
            <a:r>
              <a:rPr lang="cs-CZ" dirty="0"/>
              <a:t>=, </a:t>
            </a:r>
            <a:r>
              <a:rPr lang="cs-CZ" b="0" dirty="0" smtClean="0"/>
              <a:t>≠</a:t>
            </a:r>
            <a:r>
              <a:rPr lang="cs-CZ" dirty="0" smtClean="0"/>
              <a:t>, </a:t>
            </a:r>
            <a:r>
              <a:rPr lang="cs-CZ" dirty="0"/>
              <a:t>&gt;, &lt;,</a:t>
            </a:r>
            <a:r>
              <a:rPr lang="cs-CZ" dirty="0" smtClean="0"/>
              <a:t>), </a:t>
            </a:r>
            <a:endParaRPr lang="cs-CZ" dirty="0"/>
          </a:p>
          <a:p>
            <a:r>
              <a:rPr lang="cs-CZ" dirty="0" smtClean="0"/>
              <a:t>Metrické</a:t>
            </a:r>
          </a:p>
          <a:p>
            <a:pPr lvl="1"/>
            <a:r>
              <a:rPr lang="cs-CZ" dirty="0" smtClean="0"/>
              <a:t>Intervalová </a:t>
            </a:r>
            <a:r>
              <a:rPr lang="cs-CZ" dirty="0"/>
              <a:t>(lze říct o kolik je hodnota </a:t>
            </a:r>
            <a:r>
              <a:rPr lang="cs-CZ" dirty="0" smtClean="0"/>
              <a:t>větší)</a:t>
            </a:r>
            <a:endParaRPr lang="cs-CZ" dirty="0"/>
          </a:p>
          <a:p>
            <a:pPr lvl="1"/>
            <a:r>
              <a:rPr lang="cs-CZ" dirty="0"/>
              <a:t>Poměrová (lze říct kolikrát je hodnota větší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Př. teplota, čas, hmotnost, 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4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6672" y="0"/>
            <a:ext cx="8519864" cy="914400"/>
          </a:xfrm>
        </p:spPr>
        <p:txBody>
          <a:bodyPr/>
          <a:lstStyle/>
          <a:p>
            <a:r>
              <a:rPr lang="cs-CZ" sz="3800" dirty="0">
                <a:solidFill>
                  <a:schemeClr val="tx1"/>
                </a:solidFill>
              </a:rPr>
              <a:t>První náhled na </a:t>
            </a:r>
            <a:r>
              <a:rPr lang="cs-CZ" sz="3800" dirty="0" smtClean="0">
                <a:solidFill>
                  <a:schemeClr val="tx1"/>
                </a:solidFill>
              </a:rPr>
              <a:t>data – popisná statistika</a:t>
            </a:r>
            <a:endParaRPr lang="cs-CZ" sz="3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980728"/>
            <a:ext cx="7704856" cy="5410200"/>
          </a:xfrm>
        </p:spPr>
        <p:txBody>
          <a:bodyPr/>
          <a:lstStyle/>
          <a:p>
            <a:pPr lvl="0"/>
            <a:r>
              <a:rPr lang="cs-CZ" sz="2600" dirty="0" smtClean="0"/>
              <a:t>průměr</a:t>
            </a:r>
            <a:r>
              <a:rPr lang="cs-CZ" sz="2600" dirty="0"/>
              <a:t>, </a:t>
            </a:r>
            <a:r>
              <a:rPr lang="cs-CZ" sz="2600" dirty="0" err="1" smtClean="0"/>
              <a:t>sm</a:t>
            </a:r>
            <a:r>
              <a:rPr lang="cs-CZ" sz="2600" dirty="0" smtClean="0"/>
              <a:t>. odchylka</a:t>
            </a:r>
            <a:r>
              <a:rPr lang="cs-CZ" sz="2600" dirty="0"/>
              <a:t>, </a:t>
            </a:r>
            <a:r>
              <a:rPr lang="cs-CZ" sz="2600" dirty="0" smtClean="0"/>
              <a:t>medián, </a:t>
            </a:r>
            <a:r>
              <a:rPr lang="cs-CZ" sz="2600" dirty="0" err="1" smtClean="0"/>
              <a:t>kvartily</a:t>
            </a:r>
            <a:r>
              <a:rPr lang="cs-CZ" sz="2600" dirty="0" smtClean="0"/>
              <a:t> aj.</a:t>
            </a:r>
            <a:endParaRPr lang="cs-CZ" sz="2600" dirty="0"/>
          </a:p>
          <a:p>
            <a:pPr lvl="0"/>
            <a:r>
              <a:rPr lang="cs-CZ" sz="2600" dirty="0" smtClean="0"/>
              <a:t>četnosti: absolutní</a:t>
            </a:r>
            <a:r>
              <a:rPr lang="cs-CZ" sz="2600" dirty="0"/>
              <a:t>, relativní, kumulativní</a:t>
            </a:r>
          </a:p>
          <a:p>
            <a:pPr lvl="0"/>
            <a:r>
              <a:rPr lang="cs-CZ" sz="2600" dirty="0"/>
              <a:t>grafy: krabicový, histogram</a:t>
            </a:r>
          </a:p>
          <a:p>
            <a:pPr marL="0" indent="0">
              <a:buNone/>
            </a:pPr>
            <a:endParaRPr lang="cs-CZ" sz="2600" dirty="0"/>
          </a:p>
          <a:p>
            <a:pPr marL="5384800">
              <a:buNone/>
            </a:pPr>
            <a:r>
              <a:rPr lang="cs-CZ" sz="2600" dirty="0" smtClean="0">
                <a:solidFill>
                  <a:srgbClr val="FF0000"/>
                </a:solidFill>
              </a:rPr>
              <a:t>Proč? </a:t>
            </a:r>
          </a:p>
          <a:p>
            <a:pPr marL="5384800" lvl="0"/>
            <a:r>
              <a:rPr lang="cs-CZ" sz="2800" dirty="0">
                <a:solidFill>
                  <a:srgbClr val="FF0000"/>
                </a:solidFill>
              </a:rPr>
              <a:t>chybná měření, extrémy</a:t>
            </a:r>
          </a:p>
          <a:p>
            <a:pPr marL="5384800" lvl="0"/>
            <a:r>
              <a:rPr lang="cs-CZ" sz="2800" dirty="0">
                <a:solidFill>
                  <a:srgbClr val="FF0000"/>
                </a:solidFill>
              </a:rPr>
              <a:t>homogenitu souboru</a:t>
            </a:r>
          </a:p>
          <a:p>
            <a:pPr marL="5384800"/>
            <a:r>
              <a:rPr lang="cs-CZ" sz="2800" dirty="0">
                <a:solidFill>
                  <a:srgbClr val="FF0000"/>
                </a:solidFill>
              </a:rPr>
              <a:t>chybějící data</a:t>
            </a:r>
            <a:r>
              <a:rPr lang="cs-CZ" sz="2600" dirty="0" smtClean="0">
                <a:solidFill>
                  <a:srgbClr val="FF0000"/>
                </a:solidFill>
              </a:rPr>
              <a:t>	</a:t>
            </a:r>
            <a:r>
              <a:rPr lang="cs-CZ" sz="2600" dirty="0" smtClean="0"/>
              <a:t>		</a:t>
            </a:r>
            <a:endParaRPr lang="cs-CZ" sz="2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7684"/>
            <a:ext cx="59436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376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4624"/>
            <a:ext cx="8001000" cy="9144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Intervalové </a:t>
            </a:r>
            <a:r>
              <a:rPr lang="cs-CZ" dirty="0">
                <a:solidFill>
                  <a:schemeClr val="tx1"/>
                </a:solidFill>
              </a:rPr>
              <a:t>rozložení četností</a:t>
            </a: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6" y="2060848"/>
            <a:ext cx="5328672" cy="4176464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040421"/>
              </p:ext>
            </p:extLst>
          </p:nvPr>
        </p:nvGraphicFramePr>
        <p:xfrm>
          <a:off x="4860032" y="2564904"/>
          <a:ext cx="4104456" cy="243097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08112"/>
                <a:gridCol w="504056"/>
                <a:gridCol w="1368152"/>
                <a:gridCol w="504056"/>
                <a:gridCol w="720080"/>
              </a:tblGrid>
              <a:tr h="37357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1500" baseline="-250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cs-CZ" sz="1500" baseline="-250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1500" baseline="-25000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cs-CZ" sz="1500" baseline="-25000" dirty="0" err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0,05 (= 1/20)</a:t>
                      </a:r>
                      <a:endParaRPr lang="cs-CZ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1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0,05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2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0,10 (= 2/20)</a:t>
                      </a:r>
                      <a:endParaRPr lang="cs-CZ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3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0,15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8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0,40 (= 8/20)</a:t>
                      </a:r>
                      <a:endParaRPr lang="cs-CZ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11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0,55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0,30 (= 6/20)</a:t>
                      </a:r>
                      <a:endParaRPr lang="cs-CZ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17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0,85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3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0,15 (= 3/20)</a:t>
                      </a:r>
                      <a:endParaRPr lang="cs-CZ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20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1,00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20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1,00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971600" y="836712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r>
              <a:rPr lang="cs-CZ" b="1" dirty="0" smtClean="0"/>
              <a:t>BMI: </a:t>
            </a:r>
          </a:p>
          <a:p>
            <a:r>
              <a:rPr lang="cs-CZ" b="1" dirty="0" smtClean="0"/>
              <a:t>18 </a:t>
            </a:r>
            <a:r>
              <a:rPr lang="cs-CZ" b="1" dirty="0"/>
              <a:t>19 19 20 20 20 20 20 20 20 </a:t>
            </a:r>
            <a:endParaRPr lang="cs-CZ" b="1" dirty="0" smtClean="0"/>
          </a:p>
          <a:p>
            <a:r>
              <a:rPr lang="cs-CZ" b="1" dirty="0" smtClean="0"/>
              <a:t>20 </a:t>
            </a:r>
            <a:r>
              <a:rPr lang="cs-CZ" b="1" dirty="0"/>
              <a:t>21 21 21 21 21 21 22 22 22</a:t>
            </a:r>
          </a:p>
        </p:txBody>
      </p:sp>
      <p:sp>
        <p:nvSpPr>
          <p:cNvPr id="7" name="Obdélník 6"/>
          <p:cNvSpPr/>
          <p:nvPr/>
        </p:nvSpPr>
        <p:spPr>
          <a:xfrm>
            <a:off x="5400600" y="9807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N – rozsah </a:t>
            </a:r>
            <a:r>
              <a:rPr lang="cs-CZ" dirty="0" smtClean="0"/>
              <a:t>souboru</a:t>
            </a:r>
          </a:p>
          <a:p>
            <a:r>
              <a:rPr lang="cs-CZ" dirty="0" smtClean="0"/>
              <a:t>n</a:t>
            </a:r>
            <a:r>
              <a:rPr lang="cs-CZ" baseline="-25000" dirty="0" smtClean="0"/>
              <a:t>i</a:t>
            </a:r>
            <a:r>
              <a:rPr lang="cs-CZ" dirty="0" smtClean="0"/>
              <a:t> </a:t>
            </a:r>
            <a:r>
              <a:rPr lang="cs-CZ" dirty="0"/>
              <a:t>– absolutní </a:t>
            </a:r>
            <a:r>
              <a:rPr lang="cs-CZ" dirty="0" smtClean="0"/>
              <a:t>četnost</a:t>
            </a:r>
          </a:p>
          <a:p>
            <a:r>
              <a:rPr lang="cs-CZ" dirty="0" err="1" smtClean="0"/>
              <a:t>r</a:t>
            </a:r>
            <a:r>
              <a:rPr lang="cs-CZ" baseline="-25000" dirty="0" err="1" smtClean="0"/>
              <a:t>i</a:t>
            </a:r>
            <a:r>
              <a:rPr lang="cs-CZ" dirty="0" smtClean="0"/>
              <a:t> </a:t>
            </a:r>
            <a:r>
              <a:rPr lang="cs-CZ" dirty="0"/>
              <a:t>– relativní </a:t>
            </a:r>
            <a:r>
              <a:rPr lang="cs-CZ" dirty="0" smtClean="0"/>
              <a:t>četnost</a:t>
            </a:r>
          </a:p>
          <a:p>
            <a:r>
              <a:rPr lang="cs-CZ" dirty="0" smtClean="0"/>
              <a:t>N</a:t>
            </a:r>
            <a:r>
              <a:rPr lang="cs-CZ" baseline="-25000" dirty="0" smtClean="0"/>
              <a:t>i</a:t>
            </a:r>
            <a:r>
              <a:rPr lang="cs-CZ" dirty="0" smtClean="0"/>
              <a:t> </a:t>
            </a:r>
            <a:r>
              <a:rPr lang="cs-CZ" dirty="0"/>
              <a:t>– kumulativní absolutní </a:t>
            </a:r>
            <a:r>
              <a:rPr lang="cs-CZ" dirty="0" smtClean="0"/>
              <a:t>četnost</a:t>
            </a:r>
          </a:p>
          <a:p>
            <a:r>
              <a:rPr lang="cs-CZ" dirty="0" err="1" smtClean="0"/>
              <a:t>F</a:t>
            </a:r>
            <a:r>
              <a:rPr lang="cs-CZ" baseline="-25000" dirty="0" err="1" smtClean="0"/>
              <a:t>i</a:t>
            </a:r>
            <a:r>
              <a:rPr lang="cs-CZ" dirty="0" smtClean="0"/>
              <a:t> </a:t>
            </a:r>
            <a:r>
              <a:rPr lang="cs-CZ" dirty="0"/>
              <a:t>– kumulativní relativní </a:t>
            </a:r>
            <a:r>
              <a:rPr lang="cs-CZ" dirty="0" smtClean="0"/>
              <a:t>četnost</a:t>
            </a:r>
          </a:p>
        </p:txBody>
      </p:sp>
      <p:sp>
        <p:nvSpPr>
          <p:cNvPr id="8" name="Obdélník 7"/>
          <p:cNvSpPr/>
          <p:nvPr/>
        </p:nvSpPr>
        <p:spPr>
          <a:xfrm>
            <a:off x="5940152" y="5241974"/>
            <a:ext cx="28520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lze usuzovat na některé </a:t>
            </a:r>
            <a:endParaRPr lang="cs-CZ" b="1" dirty="0" smtClean="0"/>
          </a:p>
          <a:p>
            <a:r>
              <a:rPr lang="cs-CZ" b="1" dirty="0" smtClean="0"/>
              <a:t>vlastnosti, </a:t>
            </a:r>
          </a:p>
          <a:p>
            <a:r>
              <a:rPr lang="cs-CZ" b="1" dirty="0" smtClean="0"/>
              <a:t>záleží na počtu intervalů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8946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dical sports design template">
  <a:themeElements>
    <a:clrScheme name="Office Theme 8">
      <a:dk1>
        <a:srgbClr val="000000"/>
      </a:dk1>
      <a:lt1>
        <a:srgbClr val="CC9900"/>
      </a:lt1>
      <a:dk2>
        <a:srgbClr val="FBBC09"/>
      </a:dk2>
      <a:lt2>
        <a:srgbClr val="666633"/>
      </a:lt2>
      <a:accent1>
        <a:srgbClr val="339933"/>
      </a:accent1>
      <a:accent2>
        <a:srgbClr val="800000"/>
      </a:accent2>
      <a:accent3>
        <a:srgbClr val="E2CAAA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Office The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CC9900"/>
        </a:lt1>
        <a:dk2>
          <a:srgbClr val="FBBC09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E2CAAA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175F27C-B7B4-4B69-8447-996FDDB70D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Radical sports design template</Template>
  <TotalTime>242</TotalTime>
  <Words>743</Words>
  <Application>Microsoft Office PowerPoint</Application>
  <PresentationFormat>Předvádění na obrazovce (4:3)</PresentationFormat>
  <Paragraphs>178</Paragraphs>
  <Slides>21</Slides>
  <Notes>21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5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Radical sports design template</vt:lpstr>
      <vt:lpstr>Rastrový obrázek</vt:lpstr>
      <vt:lpstr>Graph</vt:lpstr>
      <vt:lpstr>Dokument aplikace Microsoft Word</vt:lpstr>
      <vt:lpstr>STATISTICA Graph</vt:lpstr>
      <vt:lpstr>STATISTICA Spreadsheet</vt:lpstr>
      <vt:lpstr>STATISTIKA přednáška 1</vt:lpstr>
      <vt:lpstr>Pravidla výzkumu z pohledu analýzy dat</vt:lpstr>
      <vt:lpstr>Role statistiky</vt:lpstr>
      <vt:lpstr>Základní pojmy</vt:lpstr>
      <vt:lpstr>Náhodná a systematická chyba</vt:lpstr>
      <vt:lpstr>Typy proměnných</vt:lpstr>
      <vt:lpstr>Škály (měřítka, stupnice)</vt:lpstr>
      <vt:lpstr>První náhled na data – popisná statistika</vt:lpstr>
      <vt:lpstr>Intervalové rozložení četností</vt:lpstr>
      <vt:lpstr>Prezentace aplikace PowerPoint</vt:lpstr>
      <vt:lpstr>Základní statistické charakteristiky</vt:lpstr>
      <vt:lpstr>Prezentace aplikace PowerPoint</vt:lpstr>
      <vt:lpstr>Normalita</vt:lpstr>
      <vt:lpstr>Korelace ANEB korelace není kauzalita</vt:lpstr>
      <vt:lpstr>Korelační koeficient</vt:lpstr>
      <vt:lpstr>Prezentace aplikace PowerPoint</vt:lpstr>
      <vt:lpstr>Prezentace aplikace PowerPoint</vt:lpstr>
      <vt:lpstr>T-testy</vt:lpstr>
      <vt:lpstr>T-test</vt:lpstr>
      <vt:lpstr>T-test - příklad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Statistický rozcestník</dc:title>
  <dc:creator>Martin</dc:creator>
  <cp:lastModifiedBy>Sebera</cp:lastModifiedBy>
  <cp:revision>28</cp:revision>
  <dcterms:created xsi:type="dcterms:W3CDTF">2013-12-11T06:35:34Z</dcterms:created>
  <dcterms:modified xsi:type="dcterms:W3CDTF">2014-02-12T11:39:41Z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TC010902861029</vt:lpwstr>
  </property>
</Properties>
</file>