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52"/>
  </p:notesMasterIdLst>
  <p:handoutMasterIdLst>
    <p:handoutMasterId r:id="rId53"/>
  </p:handoutMasterIdLst>
  <p:sldIdLst>
    <p:sldId id="256" r:id="rId2"/>
    <p:sldId id="344" r:id="rId3"/>
    <p:sldId id="345" r:id="rId4"/>
    <p:sldId id="346" r:id="rId5"/>
    <p:sldId id="347" r:id="rId6"/>
    <p:sldId id="348" r:id="rId7"/>
    <p:sldId id="349" r:id="rId8"/>
    <p:sldId id="350" r:id="rId9"/>
    <p:sldId id="351" r:id="rId10"/>
    <p:sldId id="352" r:id="rId11"/>
    <p:sldId id="353" r:id="rId12"/>
    <p:sldId id="354" r:id="rId13"/>
    <p:sldId id="356" r:id="rId14"/>
    <p:sldId id="355" r:id="rId15"/>
    <p:sldId id="357" r:id="rId16"/>
    <p:sldId id="358" r:id="rId17"/>
    <p:sldId id="359" r:id="rId18"/>
    <p:sldId id="364" r:id="rId19"/>
    <p:sldId id="363" r:id="rId20"/>
    <p:sldId id="360" r:id="rId21"/>
    <p:sldId id="361" r:id="rId22"/>
    <p:sldId id="362" r:id="rId23"/>
    <p:sldId id="365" r:id="rId24"/>
    <p:sldId id="366" r:id="rId25"/>
    <p:sldId id="367" r:id="rId26"/>
    <p:sldId id="368" r:id="rId27"/>
    <p:sldId id="370" r:id="rId28"/>
    <p:sldId id="369" r:id="rId29"/>
    <p:sldId id="371" r:id="rId30"/>
    <p:sldId id="372" r:id="rId31"/>
    <p:sldId id="374" r:id="rId32"/>
    <p:sldId id="375" r:id="rId33"/>
    <p:sldId id="377" r:id="rId34"/>
    <p:sldId id="376" r:id="rId35"/>
    <p:sldId id="379" r:id="rId36"/>
    <p:sldId id="378" r:id="rId37"/>
    <p:sldId id="381" r:id="rId38"/>
    <p:sldId id="382" r:id="rId39"/>
    <p:sldId id="383" r:id="rId40"/>
    <p:sldId id="384" r:id="rId41"/>
    <p:sldId id="385" r:id="rId42"/>
    <p:sldId id="386" r:id="rId43"/>
    <p:sldId id="387" r:id="rId44"/>
    <p:sldId id="388" r:id="rId45"/>
    <p:sldId id="389" r:id="rId46"/>
    <p:sldId id="390" r:id="rId47"/>
    <p:sldId id="391" r:id="rId48"/>
    <p:sldId id="392" r:id="rId49"/>
    <p:sldId id="393" r:id="rId50"/>
    <p:sldId id="343" r:id="rId5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Úvod" id="{8F45A209-EDF0-471C-A6AF-B798D22DBAAB}">
          <p14:sldIdLst>
            <p14:sldId id="256"/>
            <p14:sldId id="344"/>
            <p14:sldId id="345"/>
            <p14:sldId id="346"/>
            <p14:sldId id="347"/>
            <p14:sldId id="348"/>
          </p14:sldIdLst>
        </p14:section>
        <p14:section name="Vegetariánské postupy" id="{715DDA37-3383-4B56-BF9E-30E0AAD9BF38}">
          <p14:sldIdLst>
            <p14:sldId id="349"/>
            <p14:sldId id="350"/>
            <p14:sldId id="351"/>
            <p14:sldId id="352"/>
            <p14:sldId id="353"/>
            <p14:sldId id="354"/>
            <p14:sldId id="356"/>
            <p14:sldId id="355"/>
            <p14:sldId id="357"/>
            <p14:sldId id="358"/>
            <p14:sldId id="359"/>
            <p14:sldId id="364"/>
            <p14:sldId id="363"/>
            <p14:sldId id="360"/>
            <p14:sldId id="361"/>
            <p14:sldId id="362"/>
            <p14:sldId id="365"/>
            <p14:sldId id="366"/>
            <p14:sldId id="367"/>
          </p14:sldIdLst>
        </p14:section>
        <p14:section name="Nízkosacharidové diety" id="{1DE28305-811A-48B1-A1E1-3732F1F9CA6B}">
          <p14:sldIdLst>
            <p14:sldId id="368"/>
            <p14:sldId id="370"/>
            <p14:sldId id="369"/>
            <p14:sldId id="371"/>
            <p14:sldId id="372"/>
            <p14:sldId id="374"/>
            <p14:sldId id="375"/>
            <p14:sldId id="377"/>
            <p14:sldId id="376"/>
            <p14:sldId id="379"/>
            <p14:sldId id="378"/>
            <p14:sldId id="381"/>
            <p14:sldId id="382"/>
            <p14:sldId id="383"/>
            <p14:sldId id="384"/>
            <p14:sldId id="385"/>
          </p14:sldIdLst>
        </p14:section>
        <p14:section name="Další postupy" id="{8A8DB307-E280-4EEF-8440-AE0BFDF743EE}">
          <p14:sldIdLst>
            <p14:sldId id="386"/>
            <p14:sldId id="387"/>
            <p14:sldId id="388"/>
            <p14:sldId id="389"/>
            <p14:sldId id="390"/>
            <p14:sldId id="391"/>
            <p14:sldId id="392"/>
            <p14:sldId id="393"/>
            <p14:sldId id="343"/>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8AF"/>
    <a:srgbClr val="9100DC"/>
    <a:srgbClr val="00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90625" autoAdjust="0"/>
  </p:normalViewPr>
  <p:slideViewPr>
    <p:cSldViewPr snapToGrid="0">
      <p:cViewPr varScale="1">
        <p:scale>
          <a:sx n="59" d="100"/>
          <a:sy n="59" d="100"/>
        </p:scale>
        <p:origin x="120" y="954"/>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6T07:20:13.274"/>
    </inkml:context>
    <inkml:brush xml:id="br0">
      <inkml:brushProperty name="width" value="0.05" units="cm"/>
      <inkml:brushProperty name="height" value="0.05" units="cm"/>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7:17:33.16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3T08:43:00.163"/>
    </inkml:context>
    <inkml:brush xml:id="br0">
      <inkml:brushProperty name="width" value="0.05" units="cm"/>
      <inkml:brushProperty name="height" value="0.05" units="cm"/>
      <inkml:brushProperty name="ignorePressure" value="1"/>
    </inkml:brush>
  </inkml:definitions>
  <inkml:trace contextRef="#ctx0" brushRef="#br0">0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x.doi.org/10.1186/s41043-024-00498-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i.org/10.1016/j.jand.2016.09.025"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210/er.2017-0011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x.doi.org/10.3390/nu1111274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126/science.aav0448"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i.org/10.1016/j.cmet.2019.05.00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93/cdn/nzab13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3390/biom1103045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oi.org/10.3390/nu1309296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222222"/>
                </a:solidFill>
                <a:effectLst/>
                <a:latin typeface="Helvetica Neue"/>
              </a:rPr>
              <a:t>https://doi.org/10.3390/su12104136</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1944649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555555"/>
                </a:solidFill>
                <a:effectLst/>
                <a:latin typeface="Roboto" panose="02000000000000000000" pitchFamily="2" charset="0"/>
              </a:rPr>
              <a:t>DOI:</a:t>
            </a:r>
            <a:r>
              <a:rPr lang="cs-CZ" b="0" i="0" u="sng" dirty="0">
                <a:effectLst/>
                <a:latin typeface="Roboto" panose="02000000000000000000" pitchFamily="2" charset="0"/>
                <a:hlinkClick r:id="rId3"/>
              </a:rPr>
              <a:t>10.1186/s41043-024-00498-3</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155551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doi</a:t>
            </a:r>
            <a:r>
              <a:rPr lang="cs-CZ" dirty="0"/>
              <a:t>: 10.3390/nu15224715</a:t>
            </a:r>
          </a:p>
          <a:p>
            <a:r>
              <a:rPr lang="cs-CZ" b="0" i="0" u="none" strike="noStrike" dirty="0">
                <a:solidFill>
                  <a:srgbClr val="0272B1"/>
                </a:solidFill>
                <a:effectLst/>
                <a:latin typeface="ElsevierSans"/>
                <a:hlinkClick r:id="rId3" tooltip="Persistent link using digital object identifier"/>
              </a:rPr>
              <a:t>https://doi.org/10.1016/j.jand.2016.09.025</a:t>
            </a:r>
            <a:endParaRPr lang="cs-CZ" b="0" i="0" u="none" strike="noStrike" dirty="0">
              <a:solidFill>
                <a:srgbClr val="0272B1"/>
              </a:solidFill>
              <a:effectLst/>
              <a:latin typeface="ElsevierSans"/>
            </a:endParaRP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4042863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C6ECD-D77B-8096-9106-0981D759AEC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9DF493E-43A0-5576-8CAC-5B2148873A1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BAA0A1-8C0B-94F3-1268-0CE62E8C8150}"/>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047637D1-19D0-56DB-D0F9-24BEF51796CF}"/>
              </a:ext>
            </a:extLst>
          </p:cNvPr>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86088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8215-5D41-972D-DD2C-7F7ED08353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13491A6-EACF-8753-E196-A7D35CE6622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CDAC0A0-B66D-56B9-AD8D-07474F56208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0EC7A21F-AE76-85E5-5436-DC4DDF0E020E}"/>
              </a:ext>
            </a:extLst>
          </p:cNvPr>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674942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BC209-E1DE-78DA-F82A-63DD2ECBE79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78B5B8-2591-12FD-612E-81AD759280B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7AB3111-4278-1272-ADAF-A36B3A7DB2F5}"/>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9741EF5F-2BBD-5965-F41A-94637ECEAB52}"/>
              </a:ext>
            </a:extLst>
          </p:cNvPr>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325401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BCA13-309D-C970-BB3E-8B68A003E9F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14FA025-695C-E9DD-D677-E6561494E74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297407-2CD2-DEDA-0E17-3BC1AC0E49BF}"/>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3437CCE-4E43-FBC2-1EE4-DAAF9D6F0FE7}"/>
              </a:ext>
            </a:extLst>
          </p:cNvPr>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345675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D31DB-8DEF-BFEA-2067-8466D112F2D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E8289E8-4CFD-A3C2-E3D2-851BAA8A1C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62193D1-6816-932A-9126-4B9905194AE9}"/>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3683A25-9AF9-89EC-6726-385256C2FA22}"/>
              </a:ext>
            </a:extLst>
          </p:cNvPr>
          <p:cNvSpPr>
            <a:spLocks noGrp="1"/>
          </p:cNvSpPr>
          <p:nvPr>
            <p:ph type="sldNum" sz="quarter" idx="5"/>
          </p:nvPr>
        </p:nvSpPr>
        <p:spPr/>
        <p:txBody>
          <a:bodyPr/>
          <a:lstStyle/>
          <a:p>
            <a:fld id="{061A6D36-8CFB-40FE-8D60-D2050488125D}" type="slidenum">
              <a:rPr lang="cs-CZ" altLang="cs-CZ" smtClean="0"/>
              <a:pPr/>
              <a:t>25</a:t>
            </a:fld>
            <a:endParaRPr lang="cs-CZ" altLang="cs-CZ"/>
          </a:p>
        </p:txBody>
      </p:sp>
    </p:spTree>
    <p:extLst>
      <p:ext uri="{BB962C8B-B14F-4D97-AF65-F5344CB8AC3E}">
        <p14:creationId xmlns:p14="http://schemas.microsoft.com/office/powerpoint/2010/main" val="103969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9D5F8-A48D-D88D-0E09-C8296CAF3BA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AD2290-53D4-0346-1AFC-95F6B53F39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CC9303-AB79-4EE8-6FA5-52E12778B80E}"/>
              </a:ext>
            </a:extLst>
          </p:cNvPr>
          <p:cNvSpPr>
            <a:spLocks noGrp="1"/>
          </p:cNvSpPr>
          <p:nvPr>
            <p:ph type="body" idx="1"/>
          </p:nvPr>
        </p:nvSpPr>
        <p:spPr/>
        <p:txBody>
          <a:bodyPr/>
          <a:lstStyle/>
          <a:p>
            <a:r>
              <a:rPr lang="cs-CZ" dirty="0"/>
              <a:t>*https://www.diabetes.co.uk/pioneers/william-banting.html</a:t>
            </a:r>
          </a:p>
        </p:txBody>
      </p:sp>
      <p:sp>
        <p:nvSpPr>
          <p:cNvPr id="4" name="Zástupný symbol pro číslo snímku 3">
            <a:extLst>
              <a:ext uri="{FF2B5EF4-FFF2-40B4-BE49-F238E27FC236}">
                <a16:creationId xmlns:a16="http://schemas.microsoft.com/office/drawing/2014/main" id="{5ACA5BED-05D2-F14D-C0F2-79966CA22503}"/>
              </a:ext>
            </a:extLst>
          </p:cNvPr>
          <p:cNvSpPr>
            <a:spLocks noGrp="1"/>
          </p:cNvSpPr>
          <p:nvPr>
            <p:ph type="sldNum" sz="quarter" idx="5"/>
          </p:nvPr>
        </p:nvSpPr>
        <p:spPr/>
        <p:txBody>
          <a:bodyPr/>
          <a:lstStyle/>
          <a:p>
            <a:fld id="{061A6D36-8CFB-40FE-8D60-D2050488125D}" type="slidenum">
              <a:rPr lang="cs-CZ" altLang="cs-CZ" smtClean="0"/>
              <a:pPr/>
              <a:t>26</a:t>
            </a:fld>
            <a:endParaRPr lang="cs-CZ" altLang="cs-CZ"/>
          </a:p>
        </p:txBody>
      </p:sp>
    </p:spTree>
    <p:extLst>
      <p:ext uri="{BB962C8B-B14F-4D97-AF65-F5344CB8AC3E}">
        <p14:creationId xmlns:p14="http://schemas.microsoft.com/office/powerpoint/2010/main" val="417024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C326F-74B8-33AB-3ABC-B599656D411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70513-441F-0D40-DB09-AD98E60EF68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CDC8E5B-50D8-00C5-9A76-CA295B2D416F}"/>
              </a:ext>
            </a:extLst>
          </p:cNvPr>
          <p:cNvSpPr>
            <a:spLocks noGrp="1"/>
          </p:cNvSpPr>
          <p:nvPr>
            <p:ph type="body" idx="1"/>
          </p:nvPr>
        </p:nvSpPr>
        <p:spPr/>
        <p:txBody>
          <a:bodyPr/>
          <a:lstStyle/>
          <a:p>
            <a:r>
              <a:rPr lang="cs-CZ" b="0" i="0" dirty="0" err="1">
                <a:solidFill>
                  <a:srgbClr val="1B1B1B"/>
                </a:solidFill>
                <a:effectLst/>
                <a:latin typeface="Source Sans Pro Web"/>
              </a:rPr>
              <a:t>doi</a:t>
            </a:r>
            <a:r>
              <a:rPr lang="cs-CZ" b="0" i="0" dirty="0">
                <a:solidFill>
                  <a:srgbClr val="1B1B1B"/>
                </a:solidFill>
                <a:effectLst/>
                <a:latin typeface="Source Sans Pro Web"/>
              </a:rPr>
              <a:t>: </a:t>
            </a:r>
            <a:r>
              <a:rPr lang="cs-CZ" b="0" i="0" u="sng" dirty="0">
                <a:solidFill>
                  <a:srgbClr val="1A4480"/>
                </a:solidFill>
                <a:effectLst/>
                <a:latin typeface="Source Sans Pro Web"/>
                <a:hlinkClick r:id="rId3"/>
              </a:rPr>
              <a:t>10.1210/er.2017-00111</a:t>
            </a:r>
            <a:endParaRPr lang="cs-CZ" dirty="0"/>
          </a:p>
        </p:txBody>
      </p:sp>
      <p:sp>
        <p:nvSpPr>
          <p:cNvPr id="4" name="Zástupný symbol pro číslo snímku 3">
            <a:extLst>
              <a:ext uri="{FF2B5EF4-FFF2-40B4-BE49-F238E27FC236}">
                <a16:creationId xmlns:a16="http://schemas.microsoft.com/office/drawing/2014/main" id="{0B692E57-B334-0118-3615-53DC3FB406FA}"/>
              </a:ext>
            </a:extLst>
          </p:cNvPr>
          <p:cNvSpPr>
            <a:spLocks noGrp="1"/>
          </p:cNvSpPr>
          <p:nvPr>
            <p:ph type="sldNum" sz="quarter" idx="5"/>
          </p:nvPr>
        </p:nvSpPr>
        <p:spPr/>
        <p:txBody>
          <a:bodyPr/>
          <a:lstStyle/>
          <a:p>
            <a:fld id="{061A6D36-8CFB-40FE-8D60-D2050488125D}" type="slidenum">
              <a:rPr lang="cs-CZ" altLang="cs-CZ" smtClean="0"/>
              <a:pPr/>
              <a:t>27</a:t>
            </a:fld>
            <a:endParaRPr lang="cs-CZ" altLang="cs-CZ"/>
          </a:p>
        </p:txBody>
      </p:sp>
    </p:spTree>
    <p:extLst>
      <p:ext uri="{BB962C8B-B14F-4D97-AF65-F5344CB8AC3E}">
        <p14:creationId xmlns:p14="http://schemas.microsoft.com/office/powerpoint/2010/main" val="115438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32A51-6A1F-694E-1006-599156B8CF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D9079CF-E793-6C70-6D4F-03FD278B683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E249240-94CE-2A1F-82C8-0B12598DE5BC}"/>
              </a:ext>
            </a:extLst>
          </p:cNvPr>
          <p:cNvSpPr>
            <a:spLocks noGrp="1"/>
          </p:cNvSpPr>
          <p:nvPr>
            <p:ph type="body" idx="1"/>
          </p:nvPr>
        </p:nvSpPr>
        <p:spPr/>
        <p:txBody>
          <a:bodyPr/>
          <a:lstStyle/>
          <a:p>
            <a:r>
              <a:rPr lang="cs-CZ" b="0" i="0" dirty="0">
                <a:solidFill>
                  <a:srgbClr val="555555"/>
                </a:solidFill>
                <a:effectLst/>
                <a:latin typeface="Roboto" panose="02000000000000000000" pitchFamily="2" charset="0"/>
              </a:rPr>
              <a:t>DOI:</a:t>
            </a:r>
            <a:r>
              <a:rPr lang="cs-CZ" b="0" i="0" u="sng" dirty="0">
                <a:effectLst/>
                <a:latin typeface="Roboto" panose="02000000000000000000" pitchFamily="2" charset="0"/>
                <a:hlinkClick r:id="rId3"/>
              </a:rPr>
              <a:t>10.3390/nu11112749</a:t>
            </a:r>
            <a:endParaRPr lang="cs-CZ" dirty="0"/>
          </a:p>
        </p:txBody>
      </p:sp>
      <p:sp>
        <p:nvSpPr>
          <p:cNvPr id="4" name="Zástupný symbol pro číslo snímku 3">
            <a:extLst>
              <a:ext uri="{FF2B5EF4-FFF2-40B4-BE49-F238E27FC236}">
                <a16:creationId xmlns:a16="http://schemas.microsoft.com/office/drawing/2014/main" id="{42D717CD-CF45-D342-9D88-C7F35813E652}"/>
              </a:ext>
            </a:extLst>
          </p:cNvPr>
          <p:cNvSpPr>
            <a:spLocks noGrp="1"/>
          </p:cNvSpPr>
          <p:nvPr>
            <p:ph type="sldNum" sz="quarter" idx="5"/>
          </p:nvPr>
        </p:nvSpPr>
        <p:spPr/>
        <p:txBody>
          <a:bodyPr/>
          <a:lstStyle/>
          <a:p>
            <a:fld id="{061A6D36-8CFB-40FE-8D60-D2050488125D}" type="slidenum">
              <a:rPr lang="cs-CZ" altLang="cs-CZ" smtClean="0"/>
              <a:pPr/>
              <a:t>28</a:t>
            </a:fld>
            <a:endParaRPr lang="cs-CZ" altLang="cs-CZ"/>
          </a:p>
        </p:txBody>
      </p:sp>
    </p:spTree>
    <p:extLst>
      <p:ext uri="{BB962C8B-B14F-4D97-AF65-F5344CB8AC3E}">
        <p14:creationId xmlns:p14="http://schemas.microsoft.com/office/powerpoint/2010/main" val="443577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5A89-B91C-21F3-5726-39C68D7AF2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10EE1F4-4F80-0226-84BA-5B2B3DD0A56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EF73E1-7842-8A56-1822-3165821C1258}"/>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BF2F47D-2B6F-D3F3-DDF3-636E0A1574F6}"/>
              </a:ext>
            </a:extLst>
          </p:cNvPr>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269446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AF46-08BC-27FB-E6D7-335BCC3A47F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923F70-11E6-1680-EFAB-37C60EC479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CFF47CC-8489-7B6F-E51E-A4C6689D8D07}"/>
              </a:ext>
            </a:extLst>
          </p:cNvPr>
          <p:cNvSpPr>
            <a:spLocks noGrp="1"/>
          </p:cNvSpPr>
          <p:nvPr>
            <p:ph type="body" idx="1"/>
          </p:nvPr>
        </p:nvSpPr>
        <p:spPr/>
        <p:txBody>
          <a:bodyPr/>
          <a:lstStyle/>
          <a:p>
            <a:r>
              <a:rPr lang="cs-CZ" b="0" i="0" u="sng" dirty="0">
                <a:solidFill>
                  <a:srgbClr val="595959"/>
                </a:solidFill>
                <a:effectLst/>
                <a:latin typeface="roboto" panose="02000000000000000000" pitchFamily="2" charset="0"/>
                <a:hlinkClick r:id="rId3"/>
              </a:rPr>
              <a:t>DOI: 10.1126/science.aav0448</a:t>
            </a:r>
            <a:endParaRPr lang="cs-CZ" dirty="0"/>
          </a:p>
        </p:txBody>
      </p:sp>
      <p:sp>
        <p:nvSpPr>
          <p:cNvPr id="4" name="Zástupný symbol pro číslo snímku 3">
            <a:extLst>
              <a:ext uri="{FF2B5EF4-FFF2-40B4-BE49-F238E27FC236}">
                <a16:creationId xmlns:a16="http://schemas.microsoft.com/office/drawing/2014/main" id="{A375C76A-CCC5-7550-15C0-36615B66E0F4}"/>
              </a:ext>
            </a:extLst>
          </p:cNvPr>
          <p:cNvSpPr>
            <a:spLocks noGrp="1"/>
          </p:cNvSpPr>
          <p:nvPr>
            <p:ph type="sldNum" sz="quarter" idx="5"/>
          </p:nvPr>
        </p:nvSpPr>
        <p:spPr/>
        <p:txBody>
          <a:bodyPr/>
          <a:lstStyle/>
          <a:p>
            <a:fld id="{061A6D36-8CFB-40FE-8D60-D2050488125D}" type="slidenum">
              <a:rPr lang="cs-CZ" altLang="cs-CZ" smtClean="0"/>
              <a:pPr/>
              <a:t>29</a:t>
            </a:fld>
            <a:endParaRPr lang="cs-CZ" altLang="cs-CZ"/>
          </a:p>
        </p:txBody>
      </p:sp>
    </p:spTree>
    <p:extLst>
      <p:ext uri="{BB962C8B-B14F-4D97-AF65-F5344CB8AC3E}">
        <p14:creationId xmlns:p14="http://schemas.microsoft.com/office/powerpoint/2010/main" val="338885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AB575-AFB4-8563-F681-A221ADE0B3F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4FA465-7390-8D8A-B8B3-62CCC9BA00B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A0C8E82-27EA-DA3B-C386-A0972F940071}"/>
              </a:ext>
            </a:extLst>
          </p:cNvPr>
          <p:cNvSpPr>
            <a:spLocks noGrp="1"/>
          </p:cNvSpPr>
          <p:nvPr>
            <p:ph type="body" idx="1"/>
          </p:nvPr>
        </p:nvSpPr>
        <p:spPr/>
        <p:txBody>
          <a:bodyPr/>
          <a:lstStyle/>
          <a:p>
            <a:r>
              <a:rPr lang="cs-CZ" b="0" i="0" dirty="0">
                <a:solidFill>
                  <a:srgbClr val="333333"/>
                </a:solidFill>
                <a:effectLst/>
                <a:latin typeface="Open Sans" panose="020B0606030504020204" pitchFamily="34" charset="0"/>
              </a:rPr>
              <a:t>https://doi.org/10.2147/DMSO.S216791 </a:t>
            </a:r>
            <a:endParaRPr lang="cs-CZ" dirty="0"/>
          </a:p>
        </p:txBody>
      </p:sp>
      <p:sp>
        <p:nvSpPr>
          <p:cNvPr id="4" name="Zástupný symbol pro číslo snímku 3">
            <a:extLst>
              <a:ext uri="{FF2B5EF4-FFF2-40B4-BE49-F238E27FC236}">
                <a16:creationId xmlns:a16="http://schemas.microsoft.com/office/drawing/2014/main" id="{88580A1C-031E-B99A-1AC4-72B3BA56362B}"/>
              </a:ext>
            </a:extLst>
          </p:cNvPr>
          <p:cNvSpPr>
            <a:spLocks noGrp="1"/>
          </p:cNvSpPr>
          <p:nvPr>
            <p:ph type="sldNum" sz="quarter" idx="5"/>
          </p:nvPr>
        </p:nvSpPr>
        <p:spPr/>
        <p:txBody>
          <a:bodyPr/>
          <a:lstStyle/>
          <a:p>
            <a:fld id="{061A6D36-8CFB-40FE-8D60-D2050488125D}" type="slidenum">
              <a:rPr lang="cs-CZ" altLang="cs-CZ" smtClean="0"/>
              <a:pPr/>
              <a:t>30</a:t>
            </a:fld>
            <a:endParaRPr lang="cs-CZ" altLang="cs-CZ"/>
          </a:p>
        </p:txBody>
      </p:sp>
    </p:spTree>
    <p:extLst>
      <p:ext uri="{BB962C8B-B14F-4D97-AF65-F5344CB8AC3E}">
        <p14:creationId xmlns:p14="http://schemas.microsoft.com/office/powerpoint/2010/main" val="184097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BA470-5CC1-003A-F561-1E27AD75AF9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427A9E3-C135-4F50-0989-39C926C031A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3D99B2A-3457-6996-8B07-CA58D0856513}"/>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3C32AC68-815F-5369-B30A-6B19A2CC1480}"/>
              </a:ext>
            </a:extLst>
          </p:cNvPr>
          <p:cNvSpPr>
            <a:spLocks noGrp="1"/>
          </p:cNvSpPr>
          <p:nvPr>
            <p:ph type="sldNum" sz="quarter" idx="5"/>
          </p:nvPr>
        </p:nvSpPr>
        <p:spPr/>
        <p:txBody>
          <a:bodyPr/>
          <a:lstStyle/>
          <a:p>
            <a:fld id="{061A6D36-8CFB-40FE-8D60-D2050488125D}" type="slidenum">
              <a:rPr lang="cs-CZ" altLang="cs-CZ" smtClean="0"/>
              <a:pPr/>
              <a:t>31</a:t>
            </a:fld>
            <a:endParaRPr lang="cs-CZ" altLang="cs-CZ"/>
          </a:p>
        </p:txBody>
      </p:sp>
    </p:spTree>
    <p:extLst>
      <p:ext uri="{BB962C8B-B14F-4D97-AF65-F5344CB8AC3E}">
        <p14:creationId xmlns:p14="http://schemas.microsoft.com/office/powerpoint/2010/main" val="360975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err="1">
                <a:solidFill>
                  <a:srgbClr val="1B1B1B"/>
                </a:solidFill>
                <a:effectLst/>
                <a:latin typeface="Source Sans Pro Web"/>
              </a:rPr>
              <a:t>doi</a:t>
            </a:r>
            <a:r>
              <a:rPr lang="cs-CZ" b="0" i="0" dirty="0">
                <a:solidFill>
                  <a:srgbClr val="1B1B1B"/>
                </a:solidFill>
                <a:effectLst/>
                <a:latin typeface="Source Sans Pro Web"/>
              </a:rPr>
              <a:t>: </a:t>
            </a:r>
            <a:r>
              <a:rPr lang="cs-CZ" b="0" i="0" u="sng" dirty="0">
                <a:solidFill>
                  <a:srgbClr val="005EA2"/>
                </a:solidFill>
                <a:effectLst/>
                <a:latin typeface="Source Sans Pro Web"/>
                <a:hlinkClick r:id="rId3"/>
              </a:rPr>
              <a:t>10.1016/j.cmet.2019.05.008</a:t>
            </a:r>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32</a:t>
            </a:fld>
            <a:endParaRPr lang="cs-CZ" altLang="cs-CZ"/>
          </a:p>
        </p:txBody>
      </p:sp>
    </p:spTree>
    <p:extLst>
      <p:ext uri="{BB962C8B-B14F-4D97-AF65-F5344CB8AC3E}">
        <p14:creationId xmlns:p14="http://schemas.microsoft.com/office/powerpoint/2010/main" val="184209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62204-C160-F429-B0EB-B158A8598C9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EDB5050-922E-92F6-99B1-48E87038C5B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2E82F6A-A63D-9608-A9E3-4B53551684C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EBD5A0D4-5CA5-FD80-1BDC-147772488DA8}"/>
              </a:ext>
            </a:extLst>
          </p:cNvPr>
          <p:cNvSpPr>
            <a:spLocks noGrp="1"/>
          </p:cNvSpPr>
          <p:nvPr>
            <p:ph type="sldNum" sz="quarter" idx="5"/>
          </p:nvPr>
        </p:nvSpPr>
        <p:spPr/>
        <p:txBody>
          <a:bodyPr/>
          <a:lstStyle/>
          <a:p>
            <a:fld id="{061A6D36-8CFB-40FE-8D60-D2050488125D}" type="slidenum">
              <a:rPr lang="cs-CZ" altLang="cs-CZ" smtClean="0"/>
              <a:pPr/>
              <a:t>33</a:t>
            </a:fld>
            <a:endParaRPr lang="cs-CZ" altLang="cs-CZ"/>
          </a:p>
        </p:txBody>
      </p:sp>
    </p:spTree>
    <p:extLst>
      <p:ext uri="{BB962C8B-B14F-4D97-AF65-F5344CB8AC3E}">
        <p14:creationId xmlns:p14="http://schemas.microsoft.com/office/powerpoint/2010/main" val="3029706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C743B-BCD8-8D70-7A21-0EB0C208264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4DFAB8C-5790-B8D4-27B5-52ED72CADD1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AA4ECB1-E583-DE98-4AA4-83AFE48B1FE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C266AC0-B545-3CDA-63CF-7E72BC3FEEFA}"/>
              </a:ext>
            </a:extLst>
          </p:cNvPr>
          <p:cNvSpPr>
            <a:spLocks noGrp="1"/>
          </p:cNvSpPr>
          <p:nvPr>
            <p:ph type="sldNum" sz="quarter" idx="5"/>
          </p:nvPr>
        </p:nvSpPr>
        <p:spPr/>
        <p:txBody>
          <a:bodyPr/>
          <a:lstStyle/>
          <a:p>
            <a:fld id="{061A6D36-8CFB-40FE-8D60-D2050488125D}" type="slidenum">
              <a:rPr lang="cs-CZ" altLang="cs-CZ" smtClean="0"/>
              <a:pPr/>
              <a:t>34</a:t>
            </a:fld>
            <a:endParaRPr lang="cs-CZ" altLang="cs-CZ"/>
          </a:p>
        </p:txBody>
      </p:sp>
    </p:spTree>
    <p:extLst>
      <p:ext uri="{BB962C8B-B14F-4D97-AF65-F5344CB8AC3E}">
        <p14:creationId xmlns:p14="http://schemas.microsoft.com/office/powerpoint/2010/main" val="52158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75659-8658-5DBD-9EFA-CB843FD8BE6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288746D-2BA9-2123-8DA1-8ED2A4EE19E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D3DA18-C94C-3328-B62B-BB5500E8016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90E3AC42-04B6-5FB0-4F58-04624829E04D}"/>
              </a:ext>
            </a:extLst>
          </p:cNvPr>
          <p:cNvSpPr>
            <a:spLocks noGrp="1"/>
          </p:cNvSpPr>
          <p:nvPr>
            <p:ph type="sldNum" sz="quarter" idx="5"/>
          </p:nvPr>
        </p:nvSpPr>
        <p:spPr/>
        <p:txBody>
          <a:bodyPr/>
          <a:lstStyle/>
          <a:p>
            <a:fld id="{061A6D36-8CFB-40FE-8D60-D2050488125D}" type="slidenum">
              <a:rPr lang="cs-CZ" altLang="cs-CZ" smtClean="0"/>
              <a:pPr/>
              <a:t>35</a:t>
            </a:fld>
            <a:endParaRPr lang="cs-CZ" altLang="cs-CZ"/>
          </a:p>
        </p:txBody>
      </p:sp>
    </p:spTree>
    <p:extLst>
      <p:ext uri="{BB962C8B-B14F-4D97-AF65-F5344CB8AC3E}">
        <p14:creationId xmlns:p14="http://schemas.microsoft.com/office/powerpoint/2010/main" val="3025017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1E3E9-44C5-7E40-A964-4C2FCE6A174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657DC7F-3564-94ED-8EA2-2347C8DC4A3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1E27604-7EF1-9D0E-1D93-78B3DE6E3EE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5C610AC7-245D-C44F-6692-8E7B4507DF02}"/>
              </a:ext>
            </a:extLst>
          </p:cNvPr>
          <p:cNvSpPr>
            <a:spLocks noGrp="1"/>
          </p:cNvSpPr>
          <p:nvPr>
            <p:ph type="sldNum" sz="quarter" idx="5"/>
          </p:nvPr>
        </p:nvSpPr>
        <p:spPr/>
        <p:txBody>
          <a:bodyPr/>
          <a:lstStyle/>
          <a:p>
            <a:fld id="{061A6D36-8CFB-40FE-8D60-D2050488125D}" type="slidenum">
              <a:rPr lang="cs-CZ" altLang="cs-CZ" smtClean="0"/>
              <a:pPr/>
              <a:t>36</a:t>
            </a:fld>
            <a:endParaRPr lang="cs-CZ" altLang="cs-CZ"/>
          </a:p>
        </p:txBody>
      </p:sp>
    </p:spTree>
    <p:extLst>
      <p:ext uri="{BB962C8B-B14F-4D97-AF65-F5344CB8AC3E}">
        <p14:creationId xmlns:p14="http://schemas.microsoft.com/office/powerpoint/2010/main" val="2442501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F7222-A1AB-2BAB-B95B-93E55AB4BC0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37492B0-3E9D-73FA-DA68-74BEE0016D5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63AF2EC-F60E-A35C-8E26-0AEF8C77586A}"/>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68D437E-3D57-B718-699D-465F02B0723B}"/>
              </a:ext>
            </a:extLst>
          </p:cNvPr>
          <p:cNvSpPr>
            <a:spLocks noGrp="1"/>
          </p:cNvSpPr>
          <p:nvPr>
            <p:ph type="sldNum" sz="quarter" idx="5"/>
          </p:nvPr>
        </p:nvSpPr>
        <p:spPr/>
        <p:txBody>
          <a:bodyPr/>
          <a:lstStyle/>
          <a:p>
            <a:fld id="{061A6D36-8CFB-40FE-8D60-D2050488125D}" type="slidenum">
              <a:rPr lang="cs-CZ" altLang="cs-CZ" smtClean="0"/>
              <a:pPr/>
              <a:t>37</a:t>
            </a:fld>
            <a:endParaRPr lang="cs-CZ" altLang="cs-CZ"/>
          </a:p>
        </p:txBody>
      </p:sp>
    </p:spTree>
    <p:extLst>
      <p:ext uri="{BB962C8B-B14F-4D97-AF65-F5344CB8AC3E}">
        <p14:creationId xmlns:p14="http://schemas.microsoft.com/office/powerpoint/2010/main" val="795210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264CA-4147-3557-13D9-0A692D18DBF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7B7F096-66BF-D905-7AE4-C078E444262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C2EF88A-9FED-AAEB-C5EC-48762AA649B6}"/>
              </a:ext>
            </a:extLst>
          </p:cNvPr>
          <p:cNvSpPr>
            <a:spLocks noGrp="1"/>
          </p:cNvSpPr>
          <p:nvPr>
            <p:ph type="body" idx="1"/>
          </p:nvPr>
        </p:nvSpPr>
        <p:spPr/>
        <p:txBody>
          <a:bodyPr/>
          <a:lstStyle/>
          <a:p>
            <a:r>
              <a:rPr lang="cs-CZ" b="0" i="0" u="none" strike="noStrike" dirty="0">
                <a:solidFill>
                  <a:srgbClr val="0272B1"/>
                </a:solidFill>
                <a:effectLst/>
                <a:latin typeface="ElsevierSans"/>
                <a:hlinkClick r:id="rId3" tooltip="Persistent link using digital object identifier"/>
              </a:rPr>
              <a:t>https://doi.org/10.1093/cdn/nzab133</a:t>
            </a:r>
            <a:endParaRPr lang="cs-CZ" dirty="0"/>
          </a:p>
        </p:txBody>
      </p:sp>
      <p:sp>
        <p:nvSpPr>
          <p:cNvPr id="4" name="Zástupný symbol pro číslo snímku 3">
            <a:extLst>
              <a:ext uri="{FF2B5EF4-FFF2-40B4-BE49-F238E27FC236}">
                <a16:creationId xmlns:a16="http://schemas.microsoft.com/office/drawing/2014/main" id="{520109C9-0763-CD3B-26C4-66AE77887DE1}"/>
              </a:ext>
            </a:extLst>
          </p:cNvPr>
          <p:cNvSpPr>
            <a:spLocks noGrp="1"/>
          </p:cNvSpPr>
          <p:nvPr>
            <p:ph type="sldNum" sz="quarter" idx="5"/>
          </p:nvPr>
        </p:nvSpPr>
        <p:spPr/>
        <p:txBody>
          <a:bodyPr/>
          <a:lstStyle/>
          <a:p>
            <a:fld id="{061A6D36-8CFB-40FE-8D60-D2050488125D}" type="slidenum">
              <a:rPr lang="cs-CZ" altLang="cs-CZ" smtClean="0"/>
              <a:pPr/>
              <a:t>38</a:t>
            </a:fld>
            <a:endParaRPr lang="cs-CZ" altLang="cs-CZ"/>
          </a:p>
        </p:txBody>
      </p:sp>
    </p:spTree>
    <p:extLst>
      <p:ext uri="{BB962C8B-B14F-4D97-AF65-F5344CB8AC3E}">
        <p14:creationId xmlns:p14="http://schemas.microsoft.com/office/powerpoint/2010/main" val="18717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9347A-DD1E-41BC-6547-69A5F2C276D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8AC7682-DAC5-ADEF-AECE-5F7B48EB3E0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5983D86-CFEE-2870-907A-6C90CB98D93E}"/>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C228E0FB-35DD-C125-4A97-FB7A6DDD5542}"/>
              </a:ext>
            </a:extLst>
          </p:cNvPr>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221651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E6508-90E3-2B28-DACD-DE08905906B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6B3F574-7B88-1898-296C-02A0491C2B1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3FBF0ED-DDB3-09CB-A9A7-42A549F7D387}"/>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B1CC8F4A-256F-7F90-8CBB-F64782A74EE7}"/>
              </a:ext>
            </a:extLst>
          </p:cNvPr>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389255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BFCD-A0D9-800E-FA67-55A499DF0F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AD1A4C-4C88-9B5D-8324-5B8CF088512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549B996-2CC9-AEDC-363A-482B11C17238}"/>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111E4778-04F8-B70C-D9DA-F1FF563D9B67}"/>
              </a:ext>
            </a:extLst>
          </p:cNvPr>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321106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8129E-9BF5-E155-B91E-47E767A3AFB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51A982B-78E9-C0E8-2977-A33A6F68F15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B57C600-0E88-DE23-AD05-065AE8FFDDBA}"/>
              </a:ext>
            </a:extLst>
          </p:cNvPr>
          <p:cNvSpPr>
            <a:spLocks noGrp="1"/>
          </p:cNvSpPr>
          <p:nvPr>
            <p:ph type="body" idx="1"/>
          </p:nvPr>
        </p:nvSpPr>
        <p:spPr/>
        <p:txBody>
          <a:bodyPr/>
          <a:lstStyle/>
          <a:p>
            <a:r>
              <a:rPr lang="cs-CZ" b="1" i="0" u="none" strike="noStrike" dirty="0">
                <a:solidFill>
                  <a:srgbClr val="4F5671"/>
                </a:solidFill>
                <a:effectLst/>
                <a:latin typeface="Arial" panose="020B0604020202020204" pitchFamily="34" charset="0"/>
                <a:hlinkClick r:id="rId3"/>
              </a:rPr>
              <a:t>https://doi.org/10.3390/biom11030454</a:t>
            </a:r>
            <a:endParaRPr lang="cs-CZ" b="1" i="0" u="none" strike="noStrike" dirty="0">
              <a:solidFill>
                <a:srgbClr val="4F5671"/>
              </a:solidFill>
              <a:effectLst/>
              <a:latin typeface="Arial" panose="020B0604020202020204" pitchFamily="34" charset="0"/>
            </a:endParaRPr>
          </a:p>
          <a:p>
            <a:r>
              <a:rPr lang="cs-CZ" b="0" i="0" dirty="0" err="1">
                <a:solidFill>
                  <a:srgbClr val="1B1B1B"/>
                </a:solidFill>
                <a:effectLst/>
                <a:latin typeface="Source Sans Pro Web"/>
              </a:rPr>
              <a:t>doi</a:t>
            </a:r>
            <a:r>
              <a:rPr lang="cs-CZ" b="0" i="0" dirty="0">
                <a:solidFill>
                  <a:srgbClr val="1B1B1B"/>
                </a:solidFill>
                <a:effectLst/>
                <a:latin typeface="Source Sans Pro Web"/>
              </a:rPr>
              <a:t>: </a:t>
            </a:r>
            <a:r>
              <a:rPr lang="cs-CZ" b="0" i="0" u="sng" dirty="0">
                <a:solidFill>
                  <a:srgbClr val="005EA2"/>
                </a:solidFill>
                <a:effectLst/>
                <a:latin typeface="Source Sans Pro Web"/>
                <a:hlinkClick r:id="rId4"/>
              </a:rPr>
              <a:t>10.3390/nu13092964</a:t>
            </a:r>
            <a:endParaRPr lang="cs-CZ" b="0" i="0" u="sng" dirty="0">
              <a:solidFill>
                <a:srgbClr val="005EA2"/>
              </a:solidFill>
              <a:effectLst/>
              <a:latin typeface="Source Sans Pro Web"/>
            </a:endParaRPr>
          </a:p>
          <a:p>
            <a:endParaRPr lang="cs-CZ" u="none" dirty="0"/>
          </a:p>
        </p:txBody>
      </p:sp>
      <p:sp>
        <p:nvSpPr>
          <p:cNvPr id="4" name="Zástupný symbol pro číslo snímku 3">
            <a:extLst>
              <a:ext uri="{FF2B5EF4-FFF2-40B4-BE49-F238E27FC236}">
                <a16:creationId xmlns:a16="http://schemas.microsoft.com/office/drawing/2014/main" id="{BA8F9DB7-CCC9-BC30-5F9C-CE6B2B87FB89}"/>
              </a:ext>
            </a:extLst>
          </p:cNvPr>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229506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318EF-342C-057E-FA49-84091F0338A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D6ED1F6-EAC8-A397-425A-9E02DD6F6A8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ACB5C7F-0C1D-6C12-CBB3-E2B98CDC676A}"/>
              </a:ext>
            </a:extLst>
          </p:cNvPr>
          <p:cNvSpPr>
            <a:spLocks noGrp="1"/>
          </p:cNvSpPr>
          <p:nvPr>
            <p:ph type="body" idx="1"/>
          </p:nvPr>
        </p:nvSpPr>
        <p:spPr/>
        <p:txBody>
          <a:bodyPr/>
          <a:lstStyle/>
          <a:p>
            <a:r>
              <a:rPr lang="cs-CZ" dirty="0"/>
              <a:t>https://ods.od.nih.gov/factsheets/Zinc-HealthProfessional/</a:t>
            </a:r>
          </a:p>
        </p:txBody>
      </p:sp>
      <p:sp>
        <p:nvSpPr>
          <p:cNvPr id="4" name="Zástupný symbol pro číslo snímku 3">
            <a:extLst>
              <a:ext uri="{FF2B5EF4-FFF2-40B4-BE49-F238E27FC236}">
                <a16:creationId xmlns:a16="http://schemas.microsoft.com/office/drawing/2014/main" id="{46ED0FAC-19A3-6349-0932-60B8B21B2C40}"/>
              </a:ext>
            </a:extLst>
          </p:cNvPr>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67964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066F0-0EDC-DB26-6C04-5B0B5010F62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35D868F-4B37-D982-755D-F2F5EA15153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C67F3F5-20D2-7D66-57C7-78712E6D3F6B}"/>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F5F52CF0-29DD-C8F3-B958-798387D74B45}"/>
              </a:ext>
            </a:extLst>
          </p:cNvPr>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431414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2E51D-D0BB-61F6-3F0F-81FDDE8813D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AE562C-6E8E-DA19-6ACA-F4CD047101C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78F7A4A-8108-D952-BE2E-E86A938BB9E1}"/>
              </a:ext>
            </a:extLst>
          </p:cNvPr>
          <p:cNvSpPr>
            <a:spLocks noGrp="1"/>
          </p:cNvSpPr>
          <p:nvPr>
            <p:ph type="body" idx="1"/>
          </p:nvPr>
        </p:nvSpPr>
        <p:spPr/>
        <p:txBody>
          <a:bodyPr/>
          <a:lstStyle/>
          <a:p>
            <a:endParaRPr lang="cs-CZ" dirty="0"/>
          </a:p>
        </p:txBody>
      </p:sp>
      <p:sp>
        <p:nvSpPr>
          <p:cNvPr id="4" name="Zástupný symbol pro číslo snímku 3">
            <a:extLst>
              <a:ext uri="{FF2B5EF4-FFF2-40B4-BE49-F238E27FC236}">
                <a16:creationId xmlns:a16="http://schemas.microsoft.com/office/drawing/2014/main" id="{7D0D198A-817E-32FF-A3EC-9CBA392ED911}"/>
              </a:ext>
            </a:extLst>
          </p:cNvPr>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3634073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11" name="Obrázek 5">
            <a:extLst>
              <a:ext uri="{FF2B5EF4-FFF2-40B4-BE49-F238E27FC236}">
                <a16:creationId xmlns:a16="http://schemas.microsoft.com/office/drawing/2014/main" id="{AC617C30-30B9-5F40-B9CE-8190F0E78E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7F978BB5-2C40-1847-9BDD-10F4A7A7EB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8">
            <a:extLst>
              <a:ext uri="{FF2B5EF4-FFF2-40B4-BE49-F238E27FC236}">
                <a16:creationId xmlns:a16="http://schemas.microsoft.com/office/drawing/2014/main" id="{89E476E0-A591-2D41-97B8-B350A84A3CC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endParaRPr lang="cs-CZ" dirty="0"/>
          </a:p>
        </p:txBody>
      </p:sp>
      <p:pic>
        <p:nvPicPr>
          <p:cNvPr id="10" name="Obrázek 5">
            <a:extLst>
              <a:ext uri="{FF2B5EF4-FFF2-40B4-BE49-F238E27FC236}">
                <a16:creationId xmlns:a16="http://schemas.microsoft.com/office/drawing/2014/main" id="{A2CCDBBA-9351-4241-8683-C6B09BB842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3999" y="414000"/>
            <a:ext cx="2019358" cy="10656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5AC8A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5">
            <a:extLst>
              <a:ext uri="{FF2B5EF4-FFF2-40B4-BE49-F238E27FC236}">
                <a16:creationId xmlns:a16="http://schemas.microsoft.com/office/drawing/2014/main" id="{10B27CBC-C779-8D49-81A2-7E60B02AB0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endParaRPr lang="cs-CZ" dirty="0"/>
          </a:p>
        </p:txBody>
      </p:sp>
      <p:pic>
        <p:nvPicPr>
          <p:cNvPr id="11" name="Obrázek 5">
            <a:extLst>
              <a:ext uri="{FF2B5EF4-FFF2-40B4-BE49-F238E27FC236}">
                <a16:creationId xmlns:a16="http://schemas.microsoft.com/office/drawing/2014/main" id="{5E93C79E-4EE6-7340-A532-170840922F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3999" y="415848"/>
            <a:ext cx="2019358" cy="106190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5AC8A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6" name="Obrázek 8">
            <a:extLst>
              <a:ext uri="{FF2B5EF4-FFF2-40B4-BE49-F238E27FC236}">
                <a16:creationId xmlns:a16="http://schemas.microsoft.com/office/drawing/2014/main" id="{04D6D823-4C68-D841-A02B-330212BF14D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247"/>
            <a:ext cx="1132477" cy="597106"/>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PORT slide">
    <p:bg>
      <p:bgPr>
        <a:solidFill>
          <a:srgbClr val="5AC8AF"/>
        </a:solidFill>
        <a:effectLst/>
      </p:bgPr>
    </p:bg>
    <p:spTree>
      <p:nvGrpSpPr>
        <p:cNvPr id="1" name=""/>
        <p:cNvGrpSpPr/>
        <p:nvPr/>
      </p:nvGrpSpPr>
      <p:grpSpPr>
        <a:xfrm>
          <a:off x="0" y="0"/>
          <a:ext cx="0" cy="0"/>
          <a:chOff x="0" y="0"/>
          <a:chExt cx="0" cy="0"/>
        </a:xfrm>
      </p:grpSpPr>
      <p:pic>
        <p:nvPicPr>
          <p:cNvPr id="5" name="Grafický objekt 5">
            <a:extLst>
              <a:ext uri="{FF2B5EF4-FFF2-40B4-BE49-F238E27FC236}">
                <a16:creationId xmlns:a16="http://schemas.microsoft.com/office/drawing/2014/main" id="{CA39A22B-25AC-154A-995D-A5A321924D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12678" y="2014200"/>
            <a:ext cx="5366645" cy="2829600"/>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B6CE4B49-42C3-6246-B1EB-3DAF3FFB86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75D85D30-781C-3645-A803-7D040A1BE2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E07BEE75-6ACF-F048-9475-FA5BD156AE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B304B0A1-6A6D-2A4A-937E-72AE738379D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0D0310EC-05B1-B942-BF73-CC87EC1CD17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788EED2-C169-0E4F-A0DE-FC58E3BECC2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C893EBC8-BC9E-264D-9299-3E5F5EC46B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2FE25A66-24C4-FE4C-AD09-76419B1C76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277" y="6048000"/>
            <a:ext cx="1132477" cy="5976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customXml" Target="../ink/ink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cs-CZ" dirty="0"/>
              <a:t>Alternativní </a:t>
            </a:r>
            <a:r>
              <a:rPr lang="cs-CZ"/>
              <a:t>výživové směry </a:t>
            </a:r>
            <a:endParaRPr lang="cs-CZ" dirty="0"/>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endParaRPr lang="cs-CZ"/>
          </a:p>
        </p:txBody>
      </p:sp>
      <mc:AlternateContent xmlns:mc="http://schemas.openxmlformats.org/markup-compatibility/2006" xmlns:p14="http://schemas.microsoft.com/office/powerpoint/2010/main">
        <mc:Choice Requires="p14">
          <p:contentPart p14:bwMode="auto" r:id="rId2">
            <p14:nvContentPartPr>
              <p14:cNvPr id="2" name="Rukopis 1">
                <a:extLst>
                  <a:ext uri="{FF2B5EF4-FFF2-40B4-BE49-F238E27FC236}">
                    <a16:creationId xmlns:a16="http://schemas.microsoft.com/office/drawing/2014/main" id="{CA65AD25-0C5D-44B2-A09A-78691B1F2616}"/>
                  </a:ext>
                </a:extLst>
              </p14:cNvPr>
              <p14:cNvContentPartPr/>
              <p14:nvPr/>
            </p14:nvContentPartPr>
            <p14:xfrm>
              <a:off x="-905289" y="1526998"/>
              <a:ext cx="360" cy="360"/>
            </p14:xfrm>
          </p:contentPart>
        </mc:Choice>
        <mc:Fallback xmlns="">
          <p:pic>
            <p:nvPicPr>
              <p:cNvPr id="2" name="Rukopis 1">
                <a:extLst>
                  <a:ext uri="{FF2B5EF4-FFF2-40B4-BE49-F238E27FC236}">
                    <a16:creationId xmlns:a16="http://schemas.microsoft.com/office/drawing/2014/main" id="{CA65AD25-0C5D-44B2-A09A-78691B1F2616}"/>
                  </a:ext>
                </a:extLst>
              </p:cNvPr>
              <p:cNvPicPr/>
              <p:nvPr/>
            </p:nvPicPr>
            <p:blipFill>
              <a:blip r:embed="rId3"/>
              <a:stretch>
                <a:fillRect/>
              </a:stretch>
            </p:blipFill>
            <p:spPr>
              <a:xfrm>
                <a:off x="-913929" y="151799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Rukopis 2">
                <a:extLst>
                  <a:ext uri="{FF2B5EF4-FFF2-40B4-BE49-F238E27FC236}">
                    <a16:creationId xmlns:a16="http://schemas.microsoft.com/office/drawing/2014/main" id="{9A0B8323-1940-4F37-ADEB-1DC0A3F93E52}"/>
                  </a:ext>
                </a:extLst>
              </p14:cNvPr>
              <p14:cNvContentPartPr/>
              <p14:nvPr/>
            </p14:nvContentPartPr>
            <p14:xfrm>
              <a:off x="-716649" y="2422678"/>
              <a:ext cx="360" cy="360"/>
            </p14:xfrm>
          </p:contentPart>
        </mc:Choice>
        <mc:Fallback xmlns="">
          <p:pic>
            <p:nvPicPr>
              <p:cNvPr id="3" name="Rukopis 2">
                <a:extLst>
                  <a:ext uri="{FF2B5EF4-FFF2-40B4-BE49-F238E27FC236}">
                    <a16:creationId xmlns:a16="http://schemas.microsoft.com/office/drawing/2014/main" id="{9A0B8323-1940-4F37-ADEB-1DC0A3F93E52}"/>
                  </a:ext>
                </a:extLst>
              </p:cNvPr>
              <p:cNvPicPr/>
              <p:nvPr/>
            </p:nvPicPr>
            <p:blipFill>
              <a:blip r:embed="rId5"/>
              <a:stretch>
                <a:fillRect/>
              </a:stretch>
            </p:blipFill>
            <p:spPr>
              <a:xfrm>
                <a:off x="-725649" y="2413678"/>
                <a:ext cx="18000" cy="18000"/>
              </a:xfrm>
              <a:prstGeom prst="rect">
                <a:avLst/>
              </a:prstGeom>
            </p:spPr>
          </p:pic>
        </mc:Fallback>
      </mc:AlternateContent>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51774-08C2-EF65-7E3A-EA1A4B34E78D}"/>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1829D55-A7A9-1B0E-F583-0C8714434DCE}"/>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3" name="Nadpis 2">
            <a:extLst>
              <a:ext uri="{FF2B5EF4-FFF2-40B4-BE49-F238E27FC236}">
                <a16:creationId xmlns:a16="http://schemas.microsoft.com/office/drawing/2014/main" id="{4F3A9203-DDA1-AEC8-CA19-DAFE6A5B0620}"/>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DDDC3EF6-4520-4ED3-0CFC-EE4B2B8C8A0D}"/>
              </a:ext>
            </a:extLst>
          </p:cNvPr>
          <p:cNvSpPr>
            <a:spLocks noGrp="1"/>
          </p:cNvSpPr>
          <p:nvPr>
            <p:ph idx="1"/>
          </p:nvPr>
        </p:nvSpPr>
        <p:spPr>
          <a:xfrm>
            <a:off x="720000" y="1692002"/>
            <a:ext cx="10753200" cy="4535998"/>
          </a:xfrm>
        </p:spPr>
        <p:txBody>
          <a:bodyPr/>
          <a:lstStyle/>
          <a:p>
            <a:pPr>
              <a:lnSpc>
                <a:spcPts val="3000"/>
              </a:lnSpc>
            </a:pPr>
            <a:r>
              <a:rPr lang="cs-CZ" sz="1800" dirty="0"/>
              <a:t>Obvykle </a:t>
            </a:r>
            <a:r>
              <a:rPr lang="cs-CZ" sz="1800" b="1" dirty="0"/>
              <a:t>nejsou významně častější </a:t>
            </a:r>
            <a:r>
              <a:rPr lang="cs-CZ" sz="1800" dirty="0"/>
              <a:t>než v běžné populaci → vážné deficity ve vyspělých zemích obecně velmi vzácné + často vysoký důraz na suplementaci a zájem o zdraví</a:t>
            </a:r>
          </a:p>
          <a:p>
            <a:pPr>
              <a:lnSpc>
                <a:spcPts val="3000"/>
              </a:lnSpc>
            </a:pPr>
            <a:r>
              <a:rPr lang="cs-CZ" sz="1800" dirty="0"/>
              <a:t>Relevantní je spíše kombinace faktorů (zvýšená či specifická potřeba – děti, těhotné ženy, senioři, sportovci), a neadekvátní restrikce (extrémní typy vegetariánství a jednostranná strava), které zvyšují riziko rozvoje deficitů u již ohrožených osob</a:t>
            </a:r>
          </a:p>
          <a:p>
            <a:pPr>
              <a:lnSpc>
                <a:spcPts val="3000"/>
              </a:lnSpc>
            </a:pPr>
            <a:r>
              <a:rPr lang="cs-CZ" sz="1800" dirty="0"/>
              <a:t>Riziko obecně roste s mírou restrikce – u nadměrně restriktivních postupů rizika přesahují potenciální benefity, obecně důraz na zvážení rizik před začátkem jakéhokoliv dietního postupu X nadměrná fixace na rizika často nepodložená</a:t>
            </a:r>
          </a:p>
          <a:p>
            <a:pPr>
              <a:lnSpc>
                <a:spcPts val="3000"/>
              </a:lnSpc>
            </a:pPr>
            <a:r>
              <a:rPr lang="cs-CZ" sz="1800" dirty="0"/>
              <a:t>Potenciální deficitní nutrienty: bílkoviny, PUFA s dlouhým řetězcem, vitaminy D a B</a:t>
            </a:r>
            <a:r>
              <a:rPr lang="cs-CZ" sz="1800" baseline="-25000" dirty="0"/>
              <a:t>12</a:t>
            </a:r>
            <a:r>
              <a:rPr lang="cs-CZ" sz="1800" dirty="0"/>
              <a:t>, vápník, železo, zinek, jód, karnitin</a:t>
            </a:r>
          </a:p>
          <a:p>
            <a:pPr>
              <a:lnSpc>
                <a:spcPts val="3000"/>
              </a:lnSpc>
            </a:pPr>
            <a:r>
              <a:rPr lang="cs-CZ" sz="1800" dirty="0"/>
              <a:t>Zvýšený příjem </a:t>
            </a:r>
            <a:r>
              <a:rPr lang="cs-CZ" sz="1800" dirty="0" err="1"/>
              <a:t>antinutričních</a:t>
            </a:r>
            <a:r>
              <a:rPr lang="cs-CZ" sz="1800" dirty="0"/>
              <a:t> látek, kadmia a mykotoxinů jako další potenciální riziko</a:t>
            </a:r>
            <a:endParaRPr lang="cs-CZ" dirty="0"/>
          </a:p>
        </p:txBody>
      </p:sp>
    </p:spTree>
    <p:extLst>
      <p:ext uri="{BB962C8B-B14F-4D97-AF65-F5344CB8AC3E}">
        <p14:creationId xmlns:p14="http://schemas.microsoft.com/office/powerpoint/2010/main" val="140903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7BE6A-F331-F210-F29B-6CF724CEC4C0}"/>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0B54005-708A-012C-523A-777DE3E437AB}"/>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5" name="Zástupný text 4">
            <a:extLst>
              <a:ext uri="{FF2B5EF4-FFF2-40B4-BE49-F238E27FC236}">
                <a16:creationId xmlns:a16="http://schemas.microsoft.com/office/drawing/2014/main" id="{35A9CD95-08DB-EB2B-D754-CD9D4EDD9F78}"/>
              </a:ext>
            </a:extLst>
          </p:cNvPr>
          <p:cNvSpPr>
            <a:spLocks noGrp="1"/>
          </p:cNvSpPr>
          <p:nvPr>
            <p:ph type="body" sz="quarter" idx="13"/>
          </p:nvPr>
        </p:nvSpPr>
        <p:spPr/>
        <p:txBody>
          <a:bodyPr/>
          <a:lstStyle/>
          <a:p>
            <a:r>
              <a:rPr lang="cs-CZ" dirty="0"/>
              <a:t>Bílkoviny</a:t>
            </a:r>
          </a:p>
        </p:txBody>
      </p:sp>
      <p:sp>
        <p:nvSpPr>
          <p:cNvPr id="3" name="Nadpis 2">
            <a:extLst>
              <a:ext uri="{FF2B5EF4-FFF2-40B4-BE49-F238E27FC236}">
                <a16:creationId xmlns:a16="http://schemas.microsoft.com/office/drawing/2014/main" id="{1ACFB8A6-3BD6-C9AC-78E0-856E3634674F}"/>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8949EF20-5530-5F90-EFDB-A0ADBFCE40A8}"/>
              </a:ext>
            </a:extLst>
          </p:cNvPr>
          <p:cNvSpPr>
            <a:spLocks noGrp="1"/>
          </p:cNvSpPr>
          <p:nvPr>
            <p:ph idx="1"/>
          </p:nvPr>
        </p:nvSpPr>
        <p:spPr/>
        <p:txBody>
          <a:bodyPr/>
          <a:lstStyle/>
          <a:p>
            <a:pPr>
              <a:lnSpc>
                <a:spcPts val="3000"/>
              </a:lnSpc>
            </a:pPr>
            <a:r>
              <a:rPr lang="cs-CZ" sz="1800" dirty="0"/>
              <a:t>Obvykle citovaný nižší výběr bílkovinných potravin a nižší biologická hodnota rostlinných bílkovin</a:t>
            </a:r>
          </a:p>
          <a:p>
            <a:pPr>
              <a:lnSpc>
                <a:spcPts val="3000"/>
              </a:lnSpc>
            </a:pPr>
            <a:r>
              <a:rPr lang="cs-CZ" sz="1800" dirty="0"/>
              <a:t>Běžná energetická potřeba 0,8 g/kg/den snadno naplnitelná většinou podob rostlinné stravy</a:t>
            </a:r>
          </a:p>
          <a:p>
            <a:pPr>
              <a:lnSpc>
                <a:spcPts val="3000"/>
              </a:lnSpc>
            </a:pPr>
            <a:r>
              <a:rPr lang="cs-CZ" sz="1800" dirty="0"/>
              <a:t>Vyšší standard v podobě PDCAAS či DIAAS → konkrétní rostlinné bílkoviny velmi nízké skóre → limitující aminokyseliny</a:t>
            </a:r>
          </a:p>
          <a:p>
            <a:pPr>
              <a:lnSpc>
                <a:spcPts val="3000"/>
              </a:lnSpc>
            </a:pPr>
            <a:r>
              <a:rPr lang="cs-CZ" sz="1800" dirty="0"/>
              <a:t>X spíše téma extrémně jednostranného příjmu (historicky) → kombinace více rostlinných zdrojů bílkovin během dne zcela postačuje k naplnění potřeby v naprosté většině případů → doporučení pro kombinaci v konkrétním jídlem neopodstatněné</a:t>
            </a:r>
          </a:p>
          <a:p>
            <a:pPr>
              <a:lnSpc>
                <a:spcPts val="3000"/>
              </a:lnSpc>
            </a:pPr>
            <a:r>
              <a:rPr lang="cs-CZ" sz="1800" dirty="0"/>
              <a:t>X platí pro naplnění běžné metabolické potřeby → značně odlišná problematika pro podporu anabolismu → senioři + děti + sport, anabolická dávka</a:t>
            </a:r>
          </a:p>
          <a:p>
            <a:pPr>
              <a:lnSpc>
                <a:spcPts val="3000"/>
              </a:lnSpc>
            </a:pPr>
            <a:r>
              <a:rPr lang="cs-CZ" sz="1800" dirty="0"/>
              <a:t>Sójová bílkovina jako relativně adekvátní alternativa syrovátky X alergie</a:t>
            </a:r>
          </a:p>
        </p:txBody>
      </p:sp>
    </p:spTree>
    <p:extLst>
      <p:ext uri="{BB962C8B-B14F-4D97-AF65-F5344CB8AC3E}">
        <p14:creationId xmlns:p14="http://schemas.microsoft.com/office/powerpoint/2010/main" val="375363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129E0-BE1F-2128-D27B-8B6963A59F37}"/>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3492B32-6207-4501-389C-CBCF020BEE5E}"/>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5" name="Zástupný text 4">
            <a:extLst>
              <a:ext uri="{FF2B5EF4-FFF2-40B4-BE49-F238E27FC236}">
                <a16:creationId xmlns:a16="http://schemas.microsoft.com/office/drawing/2014/main" id="{2994A7F5-598E-571D-BABC-BE5B8A09E853}"/>
              </a:ext>
            </a:extLst>
          </p:cNvPr>
          <p:cNvSpPr>
            <a:spLocks noGrp="1"/>
          </p:cNvSpPr>
          <p:nvPr>
            <p:ph type="body" sz="quarter" idx="13"/>
          </p:nvPr>
        </p:nvSpPr>
        <p:spPr/>
        <p:txBody>
          <a:bodyPr/>
          <a:lstStyle/>
          <a:p>
            <a:r>
              <a:rPr lang="cs-CZ" dirty="0"/>
              <a:t>ω-3 PUFA</a:t>
            </a:r>
          </a:p>
        </p:txBody>
      </p:sp>
      <p:sp>
        <p:nvSpPr>
          <p:cNvPr id="3" name="Nadpis 2">
            <a:extLst>
              <a:ext uri="{FF2B5EF4-FFF2-40B4-BE49-F238E27FC236}">
                <a16:creationId xmlns:a16="http://schemas.microsoft.com/office/drawing/2014/main" id="{D8E0E038-5B2B-F00F-0844-EE92EA6F7F41}"/>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4E450914-87D4-1375-531B-0FF4782B2452}"/>
              </a:ext>
            </a:extLst>
          </p:cNvPr>
          <p:cNvSpPr>
            <a:spLocks noGrp="1"/>
          </p:cNvSpPr>
          <p:nvPr>
            <p:ph idx="1"/>
          </p:nvPr>
        </p:nvSpPr>
        <p:spPr/>
        <p:txBody>
          <a:bodyPr/>
          <a:lstStyle/>
          <a:p>
            <a:pPr>
              <a:lnSpc>
                <a:spcPts val="3000"/>
              </a:lnSpc>
            </a:pPr>
            <a:r>
              <a:rPr lang="cs-CZ" sz="1800" dirty="0"/>
              <a:t>Zejména veganská strava specifická sníženým příjmem nenasycených mastných kyselin s dlouhým řetězcem (EPA, DHA) a relativně zvýšeným příjmem kyseliny linolové (ω-6) </a:t>
            </a:r>
          </a:p>
          <a:p>
            <a:pPr>
              <a:lnSpc>
                <a:spcPts val="3000"/>
              </a:lnSpc>
            </a:pPr>
            <a:r>
              <a:rPr lang="cs-CZ" sz="1800" dirty="0"/>
              <a:t>Příjem kyseliny α-linolenové (ω-3) poměrně vysoký i ve srovnání s běžnou populací X konverze na EPA a DHA značně neefektivní (&lt; 10 % EPA, &lt; 5 % DHA)</a:t>
            </a:r>
          </a:p>
          <a:p>
            <a:pPr>
              <a:lnSpc>
                <a:spcPts val="3000"/>
              </a:lnSpc>
            </a:pPr>
            <a:r>
              <a:rPr lang="cs-CZ" sz="1800" dirty="0"/>
              <a:t>Konverze dále inhibována při zvýšeném příjmu ω-6, potenciálně nižší také při deficitu energie, bílkovin, vápníku, železa a zinku (x méně relevantní ve většině případů)</a:t>
            </a:r>
          </a:p>
          <a:p>
            <a:pPr>
              <a:lnSpc>
                <a:spcPts val="3000"/>
              </a:lnSpc>
            </a:pPr>
            <a:r>
              <a:rPr lang="cs-CZ" sz="1800" dirty="0"/>
              <a:t>Podstatné rostlinné zdroje ω-3 zejména lněná semínka, vlašské ořechy řepkový olej → doporučený zvýšený příjem pro efektivní konverzi na EPA a DHA X celkový kontext příjmu tuku</a:t>
            </a:r>
          </a:p>
          <a:p>
            <a:pPr>
              <a:lnSpc>
                <a:spcPts val="3000"/>
              </a:lnSpc>
            </a:pPr>
            <a:r>
              <a:rPr lang="cs-CZ" sz="1800" dirty="0"/>
              <a:t>Sója jako podstatný zdroj ω-6 = nevýhoda závislosti na sóje jako zdroji bílkovin</a:t>
            </a:r>
          </a:p>
          <a:p>
            <a:pPr>
              <a:lnSpc>
                <a:spcPts val="3000"/>
              </a:lnSpc>
            </a:pPr>
            <a:endParaRPr lang="cs-CZ" sz="1800" dirty="0"/>
          </a:p>
        </p:txBody>
      </p:sp>
    </p:spTree>
    <p:extLst>
      <p:ext uri="{BB962C8B-B14F-4D97-AF65-F5344CB8AC3E}">
        <p14:creationId xmlns:p14="http://schemas.microsoft.com/office/powerpoint/2010/main" val="115329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9B81A-13EF-362C-8068-BB1B637F95BA}"/>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EA57220-E8B2-9552-C8B3-D63DD7954D4F}"/>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5" name="Zástupný text 4">
            <a:extLst>
              <a:ext uri="{FF2B5EF4-FFF2-40B4-BE49-F238E27FC236}">
                <a16:creationId xmlns:a16="http://schemas.microsoft.com/office/drawing/2014/main" id="{10634F51-88D0-2FD9-6A19-C0064A652727}"/>
              </a:ext>
            </a:extLst>
          </p:cNvPr>
          <p:cNvSpPr>
            <a:spLocks noGrp="1"/>
          </p:cNvSpPr>
          <p:nvPr>
            <p:ph type="body" sz="quarter" idx="13"/>
          </p:nvPr>
        </p:nvSpPr>
        <p:spPr/>
        <p:txBody>
          <a:bodyPr/>
          <a:lstStyle/>
          <a:p>
            <a:r>
              <a:rPr lang="cs-CZ" dirty="0"/>
              <a:t>Vápník a vitamin D</a:t>
            </a:r>
          </a:p>
        </p:txBody>
      </p:sp>
      <p:sp>
        <p:nvSpPr>
          <p:cNvPr id="3" name="Nadpis 2">
            <a:extLst>
              <a:ext uri="{FF2B5EF4-FFF2-40B4-BE49-F238E27FC236}">
                <a16:creationId xmlns:a16="http://schemas.microsoft.com/office/drawing/2014/main" id="{CA89810C-B2FF-3E62-5E8E-BE34469D5601}"/>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F31C7D9C-38E9-7C33-B9EB-CA621DDAA6AC}"/>
              </a:ext>
            </a:extLst>
          </p:cNvPr>
          <p:cNvSpPr>
            <a:spLocks noGrp="1"/>
          </p:cNvSpPr>
          <p:nvPr>
            <p:ph idx="1"/>
          </p:nvPr>
        </p:nvSpPr>
        <p:spPr/>
        <p:txBody>
          <a:bodyPr/>
          <a:lstStyle/>
          <a:p>
            <a:pPr>
              <a:lnSpc>
                <a:spcPts val="2700"/>
              </a:lnSpc>
            </a:pPr>
            <a:r>
              <a:rPr lang="cs-CZ" sz="1800" dirty="0"/>
              <a:t>Vitamin D</a:t>
            </a:r>
            <a:r>
              <a:rPr lang="cs-CZ" sz="1800" baseline="-25000" dirty="0"/>
              <a:t>3</a:t>
            </a:r>
            <a:r>
              <a:rPr lang="cs-CZ" sz="1800" dirty="0"/>
              <a:t> primárně v živočišných potravinách (mořské ryby, vejce, do menší míry játra / maso)</a:t>
            </a:r>
          </a:p>
          <a:p>
            <a:pPr>
              <a:lnSpc>
                <a:spcPts val="2700"/>
              </a:lnSpc>
            </a:pPr>
            <a:r>
              <a:rPr lang="cs-CZ" sz="1800" dirty="0"/>
              <a:t>Vitamin D</a:t>
            </a:r>
            <a:r>
              <a:rPr lang="cs-CZ" sz="1800" baseline="-25000" dirty="0"/>
              <a:t>2</a:t>
            </a:r>
            <a:r>
              <a:rPr lang="cs-CZ" sz="1800" dirty="0"/>
              <a:t> v rostlinných potravinách (zejména houby v proměnlivém množství) – považován za méně biologicky aktivní X prakticky zřejmě nepodstatný rozdíl → doporučení konzumace hub může být relevantní X obecně nelze očekávat naplnění DDD vitaminu D stravou → vyšší důraz na pobyt na slunci a suplementaci u veganů (+ fortifikace potravin?)</a:t>
            </a:r>
          </a:p>
          <a:p>
            <a:pPr>
              <a:lnSpc>
                <a:spcPts val="2700"/>
              </a:lnSpc>
            </a:pPr>
            <a:r>
              <a:rPr lang="cs-CZ" sz="1800" dirty="0"/>
              <a:t>Vápník relevantní zejména při vynechání mléčných výrobků (&gt; 50 % Ca v západním světě) X obecně nehrozí zásadní deficit při dostatečné hladině vitaminu D (X složení stravy)</a:t>
            </a:r>
          </a:p>
          <a:p>
            <a:pPr>
              <a:lnSpc>
                <a:spcPts val="2700"/>
              </a:lnSpc>
            </a:pPr>
            <a:r>
              <a:rPr lang="cs-CZ" sz="1800" dirty="0"/>
              <a:t>Většina rostlinných alternativ MV fortifikována vápníkem X nižší vstřebatelnost v závislosti na formě</a:t>
            </a:r>
          </a:p>
          <a:p>
            <a:pPr>
              <a:lnSpc>
                <a:spcPts val="2700"/>
              </a:lnSpc>
            </a:pPr>
            <a:r>
              <a:rPr lang="cs-CZ" sz="1800" dirty="0"/>
              <a:t>Další snížení vstřebávání </a:t>
            </a:r>
            <a:r>
              <a:rPr lang="cs-CZ" sz="1800" dirty="0" err="1"/>
              <a:t>antinutričními</a:t>
            </a:r>
            <a:r>
              <a:rPr lang="cs-CZ" sz="1800" dirty="0"/>
              <a:t> látkami + nadbytkem vlákniny</a:t>
            </a:r>
          </a:p>
          <a:p>
            <a:pPr>
              <a:lnSpc>
                <a:spcPts val="2700"/>
              </a:lnSpc>
            </a:pPr>
            <a:r>
              <a:rPr lang="cs-CZ" sz="1800" dirty="0"/>
              <a:t>Specificky relevantní je také role vitaminu K</a:t>
            </a:r>
            <a:r>
              <a:rPr lang="cs-CZ" sz="1800" baseline="-25000" dirty="0"/>
              <a:t>2</a:t>
            </a:r>
            <a:r>
              <a:rPr lang="cs-CZ" sz="1800" dirty="0"/>
              <a:t> pro využití vstřebaného Ca (zejména živočišné zdroje X efektivní vznik bakteriální fermentací)</a:t>
            </a:r>
          </a:p>
          <a:p>
            <a:pPr>
              <a:lnSpc>
                <a:spcPts val="2700"/>
              </a:lnSpc>
            </a:pPr>
            <a:r>
              <a:rPr lang="cs-CZ" sz="1800" dirty="0"/>
              <a:t>Rizikovou populací děti a mladiství (PBM) při současně snížené pohybové aktivitě a ženy po menopauze (zrychlení progrese osteoporózy zejména při současně nižší tělesné hmotnosti, deficitu bílkovin, nízké aktivitě – specifický kontext) →jinak významný deficit nepozorován</a:t>
            </a:r>
          </a:p>
          <a:p>
            <a:pPr>
              <a:lnSpc>
                <a:spcPts val="2700"/>
              </a:lnSpc>
            </a:pPr>
            <a:endParaRPr lang="cs-CZ" sz="1800" dirty="0"/>
          </a:p>
          <a:p>
            <a:pPr lvl="1">
              <a:lnSpc>
                <a:spcPts val="2700"/>
              </a:lnSpc>
            </a:pPr>
            <a:endParaRPr lang="cs-CZ" sz="1800" dirty="0"/>
          </a:p>
          <a:p>
            <a:pPr>
              <a:lnSpc>
                <a:spcPts val="2700"/>
              </a:lnSpc>
            </a:pPr>
            <a:endParaRPr lang="cs-CZ" sz="1800" dirty="0"/>
          </a:p>
        </p:txBody>
      </p:sp>
    </p:spTree>
    <p:extLst>
      <p:ext uri="{BB962C8B-B14F-4D97-AF65-F5344CB8AC3E}">
        <p14:creationId xmlns:p14="http://schemas.microsoft.com/office/powerpoint/2010/main" val="3756867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2D502-C565-C1EB-1FE6-950BE6E767B3}"/>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99D8522-D2A2-4039-2EF4-7BC203A97655}"/>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5" name="Zástupný text 4">
            <a:extLst>
              <a:ext uri="{FF2B5EF4-FFF2-40B4-BE49-F238E27FC236}">
                <a16:creationId xmlns:a16="http://schemas.microsoft.com/office/drawing/2014/main" id="{9B8C8710-5185-A1BA-DAAC-83902FCF94CA}"/>
              </a:ext>
            </a:extLst>
          </p:cNvPr>
          <p:cNvSpPr>
            <a:spLocks noGrp="1"/>
          </p:cNvSpPr>
          <p:nvPr>
            <p:ph type="body" sz="quarter" idx="13"/>
          </p:nvPr>
        </p:nvSpPr>
        <p:spPr/>
        <p:txBody>
          <a:bodyPr/>
          <a:lstStyle/>
          <a:p>
            <a:r>
              <a:rPr lang="cs-CZ" dirty="0"/>
              <a:t>Železo</a:t>
            </a:r>
          </a:p>
        </p:txBody>
      </p:sp>
      <p:sp>
        <p:nvSpPr>
          <p:cNvPr id="3" name="Nadpis 2">
            <a:extLst>
              <a:ext uri="{FF2B5EF4-FFF2-40B4-BE49-F238E27FC236}">
                <a16:creationId xmlns:a16="http://schemas.microsoft.com/office/drawing/2014/main" id="{8149BF70-D884-10D8-A544-D5F6242DE5E9}"/>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106A5D9C-0D27-60D5-9067-08B6D896B357}"/>
              </a:ext>
            </a:extLst>
          </p:cNvPr>
          <p:cNvSpPr>
            <a:spLocks noGrp="1"/>
          </p:cNvSpPr>
          <p:nvPr>
            <p:ph idx="1"/>
          </p:nvPr>
        </p:nvSpPr>
        <p:spPr/>
        <p:txBody>
          <a:bodyPr/>
          <a:lstStyle/>
          <a:p>
            <a:pPr>
              <a:lnSpc>
                <a:spcPts val="3000"/>
              </a:lnSpc>
            </a:pPr>
            <a:r>
              <a:rPr lang="cs-CZ" sz="1800" dirty="0"/>
              <a:t>Relevantní zejména odlišná vstřebatelnost různých zdrojů železa – nejvyšší hemové železo zejména v červením mase, nižší dvojmocné železo (Fe</a:t>
            </a:r>
            <a:r>
              <a:rPr lang="cs-CZ" sz="1800" baseline="30000" dirty="0"/>
              <a:t>2+</a:t>
            </a:r>
            <a:r>
              <a:rPr lang="cs-CZ" sz="1800" dirty="0"/>
              <a:t>), nejnižší redukovaná forma = trojmocné (Fe</a:t>
            </a:r>
            <a:r>
              <a:rPr lang="cs-CZ" sz="1800" baseline="30000" dirty="0"/>
              <a:t>3+</a:t>
            </a:r>
            <a:r>
              <a:rPr lang="cs-CZ" sz="1800" dirty="0"/>
              <a:t>) → redukovaná forma zejména rostlinné zdroje – vstřebatelnost </a:t>
            </a:r>
            <a:r>
              <a:rPr lang="en-GB" sz="1800" dirty="0"/>
              <a:t>~5 </a:t>
            </a:r>
            <a:r>
              <a:rPr lang="cs-CZ" sz="1800" dirty="0"/>
              <a:t>%</a:t>
            </a:r>
            <a:endParaRPr lang="en-GB" sz="1800" dirty="0"/>
          </a:p>
          <a:p>
            <a:pPr>
              <a:lnSpc>
                <a:spcPts val="3000"/>
              </a:lnSpc>
            </a:pPr>
            <a:r>
              <a:rPr lang="cs-CZ" sz="1800" dirty="0"/>
              <a:t>Vstřebatelnost však ovlivněna zásobami železa v organismu a celkovým kontextem stravy</a:t>
            </a:r>
          </a:p>
          <a:p>
            <a:pPr>
              <a:lnSpc>
                <a:spcPts val="3000"/>
              </a:lnSpc>
            </a:pPr>
            <a:r>
              <a:rPr lang="cs-CZ" sz="1800" b="1" dirty="0"/>
              <a:t>Inhibice</a:t>
            </a:r>
            <a:r>
              <a:rPr lang="cs-CZ" sz="1800" dirty="0"/>
              <a:t>: </a:t>
            </a:r>
            <a:r>
              <a:rPr lang="cs-CZ" sz="1800" dirty="0" err="1"/>
              <a:t>antinutriční</a:t>
            </a:r>
            <a:r>
              <a:rPr lang="cs-CZ" sz="1800" dirty="0"/>
              <a:t> látky – </a:t>
            </a:r>
            <a:r>
              <a:rPr lang="cs-CZ" sz="1800" dirty="0" err="1"/>
              <a:t>fytáty</a:t>
            </a:r>
            <a:r>
              <a:rPr lang="cs-CZ" sz="1800" dirty="0"/>
              <a:t>, oxaláty, polyfenoly, nadměrné příjem vlákniny; rostlinné bílkoviny; kompetice s minerálními látkami (Ca, Zn, Mg)</a:t>
            </a:r>
          </a:p>
          <a:p>
            <a:pPr>
              <a:lnSpc>
                <a:spcPts val="3000"/>
              </a:lnSpc>
            </a:pPr>
            <a:r>
              <a:rPr lang="cs-CZ" sz="1800" b="1" dirty="0"/>
              <a:t>Zvýšení absorpce</a:t>
            </a:r>
            <a:r>
              <a:rPr lang="cs-CZ" sz="1800" dirty="0"/>
              <a:t>: organické kyseliny (vitamin C, kyselina citronová, jablečná,… → ovoce), fermentace a klíčení, živočišné bílkoviny („</a:t>
            </a:r>
            <a:r>
              <a:rPr lang="cs-CZ" sz="1800" dirty="0" err="1"/>
              <a:t>meat</a:t>
            </a:r>
            <a:r>
              <a:rPr lang="cs-CZ" sz="1800" dirty="0"/>
              <a:t> </a:t>
            </a:r>
            <a:r>
              <a:rPr lang="cs-CZ" sz="1800" dirty="0" err="1"/>
              <a:t>factor</a:t>
            </a:r>
            <a:r>
              <a:rPr lang="cs-CZ" sz="1800" dirty="0"/>
              <a:t>“)</a:t>
            </a:r>
          </a:p>
          <a:p>
            <a:pPr>
              <a:lnSpc>
                <a:spcPts val="3000"/>
              </a:lnSpc>
            </a:pPr>
            <a:r>
              <a:rPr lang="cs-CZ" sz="1800" dirty="0"/>
              <a:t>X obecně adaptace zvýšeným vstřebáváním efektivní → míra anemie </a:t>
            </a:r>
            <a:r>
              <a:rPr lang="cs-CZ" sz="1800" b="1" u="sng" dirty="0"/>
              <a:t>není</a:t>
            </a:r>
            <a:r>
              <a:rPr lang="cs-CZ" sz="1800" dirty="0"/>
              <a:t> statisticky významně častější u konzumentů rostlinné stravy*, pouze snížené množství zásobní formy železa (snížený příjem hemového železa)</a:t>
            </a:r>
          </a:p>
          <a:p>
            <a:pPr marL="72000" indent="0">
              <a:lnSpc>
                <a:spcPts val="3000"/>
              </a:lnSpc>
              <a:buNone/>
            </a:pPr>
            <a:endParaRPr lang="cs-CZ" sz="1800" dirty="0"/>
          </a:p>
          <a:p>
            <a:pPr lvl="1">
              <a:lnSpc>
                <a:spcPts val="3000"/>
              </a:lnSpc>
            </a:pPr>
            <a:endParaRPr lang="cs-CZ" sz="1600" dirty="0"/>
          </a:p>
          <a:p>
            <a:pPr>
              <a:lnSpc>
                <a:spcPts val="3000"/>
              </a:lnSpc>
            </a:pPr>
            <a:endParaRPr lang="cs-CZ" sz="1800" dirty="0"/>
          </a:p>
        </p:txBody>
      </p:sp>
    </p:spTree>
    <p:extLst>
      <p:ext uri="{BB962C8B-B14F-4D97-AF65-F5344CB8AC3E}">
        <p14:creationId xmlns:p14="http://schemas.microsoft.com/office/powerpoint/2010/main" val="51786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9BB90-1B3E-B9E1-D824-4F636499CDC3}"/>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9AACC06-9FAC-26B2-D3E2-E49A7766458E}"/>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5" name="Zástupný text 4">
            <a:extLst>
              <a:ext uri="{FF2B5EF4-FFF2-40B4-BE49-F238E27FC236}">
                <a16:creationId xmlns:a16="http://schemas.microsoft.com/office/drawing/2014/main" id="{7E73903A-44E8-BC01-A31A-91EEB7BF9021}"/>
              </a:ext>
            </a:extLst>
          </p:cNvPr>
          <p:cNvSpPr>
            <a:spLocks noGrp="1"/>
          </p:cNvSpPr>
          <p:nvPr>
            <p:ph type="body" sz="quarter" idx="13"/>
          </p:nvPr>
        </p:nvSpPr>
        <p:spPr/>
        <p:txBody>
          <a:bodyPr/>
          <a:lstStyle/>
          <a:p>
            <a:r>
              <a:rPr lang="cs-CZ" dirty="0"/>
              <a:t>Zinek a Jód</a:t>
            </a:r>
          </a:p>
        </p:txBody>
      </p:sp>
      <p:sp>
        <p:nvSpPr>
          <p:cNvPr id="3" name="Nadpis 2">
            <a:extLst>
              <a:ext uri="{FF2B5EF4-FFF2-40B4-BE49-F238E27FC236}">
                <a16:creationId xmlns:a16="http://schemas.microsoft.com/office/drawing/2014/main" id="{15266CC5-93A6-DDCB-0C72-20D189C91968}"/>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3DC80E22-AD1E-7600-6447-291125BF14D8}"/>
              </a:ext>
            </a:extLst>
          </p:cNvPr>
          <p:cNvSpPr>
            <a:spLocks noGrp="1"/>
          </p:cNvSpPr>
          <p:nvPr>
            <p:ph idx="1"/>
          </p:nvPr>
        </p:nvSpPr>
        <p:spPr/>
        <p:txBody>
          <a:bodyPr/>
          <a:lstStyle/>
          <a:p>
            <a:pPr>
              <a:lnSpc>
                <a:spcPts val="2800"/>
              </a:lnSpc>
            </a:pPr>
            <a:r>
              <a:rPr lang="cs-CZ" sz="1800" dirty="0"/>
              <a:t>Mezi nejlepší zdroje zinku patří živočišné potraviny, zejména červené maso, mořské plody a do menší míry mléčné výrobky → relativně </a:t>
            </a:r>
            <a:r>
              <a:rPr lang="cs-CZ" sz="1800" b="1" dirty="0"/>
              <a:t>nízký příjem v populaci </a:t>
            </a:r>
            <a:r>
              <a:rPr lang="cs-CZ" sz="1800" dirty="0"/>
              <a:t>+ </a:t>
            </a:r>
            <a:r>
              <a:rPr lang="cs-CZ" sz="1800" b="1" dirty="0"/>
              <a:t>zvýšení rizika u rostlinné stravy</a:t>
            </a:r>
            <a:r>
              <a:rPr lang="cs-CZ" sz="1800" dirty="0"/>
              <a:t> v závislosti na míře restrikce</a:t>
            </a:r>
          </a:p>
          <a:p>
            <a:pPr>
              <a:lnSpc>
                <a:spcPts val="2800"/>
              </a:lnSpc>
            </a:pPr>
            <a:r>
              <a:rPr lang="cs-CZ" sz="1800" dirty="0"/>
              <a:t>Významné rostlinné zdroje = celozrnné obiloviny, luštěniny, semena a ořechy → význam </a:t>
            </a:r>
            <a:r>
              <a:rPr lang="cs-CZ" sz="1800" b="1" dirty="0"/>
              <a:t>kvality stravy</a:t>
            </a:r>
          </a:p>
          <a:p>
            <a:pPr>
              <a:lnSpc>
                <a:spcPts val="2800"/>
              </a:lnSpc>
            </a:pPr>
            <a:r>
              <a:rPr lang="cs-CZ" sz="1800" dirty="0"/>
              <a:t>Ovlivnění vstřebávání obdobné jako železo – zejména vláknina + </a:t>
            </a:r>
            <a:r>
              <a:rPr lang="cs-CZ" sz="1800" dirty="0" err="1"/>
              <a:t>antinutriční</a:t>
            </a:r>
            <a:r>
              <a:rPr lang="cs-CZ" sz="1800" dirty="0"/>
              <a:t> látky X zvýšení klíčením a fermentací</a:t>
            </a:r>
          </a:p>
          <a:p>
            <a:pPr>
              <a:lnSpc>
                <a:spcPts val="2800"/>
              </a:lnSpc>
            </a:pPr>
            <a:endParaRPr lang="cs-CZ" sz="1800" dirty="0"/>
          </a:p>
          <a:p>
            <a:pPr>
              <a:lnSpc>
                <a:spcPts val="2800"/>
              </a:lnSpc>
            </a:pPr>
            <a:r>
              <a:rPr lang="cs-CZ" sz="1800" dirty="0"/>
              <a:t>Problematika jódu v potravinách obecně závislá na koncentraci v půdě – v ČR nízká → zdroje ryby a mořské plody X problém prakticky vyřešen jodizovanou solí</a:t>
            </a:r>
          </a:p>
          <a:p>
            <a:pPr>
              <a:lnSpc>
                <a:spcPts val="2800"/>
              </a:lnSpc>
            </a:pPr>
            <a:r>
              <a:rPr lang="cs-CZ" sz="1800" dirty="0" err="1"/>
              <a:t>Strumigenní</a:t>
            </a:r>
            <a:r>
              <a:rPr lang="cs-CZ" sz="1800" dirty="0"/>
              <a:t> látky (</a:t>
            </a:r>
            <a:r>
              <a:rPr lang="cs-CZ" sz="1800" dirty="0" err="1"/>
              <a:t>antinutriční</a:t>
            </a:r>
            <a:r>
              <a:rPr lang="cs-CZ" sz="1800" dirty="0"/>
              <a:t>) v košťálové zelenině a sójových bobech</a:t>
            </a:r>
          </a:p>
          <a:p>
            <a:pPr>
              <a:lnSpc>
                <a:spcPts val="2800"/>
              </a:lnSpc>
            </a:pPr>
            <a:r>
              <a:rPr lang="cs-CZ" sz="1800" dirty="0"/>
              <a:t>Specifické riziko u novorozenců a kojenců + těhotných a kojících žen – relativně vyšší riziko u vegetariánů X prakticky nepříliš významné</a:t>
            </a:r>
          </a:p>
          <a:p>
            <a:pPr marL="72000" indent="0">
              <a:lnSpc>
                <a:spcPts val="3000"/>
              </a:lnSpc>
              <a:buNone/>
            </a:pPr>
            <a:endParaRPr lang="cs-CZ" sz="1800" dirty="0"/>
          </a:p>
          <a:p>
            <a:pPr>
              <a:lnSpc>
                <a:spcPts val="3000"/>
              </a:lnSpc>
            </a:pPr>
            <a:endParaRPr lang="cs-CZ" sz="1800" dirty="0"/>
          </a:p>
          <a:p>
            <a:pPr marL="72000" indent="0">
              <a:lnSpc>
                <a:spcPts val="3000"/>
              </a:lnSpc>
              <a:buNone/>
            </a:pPr>
            <a:endParaRPr lang="cs-CZ" sz="1800" dirty="0"/>
          </a:p>
          <a:p>
            <a:pPr lvl="1">
              <a:lnSpc>
                <a:spcPts val="3000"/>
              </a:lnSpc>
            </a:pPr>
            <a:endParaRPr lang="cs-CZ" sz="1600" dirty="0"/>
          </a:p>
          <a:p>
            <a:pPr>
              <a:lnSpc>
                <a:spcPts val="3000"/>
              </a:lnSpc>
            </a:pPr>
            <a:endParaRPr lang="cs-CZ" sz="1800" dirty="0"/>
          </a:p>
        </p:txBody>
      </p:sp>
    </p:spTree>
    <p:extLst>
      <p:ext uri="{BB962C8B-B14F-4D97-AF65-F5344CB8AC3E}">
        <p14:creationId xmlns:p14="http://schemas.microsoft.com/office/powerpoint/2010/main" val="119155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AE65A-B574-A2D8-439B-C155AACBF853}"/>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8C08F3E-14A2-E456-907D-73D3D86E52DD}"/>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5" name="Zástupný text 4">
            <a:extLst>
              <a:ext uri="{FF2B5EF4-FFF2-40B4-BE49-F238E27FC236}">
                <a16:creationId xmlns:a16="http://schemas.microsoft.com/office/drawing/2014/main" id="{6F24996B-3153-3FB8-7E9B-7CA73DE4103C}"/>
              </a:ext>
            </a:extLst>
          </p:cNvPr>
          <p:cNvSpPr>
            <a:spLocks noGrp="1"/>
          </p:cNvSpPr>
          <p:nvPr>
            <p:ph type="body" sz="quarter" idx="13"/>
          </p:nvPr>
        </p:nvSpPr>
        <p:spPr/>
        <p:txBody>
          <a:bodyPr/>
          <a:lstStyle/>
          <a:p>
            <a:r>
              <a:rPr lang="cs-CZ" dirty="0"/>
              <a:t>Vitamin B</a:t>
            </a:r>
            <a:r>
              <a:rPr lang="cs-CZ" baseline="-25000" dirty="0"/>
              <a:t>12</a:t>
            </a:r>
            <a:r>
              <a:rPr lang="cs-CZ" dirty="0"/>
              <a:t> a karnitin</a:t>
            </a:r>
          </a:p>
        </p:txBody>
      </p:sp>
      <p:sp>
        <p:nvSpPr>
          <p:cNvPr id="3" name="Nadpis 2">
            <a:extLst>
              <a:ext uri="{FF2B5EF4-FFF2-40B4-BE49-F238E27FC236}">
                <a16:creationId xmlns:a16="http://schemas.microsoft.com/office/drawing/2014/main" id="{792E60B7-A561-720E-CA1E-19A49BFE6931}"/>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308FF813-33C3-F58C-9499-61D38550EE41}"/>
              </a:ext>
            </a:extLst>
          </p:cNvPr>
          <p:cNvSpPr>
            <a:spLocks noGrp="1"/>
          </p:cNvSpPr>
          <p:nvPr>
            <p:ph idx="1"/>
          </p:nvPr>
        </p:nvSpPr>
        <p:spPr/>
        <p:txBody>
          <a:bodyPr/>
          <a:lstStyle/>
          <a:p>
            <a:pPr>
              <a:lnSpc>
                <a:spcPts val="2700"/>
              </a:lnSpc>
            </a:pPr>
            <a:r>
              <a:rPr lang="cs-CZ" sz="1800" b="1" dirty="0"/>
              <a:t>Vitamin B</a:t>
            </a:r>
            <a:r>
              <a:rPr lang="cs-CZ" sz="1800" baseline="-25000" dirty="0"/>
              <a:t>12</a:t>
            </a:r>
            <a:r>
              <a:rPr lang="cs-CZ" sz="1800" dirty="0"/>
              <a:t> přítomný pouze v živočišných potravinách + vznikající mikrobiální aktivitou (→ vysoce relevantní – fermentované potraviny, kvasnice,…)</a:t>
            </a:r>
          </a:p>
          <a:p>
            <a:pPr>
              <a:lnSpc>
                <a:spcPts val="2700"/>
              </a:lnSpc>
            </a:pPr>
            <a:r>
              <a:rPr lang="cs-CZ" sz="1800" dirty="0"/>
              <a:t>Relevantní zdroje  také fermentované sójové výrobky (</a:t>
            </a:r>
            <a:r>
              <a:rPr lang="cs-CZ" sz="1800" dirty="0" err="1"/>
              <a:t>miso</a:t>
            </a:r>
            <a:r>
              <a:rPr lang="cs-CZ" sz="1800" dirty="0"/>
              <a:t>, </a:t>
            </a:r>
            <a:r>
              <a:rPr lang="cs-CZ" sz="1800" dirty="0" err="1"/>
              <a:t>tempeh</a:t>
            </a:r>
            <a:r>
              <a:rPr lang="cs-CZ" sz="1800" dirty="0"/>
              <a:t>) a řasy, fortifikace potravin určených pro vegany běžná, suplementace doporučována</a:t>
            </a:r>
          </a:p>
          <a:p>
            <a:pPr>
              <a:lnSpc>
                <a:spcPts val="2700"/>
              </a:lnSpc>
            </a:pPr>
            <a:r>
              <a:rPr lang="cs-CZ" sz="1800" dirty="0"/>
              <a:t>Reálné riziko deficitu u dospělých osob až v rámci několika let – endogenní zásoby X neplatí u dětí</a:t>
            </a:r>
          </a:p>
          <a:p>
            <a:pPr>
              <a:lnSpc>
                <a:spcPts val="2700"/>
              </a:lnSpc>
            </a:pPr>
            <a:r>
              <a:rPr lang="cs-CZ" sz="1800" dirty="0"/>
              <a:t>Závažná důsledky deficitu – megaloblastická anémie, neurologické poruchy, vývojové poruchy, hromadění </a:t>
            </a:r>
            <a:r>
              <a:rPr lang="cs-CZ" sz="1800" dirty="0" err="1"/>
              <a:t>homocysteinu</a:t>
            </a:r>
            <a:r>
              <a:rPr lang="cs-CZ" sz="1800" dirty="0"/>
              <a:t> – KVO</a:t>
            </a:r>
          </a:p>
          <a:p>
            <a:pPr>
              <a:lnSpc>
                <a:spcPts val="2800"/>
              </a:lnSpc>
            </a:pPr>
            <a:endParaRPr lang="cs-CZ" sz="1200" dirty="0"/>
          </a:p>
          <a:p>
            <a:pPr>
              <a:lnSpc>
                <a:spcPts val="2800"/>
              </a:lnSpc>
            </a:pPr>
            <a:r>
              <a:rPr lang="cs-CZ" sz="1800" b="1" dirty="0"/>
              <a:t>Karnitin</a:t>
            </a:r>
            <a:r>
              <a:rPr lang="cs-CZ" sz="1800" dirty="0"/>
              <a:t> = nezbytný pro metabolismus MK s dlouhým řetězcem</a:t>
            </a:r>
          </a:p>
          <a:p>
            <a:pPr>
              <a:lnSpc>
                <a:spcPts val="2800"/>
              </a:lnSpc>
            </a:pPr>
            <a:r>
              <a:rPr lang="cs-CZ" sz="1800" dirty="0"/>
              <a:t>Endogenní syntéza (obvykle cca 1/3) a příjem stravou (zejména maso, méně jiné živočišné potraviny, prakticky žádný v rostlinných potravinách) → snížený příjem častý, deficit nedostatečně popsaný</a:t>
            </a:r>
          </a:p>
          <a:p>
            <a:pPr>
              <a:lnSpc>
                <a:spcPts val="2800"/>
              </a:lnSpc>
            </a:pPr>
            <a:r>
              <a:rPr lang="cs-CZ" sz="1800" dirty="0"/>
              <a:t>Snížený příjem + snížená endogenní syntéza při nízkém příjmu bílkovin</a:t>
            </a:r>
          </a:p>
          <a:p>
            <a:pPr>
              <a:lnSpc>
                <a:spcPts val="2800"/>
              </a:lnSpc>
            </a:pPr>
            <a:r>
              <a:rPr lang="cs-CZ" sz="1800" dirty="0"/>
              <a:t>Potenciálně porucha energetického metabolismu a svalové funkce</a:t>
            </a:r>
          </a:p>
        </p:txBody>
      </p:sp>
    </p:spTree>
    <p:extLst>
      <p:ext uri="{BB962C8B-B14F-4D97-AF65-F5344CB8AC3E}">
        <p14:creationId xmlns:p14="http://schemas.microsoft.com/office/powerpoint/2010/main" val="2026042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0E1D3-1A51-3508-376C-D5E0198529F7}"/>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FECFA25-330D-0898-C2B4-918523330475}"/>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5" name="Zástupný text 4">
            <a:extLst>
              <a:ext uri="{FF2B5EF4-FFF2-40B4-BE49-F238E27FC236}">
                <a16:creationId xmlns:a16="http://schemas.microsoft.com/office/drawing/2014/main" id="{38ABA659-B7D4-3CC7-13BE-2E7C989F0521}"/>
              </a:ext>
            </a:extLst>
          </p:cNvPr>
          <p:cNvSpPr>
            <a:spLocks noGrp="1"/>
          </p:cNvSpPr>
          <p:nvPr>
            <p:ph type="body" sz="quarter" idx="13"/>
          </p:nvPr>
        </p:nvSpPr>
        <p:spPr/>
        <p:txBody>
          <a:bodyPr/>
          <a:lstStyle/>
          <a:p>
            <a:r>
              <a:rPr lang="cs-CZ" dirty="0"/>
              <a:t>Toxické látky</a:t>
            </a:r>
          </a:p>
        </p:txBody>
      </p:sp>
      <p:sp>
        <p:nvSpPr>
          <p:cNvPr id="3" name="Nadpis 2">
            <a:extLst>
              <a:ext uri="{FF2B5EF4-FFF2-40B4-BE49-F238E27FC236}">
                <a16:creationId xmlns:a16="http://schemas.microsoft.com/office/drawing/2014/main" id="{E3325D8B-B9D6-F35B-B7E9-152F8FFEF118}"/>
              </a:ext>
            </a:extLst>
          </p:cNvPr>
          <p:cNvSpPr>
            <a:spLocks noGrp="1"/>
          </p:cNvSpPr>
          <p:nvPr>
            <p:ph type="title"/>
          </p:nvPr>
        </p:nvSpPr>
        <p:spPr/>
        <p:txBody>
          <a:bodyPr/>
          <a:lstStyle/>
          <a:p>
            <a:r>
              <a:rPr lang="cs-CZ" dirty="0"/>
              <a:t>Potenciální deficity rostlinné stravy</a:t>
            </a:r>
          </a:p>
        </p:txBody>
      </p:sp>
      <p:sp>
        <p:nvSpPr>
          <p:cNvPr id="4" name="Zástupný obsah 3">
            <a:extLst>
              <a:ext uri="{FF2B5EF4-FFF2-40B4-BE49-F238E27FC236}">
                <a16:creationId xmlns:a16="http://schemas.microsoft.com/office/drawing/2014/main" id="{22E879E1-C1E6-D261-3AE5-A096D333D169}"/>
              </a:ext>
            </a:extLst>
          </p:cNvPr>
          <p:cNvSpPr>
            <a:spLocks noGrp="1"/>
          </p:cNvSpPr>
          <p:nvPr>
            <p:ph idx="1"/>
          </p:nvPr>
        </p:nvSpPr>
        <p:spPr/>
        <p:txBody>
          <a:bodyPr/>
          <a:lstStyle/>
          <a:p>
            <a:pPr>
              <a:lnSpc>
                <a:spcPts val="2700"/>
              </a:lnSpc>
            </a:pPr>
            <a:r>
              <a:rPr lang="cs-CZ" sz="1800" b="1" dirty="0"/>
              <a:t>Kadmium</a:t>
            </a:r>
            <a:r>
              <a:rPr lang="cs-CZ" sz="1800" dirty="0"/>
              <a:t> = toxický těžký kov s dlouhým biologickým poločasem → kumulace v organismu a z výživového pohledu kumulace v rostlinách, zejména obalových vrstvách obilovin, semenech a luštěninách</a:t>
            </a:r>
          </a:p>
          <a:p>
            <a:pPr>
              <a:lnSpc>
                <a:spcPts val="2700"/>
              </a:lnSpc>
            </a:pPr>
            <a:r>
              <a:rPr lang="cs-CZ" sz="1800" dirty="0"/>
              <a:t>Paradoxně přím asociován s konzumací luštěnin a celozrnných obilovin, u vegetariánů a veganů zvýšená kumulace, přímo závislá na délce dodržování výživových vzorců</a:t>
            </a:r>
          </a:p>
          <a:p>
            <a:pPr>
              <a:lnSpc>
                <a:spcPts val="2700"/>
              </a:lnSpc>
            </a:pPr>
            <a:r>
              <a:rPr lang="cs-CZ" sz="1800" dirty="0"/>
              <a:t>Potenciálně při chronické otravě poškození ledvin a jater, osteoporóza, anémie, karcinogenní potenciál X obecně nízké riziko významné expozice</a:t>
            </a:r>
          </a:p>
          <a:p>
            <a:pPr>
              <a:lnSpc>
                <a:spcPts val="2700"/>
              </a:lnSpc>
            </a:pPr>
            <a:endParaRPr lang="cs-CZ" sz="1800" dirty="0"/>
          </a:p>
          <a:p>
            <a:pPr>
              <a:lnSpc>
                <a:spcPts val="2700"/>
              </a:lnSpc>
            </a:pPr>
            <a:r>
              <a:rPr lang="cs-CZ" sz="1800" b="1" dirty="0"/>
              <a:t>Mykotoxiny</a:t>
            </a:r>
            <a:r>
              <a:rPr lang="cs-CZ" sz="1800" dirty="0"/>
              <a:t> = toxické produkty hub, zejména plísní</a:t>
            </a:r>
          </a:p>
          <a:p>
            <a:pPr>
              <a:lnSpc>
                <a:spcPts val="2700"/>
              </a:lnSpc>
            </a:pPr>
            <a:r>
              <a:rPr lang="cs-CZ" sz="1800" dirty="0"/>
              <a:t>Rostlinné potraviny a zejména obiloviny specificky rizikové X obecně problém dlouhodobého skladování, dodržení hygienických podmínek, tepelné úpravy,... + obtížná detekce v potravinách</a:t>
            </a:r>
          </a:p>
          <a:p>
            <a:pPr>
              <a:lnSpc>
                <a:spcPts val="2700"/>
              </a:lnSpc>
            </a:pPr>
            <a:r>
              <a:rPr lang="cs-CZ" sz="1800" dirty="0"/>
              <a:t>Zejména karcinogenní potenciál, některé podstatná endokrinní aktivita</a:t>
            </a:r>
          </a:p>
        </p:txBody>
      </p:sp>
    </p:spTree>
    <p:extLst>
      <p:ext uri="{BB962C8B-B14F-4D97-AF65-F5344CB8AC3E}">
        <p14:creationId xmlns:p14="http://schemas.microsoft.com/office/powerpoint/2010/main" val="119289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6F92437-A27D-F1D8-1FFD-74FEF158D798}"/>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D6D6C118-631F-4A80-9886-907009361577}" type="slidenum">
              <a:rPr lang="cs-CZ" altLang="cs-CZ" smtClean="0"/>
              <a:pPr>
                <a:spcAft>
                  <a:spcPts val="600"/>
                </a:spcAft>
              </a:pPr>
              <a:t>18</a:t>
            </a:fld>
            <a:endParaRPr lang="cs-CZ" altLang="cs-CZ"/>
          </a:p>
        </p:txBody>
      </p:sp>
      <p:pic>
        <p:nvPicPr>
          <p:cNvPr id="1026" name="Picture 2" descr="Vegan Food Pyramid For Health, Wellness &amp; Optimal Nutrition">
            <a:extLst>
              <a:ext uri="{FF2B5EF4-FFF2-40B4-BE49-F238E27FC236}">
                <a16:creationId xmlns:a16="http://schemas.microsoft.com/office/drawing/2014/main" id="{2292C04E-565B-D683-8980-FD61819C524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47" y="322249"/>
            <a:ext cx="6961906" cy="6213502"/>
          </a:xfrm>
          <a:prstGeom prst="rect">
            <a:avLst/>
          </a:prstGeom>
          <a:solidFill>
            <a:srgbClr val="FFFFFF"/>
          </a:solidFill>
        </p:spPr>
      </p:pic>
    </p:spTree>
    <p:extLst>
      <p:ext uri="{BB962C8B-B14F-4D97-AF65-F5344CB8AC3E}">
        <p14:creationId xmlns:p14="http://schemas.microsoft.com/office/powerpoint/2010/main" val="59548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CEAF0AC-22D9-FAA0-F3CE-EA4AF16212D7}"/>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pic>
        <p:nvPicPr>
          <p:cNvPr id="1028" name="Picture 4" descr="Swiss dietary recommendations for vegans – The vegan food pyramid">
            <a:extLst>
              <a:ext uri="{FF2B5EF4-FFF2-40B4-BE49-F238E27FC236}">
                <a16:creationId xmlns:a16="http://schemas.microsoft.com/office/drawing/2014/main" id="{A6707F77-B3ED-954A-FBD1-3D04B446E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348" y="596344"/>
            <a:ext cx="9405303" cy="56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2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C1BC198-8123-E67F-64A2-1D2E974EF5C1}"/>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3" name="Nadpis 2">
            <a:extLst>
              <a:ext uri="{FF2B5EF4-FFF2-40B4-BE49-F238E27FC236}">
                <a16:creationId xmlns:a16="http://schemas.microsoft.com/office/drawing/2014/main" id="{D1FA020F-1E64-4B4D-CC43-45FAF874243C}"/>
              </a:ext>
            </a:extLst>
          </p:cNvPr>
          <p:cNvSpPr>
            <a:spLocks noGrp="1"/>
          </p:cNvSpPr>
          <p:nvPr>
            <p:ph type="title"/>
          </p:nvPr>
        </p:nvSpPr>
        <p:spPr/>
        <p:txBody>
          <a:bodyPr/>
          <a:lstStyle/>
          <a:p>
            <a:r>
              <a:rPr lang="cs-CZ" dirty="0"/>
              <a:t>Alternativní výživové směry</a:t>
            </a:r>
          </a:p>
        </p:txBody>
      </p:sp>
      <p:sp>
        <p:nvSpPr>
          <p:cNvPr id="4" name="Zástupný obsah 3">
            <a:extLst>
              <a:ext uri="{FF2B5EF4-FFF2-40B4-BE49-F238E27FC236}">
                <a16:creationId xmlns:a16="http://schemas.microsoft.com/office/drawing/2014/main" id="{4A703838-1E60-231C-0FB9-0D16CC9AA60E}"/>
              </a:ext>
            </a:extLst>
          </p:cNvPr>
          <p:cNvSpPr>
            <a:spLocks noGrp="1"/>
          </p:cNvSpPr>
          <p:nvPr>
            <p:ph idx="1"/>
          </p:nvPr>
        </p:nvSpPr>
        <p:spPr/>
        <p:txBody>
          <a:bodyPr/>
          <a:lstStyle/>
          <a:p>
            <a:r>
              <a:rPr lang="cs-CZ" sz="1800" dirty="0"/>
              <a:t>Alternativní = </a:t>
            </a:r>
            <a:r>
              <a:rPr lang="cs-CZ" sz="1800" dirty="0">
                <a:effectLst/>
              </a:rPr>
              <a:t>nějakým způsobem se odlišující od normy</a:t>
            </a:r>
          </a:p>
          <a:p>
            <a:r>
              <a:rPr lang="cs-CZ" sz="1800" dirty="0"/>
              <a:t>Statisticky normativní = průměrné </a:t>
            </a:r>
            <a:r>
              <a:rPr lang="cs-CZ" sz="1800" dirty="0">
                <a:effectLst/>
              </a:rPr>
              <a:t>→ nahlížení na výživové směry jak jakýmkoliv způsobem přirozené či nepřirozené, zdravé či nezdravé či obecně horší či lepší je kontraproduktivní, variabilita v příjmu stravy je žádoucí</a:t>
            </a:r>
          </a:p>
          <a:p>
            <a:r>
              <a:rPr lang="cs-CZ" sz="1800" dirty="0"/>
              <a:t>Definice alternativních výživových směrů vychází obvykle z </a:t>
            </a:r>
            <a:r>
              <a:rPr lang="cs-CZ" sz="1800" b="1" dirty="0"/>
              <a:t>odlišnosti</a:t>
            </a:r>
            <a:r>
              <a:rPr lang="cs-CZ" sz="1800" dirty="0"/>
              <a:t> od lokálních zvyklostí a doporučení místních odborných společností (obvykle úzce provázané) a</a:t>
            </a:r>
            <a:r>
              <a:rPr lang="cs-CZ" sz="1800" dirty="0">
                <a:effectLst/>
              </a:rPr>
              <a:t> vyžaduje </a:t>
            </a:r>
            <a:r>
              <a:rPr lang="cs-CZ" sz="1800" b="1" dirty="0">
                <a:effectLst/>
              </a:rPr>
              <a:t>cílený zásah </a:t>
            </a:r>
            <a:r>
              <a:rPr lang="cs-CZ" sz="1800" dirty="0">
                <a:effectLst/>
              </a:rPr>
              <a:t>do běžných stravovacích návyků, typicky v podobě </a:t>
            </a:r>
            <a:r>
              <a:rPr lang="cs-CZ" sz="1800" b="1" dirty="0">
                <a:effectLst/>
              </a:rPr>
              <a:t>cílené restrikce </a:t>
            </a:r>
            <a:r>
              <a:rPr lang="cs-CZ" sz="1800" dirty="0">
                <a:effectLst/>
              </a:rPr>
              <a:t>nějaké skupiny potravin, případně složení denních jídel, načasování a frekvence příjmu potravy atd.</a:t>
            </a:r>
          </a:p>
          <a:p>
            <a:endParaRPr lang="cs-CZ" sz="1800" dirty="0">
              <a:effectLst/>
            </a:endParaRPr>
          </a:p>
          <a:p>
            <a:endParaRPr lang="cs-CZ" dirty="0"/>
          </a:p>
        </p:txBody>
      </p:sp>
    </p:spTree>
    <p:extLst>
      <p:ext uri="{BB962C8B-B14F-4D97-AF65-F5344CB8AC3E}">
        <p14:creationId xmlns:p14="http://schemas.microsoft.com/office/powerpoint/2010/main" val="2530447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5600723-0798-7DD6-4180-F6F6AC9F85EE}"/>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6" name="Nadpis 5">
            <a:extLst>
              <a:ext uri="{FF2B5EF4-FFF2-40B4-BE49-F238E27FC236}">
                <a16:creationId xmlns:a16="http://schemas.microsoft.com/office/drawing/2014/main" id="{E22B5AD2-6937-B722-20AF-07195432D898}"/>
              </a:ext>
            </a:extLst>
          </p:cNvPr>
          <p:cNvSpPr>
            <a:spLocks noGrp="1"/>
          </p:cNvSpPr>
          <p:nvPr>
            <p:ph type="title"/>
          </p:nvPr>
        </p:nvSpPr>
        <p:spPr/>
        <p:txBody>
          <a:bodyPr/>
          <a:lstStyle/>
          <a:p>
            <a:r>
              <a:rPr lang="cs-CZ" dirty="0"/>
              <a:t>Vyjádření odborných společností</a:t>
            </a:r>
          </a:p>
        </p:txBody>
      </p:sp>
      <p:sp>
        <p:nvSpPr>
          <p:cNvPr id="7" name="Zástupný obsah 6">
            <a:extLst>
              <a:ext uri="{FF2B5EF4-FFF2-40B4-BE49-F238E27FC236}">
                <a16:creationId xmlns:a16="http://schemas.microsoft.com/office/drawing/2014/main" id="{1A78A27A-825B-3C8A-09BB-F5FD11738DAC}"/>
              </a:ext>
            </a:extLst>
          </p:cNvPr>
          <p:cNvSpPr>
            <a:spLocks noGrp="1"/>
          </p:cNvSpPr>
          <p:nvPr>
            <p:ph idx="1"/>
          </p:nvPr>
        </p:nvSpPr>
        <p:spPr>
          <a:xfrm>
            <a:off x="720000" y="1478642"/>
            <a:ext cx="10753200" cy="4139998"/>
          </a:xfrm>
        </p:spPr>
        <p:txBody>
          <a:bodyPr/>
          <a:lstStyle/>
          <a:p>
            <a:pPr>
              <a:lnSpc>
                <a:spcPts val="2800"/>
              </a:lnSpc>
            </a:pPr>
            <a:r>
              <a:rPr lang="en-US" sz="1800" b="1" dirty="0"/>
              <a:t>American Academy of Nutrition and Dietetics (AND)</a:t>
            </a:r>
            <a:r>
              <a:rPr lang="cs-CZ" sz="1800" b="1" dirty="0"/>
              <a:t>(2016)</a:t>
            </a:r>
          </a:p>
          <a:p>
            <a:pPr lvl="1">
              <a:lnSpc>
                <a:spcPts val="2800"/>
              </a:lnSpc>
            </a:pPr>
            <a:r>
              <a:rPr lang="cs-CZ" sz="1600" dirty="0"/>
              <a:t>Vhodně složená a plánovaná vegetariánská i veganská strava vhodná ve všech životních obdobích, včetně dětí, těhotných a kojících, seniorů i ve specifických indikacích jako je sportovní výživa</a:t>
            </a:r>
          </a:p>
          <a:p>
            <a:pPr lvl="1">
              <a:lnSpc>
                <a:spcPts val="2800"/>
              </a:lnSpc>
            </a:pPr>
            <a:r>
              <a:rPr lang="cs-CZ" sz="1600" dirty="0"/>
              <a:t>Zdůrazňuje roli v prevenci KVO, DM2, obezity a některých nádorových onemocnění</a:t>
            </a:r>
          </a:p>
          <a:p>
            <a:pPr lvl="1">
              <a:lnSpc>
                <a:spcPts val="2800"/>
              </a:lnSpc>
            </a:pPr>
            <a:r>
              <a:rPr lang="cs-CZ" sz="1600" dirty="0"/>
              <a:t>Poukazuje na benefit pro životní prostředí snížením uhlíkové stopy</a:t>
            </a:r>
          </a:p>
          <a:p>
            <a:pPr lvl="1">
              <a:lnSpc>
                <a:spcPts val="2800"/>
              </a:lnSpc>
            </a:pPr>
            <a:endParaRPr lang="cs-CZ" sz="1800" dirty="0"/>
          </a:p>
          <a:p>
            <a:pPr>
              <a:lnSpc>
                <a:spcPts val="2800"/>
              </a:lnSpc>
            </a:pPr>
            <a:r>
              <a:rPr lang="en-US" sz="1800" b="1" dirty="0"/>
              <a:t>European Society for </a:t>
            </a:r>
            <a:r>
              <a:rPr lang="en-US" sz="1800" b="1" dirty="0" err="1"/>
              <a:t>Paediatric</a:t>
            </a:r>
            <a:r>
              <a:rPr lang="en-US" sz="1800" b="1" dirty="0"/>
              <a:t> Gastroenterology, Hepatology, and Nutrition (ESPGHAN)</a:t>
            </a:r>
            <a:endParaRPr lang="cs-CZ" sz="1800" b="1" dirty="0"/>
          </a:p>
          <a:p>
            <a:pPr lvl="1">
              <a:lnSpc>
                <a:spcPts val="2800"/>
              </a:lnSpc>
            </a:pPr>
            <a:r>
              <a:rPr lang="cs-CZ" sz="1600" dirty="0"/>
              <a:t>Pozice z roku 2008 nedoporučuje veganskou stravu pro děti, vegetariánská strava v pořádku, pokud je vhodně naplánována</a:t>
            </a:r>
          </a:p>
          <a:p>
            <a:pPr lvl="1">
              <a:lnSpc>
                <a:spcPts val="2800"/>
              </a:lnSpc>
            </a:pPr>
            <a:r>
              <a:rPr lang="cs-CZ" sz="1600" dirty="0"/>
              <a:t>Pozice z roku 2016 zaměřená pouze na doplňkovou výživu kojenců → dostatečná i při veganské stravě</a:t>
            </a:r>
          </a:p>
          <a:p>
            <a:pPr lvl="1">
              <a:lnSpc>
                <a:spcPts val="2800"/>
              </a:lnSpc>
            </a:pPr>
            <a:r>
              <a:rPr lang="cs-CZ" sz="1600" dirty="0"/>
              <a:t>Novější vyjádření chybí, obecně přístup v Evropě různorodý a více konzervativní → veganská strava pro děti pouze pod lékařským dohledem a pokud je indikována X v jiných věkových skupinách bez omezení</a:t>
            </a:r>
          </a:p>
          <a:p>
            <a:pPr lvl="1"/>
            <a:endParaRPr lang="cs-CZ" sz="1600" dirty="0"/>
          </a:p>
          <a:p>
            <a:pPr marL="72000" indent="0">
              <a:lnSpc>
                <a:spcPct val="100000"/>
              </a:lnSpc>
              <a:buNone/>
            </a:pPr>
            <a:r>
              <a:rPr lang="cs-CZ" sz="1800" dirty="0"/>
              <a:t>→ dle současného názoru benefity obecně převažují nad riziky</a:t>
            </a:r>
          </a:p>
        </p:txBody>
      </p:sp>
    </p:spTree>
    <p:extLst>
      <p:ext uri="{BB962C8B-B14F-4D97-AF65-F5344CB8AC3E}">
        <p14:creationId xmlns:p14="http://schemas.microsoft.com/office/powerpoint/2010/main" val="261032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00C97-92D8-32EA-43EE-ED4AEEC1E378}"/>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361ECFA-BC9A-601F-C684-958476BBB89A}"/>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6" name="Nadpis 5">
            <a:extLst>
              <a:ext uri="{FF2B5EF4-FFF2-40B4-BE49-F238E27FC236}">
                <a16:creationId xmlns:a16="http://schemas.microsoft.com/office/drawing/2014/main" id="{BFD4A467-6167-55C3-422C-6EB0EF8B9F3A}"/>
              </a:ext>
            </a:extLst>
          </p:cNvPr>
          <p:cNvSpPr>
            <a:spLocks noGrp="1"/>
          </p:cNvSpPr>
          <p:nvPr>
            <p:ph type="title"/>
          </p:nvPr>
        </p:nvSpPr>
        <p:spPr/>
        <p:txBody>
          <a:bodyPr/>
          <a:lstStyle/>
          <a:p>
            <a:r>
              <a:rPr lang="cs-CZ" dirty="0"/>
              <a:t>Specifické typy vegetariánství</a:t>
            </a:r>
          </a:p>
        </p:txBody>
      </p:sp>
      <p:sp>
        <p:nvSpPr>
          <p:cNvPr id="7" name="Zástupný obsah 6">
            <a:extLst>
              <a:ext uri="{FF2B5EF4-FFF2-40B4-BE49-F238E27FC236}">
                <a16:creationId xmlns:a16="http://schemas.microsoft.com/office/drawing/2014/main" id="{50671F3D-DEF7-488D-2DA0-F508B70CCCE5}"/>
              </a:ext>
            </a:extLst>
          </p:cNvPr>
          <p:cNvSpPr>
            <a:spLocks noGrp="1"/>
          </p:cNvSpPr>
          <p:nvPr>
            <p:ph idx="1"/>
          </p:nvPr>
        </p:nvSpPr>
        <p:spPr>
          <a:xfrm>
            <a:off x="720000" y="1478641"/>
            <a:ext cx="10753200" cy="4417333"/>
          </a:xfrm>
        </p:spPr>
        <p:txBody>
          <a:bodyPr/>
          <a:lstStyle/>
          <a:p>
            <a:pPr>
              <a:lnSpc>
                <a:spcPts val="2800"/>
              </a:lnSpc>
            </a:pPr>
            <a:r>
              <a:rPr lang="cs-CZ" sz="1800" b="1" dirty="0" err="1"/>
              <a:t>Flexitariánství</a:t>
            </a:r>
            <a:r>
              <a:rPr lang="cs-CZ" sz="1800" dirty="0"/>
              <a:t> = flexibilní vegetariánství</a:t>
            </a:r>
          </a:p>
          <a:p>
            <a:pPr lvl="1">
              <a:lnSpc>
                <a:spcPts val="2800"/>
              </a:lnSpc>
            </a:pPr>
            <a:r>
              <a:rPr lang="cs-CZ" sz="1600" dirty="0"/>
              <a:t>Obecně převážně vegetariánská strava s částečně zachovaným příjmem masa či jiných živočišných potravin</a:t>
            </a:r>
          </a:p>
          <a:p>
            <a:pPr lvl="1">
              <a:lnSpc>
                <a:spcPts val="2800"/>
              </a:lnSpc>
            </a:pPr>
            <a:r>
              <a:rPr lang="cs-CZ" sz="1600" dirty="0"/>
              <a:t>Různá podoba X obvykle není založeno na restrikci konkrétních skupin (drůbeží X červené maso), spíše načasování (pouze některé dny) či specifické podmínky (pouze lovená zvěř, ekologické zemědělství,…) či obecně jakékoliv cílené omezení bez nutnosti absolutní restrikce</a:t>
            </a:r>
          </a:p>
          <a:p>
            <a:pPr lvl="1">
              <a:lnSpc>
                <a:spcPts val="2800"/>
              </a:lnSpc>
            </a:pPr>
            <a:r>
              <a:rPr lang="cs-CZ" sz="1600" dirty="0"/>
              <a:t>Často zdůrazňuje ekologické a zdravotní benefity nad morální přesvědčení → flexibilita X ideologická zátěž</a:t>
            </a:r>
          </a:p>
          <a:p>
            <a:pPr lvl="1">
              <a:lnSpc>
                <a:spcPts val="2800"/>
              </a:lnSpc>
            </a:pPr>
            <a:endParaRPr lang="cs-CZ" sz="1800" dirty="0"/>
          </a:p>
          <a:p>
            <a:pPr>
              <a:lnSpc>
                <a:spcPts val="2800"/>
              </a:lnSpc>
            </a:pPr>
            <a:r>
              <a:rPr lang="cs-CZ" sz="1800" b="1" dirty="0" err="1"/>
              <a:t>Frutariánství</a:t>
            </a:r>
            <a:endParaRPr lang="cs-CZ" sz="1800" b="1" dirty="0"/>
          </a:p>
          <a:p>
            <a:pPr lvl="1">
              <a:lnSpc>
                <a:spcPts val="2800"/>
              </a:lnSpc>
            </a:pPr>
            <a:r>
              <a:rPr lang="cs-CZ" sz="1600" dirty="0"/>
              <a:t>Konzumace pouze plodů = ovoce, plodová zelenina a ořechy</a:t>
            </a:r>
          </a:p>
          <a:p>
            <a:pPr lvl="1">
              <a:lnSpc>
                <a:spcPts val="2800"/>
              </a:lnSpc>
            </a:pPr>
            <a:r>
              <a:rPr lang="cs-CZ" sz="1600" dirty="0"/>
              <a:t>Motivací naivní utopické vnímání </a:t>
            </a:r>
            <a:r>
              <a:rPr lang="cs-CZ" sz="1600" dirty="0" err="1"/>
              <a:t>preagrární</a:t>
            </a:r>
            <a:r>
              <a:rPr lang="cs-CZ" sz="1600" dirty="0"/>
              <a:t> společnosti a snaha o dokonalý soulad s přírodou → „úcta k veškerému životu“</a:t>
            </a:r>
          </a:p>
          <a:p>
            <a:pPr lvl="1">
              <a:lnSpc>
                <a:spcPts val="2800"/>
              </a:lnSpc>
            </a:pPr>
            <a:r>
              <a:rPr lang="cs-CZ" sz="1600" dirty="0"/>
              <a:t>Zcela marginální a bez většího významu X spíše dobrý příklad extrémního ideologického přesahu výživy</a:t>
            </a:r>
          </a:p>
          <a:p>
            <a:pPr lvl="1">
              <a:lnSpc>
                <a:spcPts val="2800"/>
              </a:lnSpc>
            </a:pPr>
            <a:r>
              <a:rPr lang="cs-CZ" sz="1600" dirty="0"/>
              <a:t>Nutričně zcela neudržitelné</a:t>
            </a:r>
          </a:p>
          <a:p>
            <a:pPr lvl="1">
              <a:lnSpc>
                <a:spcPts val="2800"/>
              </a:lnSpc>
            </a:pPr>
            <a:endParaRPr lang="cs-CZ" sz="1600" dirty="0"/>
          </a:p>
          <a:p>
            <a:pPr lvl="1">
              <a:lnSpc>
                <a:spcPts val="2800"/>
              </a:lnSpc>
            </a:pPr>
            <a:endParaRPr lang="cs-CZ" sz="1600" dirty="0"/>
          </a:p>
        </p:txBody>
      </p:sp>
    </p:spTree>
    <p:extLst>
      <p:ext uri="{BB962C8B-B14F-4D97-AF65-F5344CB8AC3E}">
        <p14:creationId xmlns:p14="http://schemas.microsoft.com/office/powerpoint/2010/main" val="1942369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F867D-826E-6935-0EC5-7F8AA14AEB6C}"/>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9491B93-93BC-BF8D-33DF-9C9616FDBE7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6" name="Nadpis 5">
            <a:extLst>
              <a:ext uri="{FF2B5EF4-FFF2-40B4-BE49-F238E27FC236}">
                <a16:creationId xmlns:a16="http://schemas.microsoft.com/office/drawing/2014/main" id="{63E4946B-CEB5-F95F-3C93-AB310492064B}"/>
              </a:ext>
            </a:extLst>
          </p:cNvPr>
          <p:cNvSpPr>
            <a:spLocks noGrp="1"/>
          </p:cNvSpPr>
          <p:nvPr>
            <p:ph type="title"/>
          </p:nvPr>
        </p:nvSpPr>
        <p:spPr/>
        <p:txBody>
          <a:bodyPr/>
          <a:lstStyle/>
          <a:p>
            <a:r>
              <a:rPr lang="cs-CZ" dirty="0"/>
              <a:t>Specifické typy </a:t>
            </a:r>
            <a:r>
              <a:rPr lang="cs-CZ" dirty="0" err="1"/>
              <a:t>vegetarinství</a:t>
            </a:r>
            <a:endParaRPr lang="cs-CZ" dirty="0"/>
          </a:p>
        </p:txBody>
      </p:sp>
      <p:sp>
        <p:nvSpPr>
          <p:cNvPr id="7" name="Zástupný obsah 6">
            <a:extLst>
              <a:ext uri="{FF2B5EF4-FFF2-40B4-BE49-F238E27FC236}">
                <a16:creationId xmlns:a16="http://schemas.microsoft.com/office/drawing/2014/main" id="{057B5FA1-C799-59BE-0675-F54598E65574}"/>
              </a:ext>
            </a:extLst>
          </p:cNvPr>
          <p:cNvSpPr>
            <a:spLocks noGrp="1"/>
          </p:cNvSpPr>
          <p:nvPr>
            <p:ph idx="1"/>
          </p:nvPr>
        </p:nvSpPr>
        <p:spPr>
          <a:xfrm>
            <a:off x="720000" y="1478642"/>
            <a:ext cx="10753200" cy="4659358"/>
          </a:xfrm>
        </p:spPr>
        <p:txBody>
          <a:bodyPr/>
          <a:lstStyle/>
          <a:p>
            <a:pPr>
              <a:lnSpc>
                <a:spcPts val="2800"/>
              </a:lnSpc>
            </a:pPr>
            <a:r>
              <a:rPr lang="cs-CZ" sz="1800" b="1" dirty="0" err="1"/>
              <a:t>Vitariánství</a:t>
            </a:r>
            <a:r>
              <a:rPr lang="cs-CZ" sz="1800" dirty="0"/>
              <a:t> = rostlinná strava bez tepelné úpravy</a:t>
            </a:r>
          </a:p>
          <a:p>
            <a:pPr lvl="1">
              <a:lnSpc>
                <a:spcPts val="2800"/>
              </a:lnSpc>
            </a:pPr>
            <a:r>
              <a:rPr lang="cs-CZ" sz="1600" dirty="0"/>
              <a:t>Definice se různí, </a:t>
            </a:r>
            <a:r>
              <a:rPr lang="cs-CZ" sz="1600" dirty="0" err="1"/>
              <a:t>Raw</a:t>
            </a:r>
            <a:r>
              <a:rPr lang="cs-CZ" sz="1600" dirty="0"/>
              <a:t> food („živá strava“) teoreticky umožňuje i konzumaci tepelně neupravených živočišných produktů X prakticky většinou veganská podoba</a:t>
            </a:r>
          </a:p>
          <a:p>
            <a:pPr lvl="1">
              <a:lnSpc>
                <a:spcPts val="2800"/>
              </a:lnSpc>
            </a:pPr>
            <a:r>
              <a:rPr lang="cs-CZ" sz="1600" dirty="0"/>
              <a:t>Příklad značně ideologicky založeného výživového vzorce podporovaného pseudovědeckými argumenty → „živá strava“ = obsahující biologicky aktivní enzymy + bez ztráty vitaminů tepelnou úpravou</a:t>
            </a:r>
          </a:p>
          <a:p>
            <a:pPr lvl="1">
              <a:lnSpc>
                <a:spcPts val="2800"/>
              </a:lnSpc>
            </a:pPr>
            <a:r>
              <a:rPr lang="cs-CZ" sz="1600" dirty="0"/>
              <a:t>Ztráta vitaminů tepelnou úpravou obecně značně přeceňována – běžně zachováno &gt; 80 % v závislosti na délce úpravy + zvýšení stravitelnosti potravy a vstřebatelnosti většiny nutrientů</a:t>
            </a:r>
          </a:p>
          <a:p>
            <a:pPr lvl="1">
              <a:lnSpc>
                <a:spcPts val="2800"/>
              </a:lnSpc>
            </a:pPr>
            <a:r>
              <a:rPr lang="cs-CZ" sz="1600" dirty="0"/>
              <a:t>Enzymy = látky bílkovinné povahy = denaturované při průchodu žaludkem a běžným procesem trávení → jakákoliv zachovaná biologická aktivita by byla pouze lokální (X denaturace biologicky aktivních látek a likvidace mikroorganismů obecně funkcí žaludečního prostředí → stejný problém s probiotiky)</a:t>
            </a:r>
          </a:p>
          <a:p>
            <a:pPr lvl="1">
              <a:lnSpc>
                <a:spcPts val="2800"/>
              </a:lnSpc>
            </a:pPr>
            <a:r>
              <a:rPr lang="cs-CZ" sz="1600" dirty="0"/>
              <a:t>Implikace, že běžně konzumovaná strava je „mrtvá“ zdůrazňuje spirituální přesah výživového chování</a:t>
            </a:r>
          </a:p>
          <a:p>
            <a:pPr lvl="1">
              <a:lnSpc>
                <a:spcPts val="2800"/>
              </a:lnSpc>
            </a:pPr>
            <a:r>
              <a:rPr lang="cs-CZ" sz="1600" dirty="0"/>
              <a:t>Strava založená na klíčených obilovinách a luštěninách, ořeších, semenech a ovoci a zelenině = výživově zajímavá a vhodná pro zpestření X nutričně zcela nedostatečná</a:t>
            </a:r>
          </a:p>
          <a:p>
            <a:pPr lvl="1">
              <a:lnSpc>
                <a:spcPts val="2800"/>
              </a:lnSpc>
            </a:pPr>
            <a:endParaRPr lang="cs-CZ" sz="1600" dirty="0"/>
          </a:p>
          <a:p>
            <a:pPr lvl="1">
              <a:lnSpc>
                <a:spcPts val="2800"/>
              </a:lnSpc>
            </a:pPr>
            <a:endParaRPr lang="cs-CZ" sz="1600" dirty="0"/>
          </a:p>
        </p:txBody>
      </p:sp>
    </p:spTree>
    <p:extLst>
      <p:ext uri="{BB962C8B-B14F-4D97-AF65-F5344CB8AC3E}">
        <p14:creationId xmlns:p14="http://schemas.microsoft.com/office/powerpoint/2010/main" val="631009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FE2FF-F3D0-3EC2-B07F-50DECA0CC08D}"/>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ACFE91E-F47C-35E2-5647-3C8FC7A1E73F}"/>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6" name="Nadpis 5">
            <a:extLst>
              <a:ext uri="{FF2B5EF4-FFF2-40B4-BE49-F238E27FC236}">
                <a16:creationId xmlns:a16="http://schemas.microsoft.com/office/drawing/2014/main" id="{20D02C66-9C93-52C9-E529-1D8AF00A3531}"/>
              </a:ext>
            </a:extLst>
          </p:cNvPr>
          <p:cNvSpPr>
            <a:spLocks noGrp="1"/>
          </p:cNvSpPr>
          <p:nvPr>
            <p:ph type="title"/>
          </p:nvPr>
        </p:nvSpPr>
        <p:spPr/>
        <p:txBody>
          <a:bodyPr/>
          <a:lstStyle/>
          <a:p>
            <a:r>
              <a:rPr lang="cs-CZ" dirty="0"/>
              <a:t>Makrobiotika</a:t>
            </a:r>
          </a:p>
        </p:txBody>
      </p:sp>
      <p:sp>
        <p:nvSpPr>
          <p:cNvPr id="7" name="Zástupný obsah 6">
            <a:extLst>
              <a:ext uri="{FF2B5EF4-FFF2-40B4-BE49-F238E27FC236}">
                <a16:creationId xmlns:a16="http://schemas.microsoft.com/office/drawing/2014/main" id="{7466FF12-BA32-0316-09B8-779CD25771D5}"/>
              </a:ext>
            </a:extLst>
          </p:cNvPr>
          <p:cNvSpPr>
            <a:spLocks noGrp="1"/>
          </p:cNvSpPr>
          <p:nvPr>
            <p:ph idx="1"/>
          </p:nvPr>
        </p:nvSpPr>
        <p:spPr>
          <a:xfrm>
            <a:off x="720000" y="1373867"/>
            <a:ext cx="10753200" cy="4659358"/>
          </a:xfrm>
        </p:spPr>
        <p:txBody>
          <a:bodyPr/>
          <a:lstStyle/>
          <a:p>
            <a:pPr>
              <a:lnSpc>
                <a:spcPts val="2800"/>
              </a:lnSpc>
            </a:pPr>
            <a:r>
              <a:rPr lang="cs-CZ" sz="1800" dirty="0"/>
              <a:t>Světově rozšířený životní styl s úzkou souvislostí s výživou → „umění dlouhého života“</a:t>
            </a:r>
          </a:p>
          <a:p>
            <a:pPr>
              <a:lnSpc>
                <a:spcPts val="2800"/>
              </a:lnSpc>
            </a:pPr>
            <a:r>
              <a:rPr lang="cs-CZ" sz="1800" dirty="0"/>
              <a:t>Vznik v 19. století v Japonsku → odkazuje do značné míry na místní tradice v kontrastu s v té době probíhající westernizací Japonska</a:t>
            </a:r>
          </a:p>
          <a:p>
            <a:pPr>
              <a:lnSpc>
                <a:spcPts val="2800"/>
              </a:lnSpc>
            </a:pPr>
            <a:r>
              <a:rPr lang="cs-CZ" sz="1800" dirty="0"/>
              <a:t>Kořeny v zen-budhismu a využívající koncepty z taoismu → v západním světě opět role </a:t>
            </a:r>
            <a:r>
              <a:rPr lang="cs-CZ" sz="1800" b="1" dirty="0"/>
              <a:t>mystifikace východní filozofie </a:t>
            </a:r>
            <a:r>
              <a:rPr lang="cs-CZ" sz="1800" dirty="0"/>
              <a:t>→ výživa jako prvek spirituality a nástroj dosažení rovnováhy</a:t>
            </a:r>
          </a:p>
          <a:p>
            <a:pPr>
              <a:lnSpc>
                <a:spcPts val="2800"/>
              </a:lnSpc>
            </a:pPr>
            <a:r>
              <a:rPr lang="cs-CZ" sz="1800" dirty="0"/>
              <a:t>Vlastní dietní postupy založené na konceptu jin a jang (protichůdné a vzájemně se doplňující síly) → cílem je rovnováha energií v dané potravině → v perfektní rovnováze obilné zrno (rýže)</a:t>
            </a:r>
          </a:p>
          <a:p>
            <a:pPr>
              <a:lnSpc>
                <a:spcPts val="2800"/>
              </a:lnSpc>
            </a:pPr>
            <a:r>
              <a:rPr lang="cs-CZ" sz="1800" dirty="0"/>
              <a:t>Teoretickým ideálem strava založená ze 100 % na celozrnných obilovinách X různé stupně přísnosti → standardně zařazení zeleniny, luštěnin a ovoce mírného pásma, některé podoby i malé množství živočišných potravin (zejména ryby)</a:t>
            </a:r>
          </a:p>
          <a:p>
            <a:pPr>
              <a:lnSpc>
                <a:spcPts val="2800"/>
              </a:lnSpc>
            </a:pPr>
            <a:r>
              <a:rPr lang="cs-CZ" sz="1800" b="1" dirty="0"/>
              <a:t>Standardizované složení: </a:t>
            </a:r>
            <a:r>
              <a:rPr lang="cs-CZ" sz="1800" dirty="0"/>
              <a:t>50-60 % celozrnné obiloviny (primárně méně zpracované, méně často například těstoviny), 25-30 % zelenina (součástí každého jídla a převážně tepelně upravená), 5-10 % luštěniny (1x denně), 5-10 % polévky (</a:t>
            </a:r>
            <a:r>
              <a:rPr lang="cs-CZ" sz="1800" dirty="0" err="1"/>
              <a:t>miso</a:t>
            </a:r>
            <a:r>
              <a:rPr lang="cs-CZ" sz="1800" dirty="0"/>
              <a:t>), 2-3x týdně ryby a ovoce mírného pásma, doplnění ořechy a semeny, slazení rýžovým sirupem,…</a:t>
            </a:r>
          </a:p>
          <a:p>
            <a:pPr>
              <a:lnSpc>
                <a:spcPts val="2800"/>
              </a:lnSpc>
            </a:pPr>
            <a:endParaRPr lang="cs-CZ" sz="1800" dirty="0"/>
          </a:p>
          <a:p>
            <a:pPr>
              <a:lnSpc>
                <a:spcPts val="2800"/>
              </a:lnSpc>
            </a:pPr>
            <a:endParaRPr lang="cs-CZ" sz="1800" dirty="0"/>
          </a:p>
          <a:p>
            <a:pPr lvl="1">
              <a:lnSpc>
                <a:spcPts val="2800"/>
              </a:lnSpc>
            </a:pPr>
            <a:endParaRPr lang="cs-CZ" sz="1800" dirty="0"/>
          </a:p>
          <a:p>
            <a:pPr lvl="1">
              <a:lnSpc>
                <a:spcPts val="2800"/>
              </a:lnSpc>
            </a:pPr>
            <a:endParaRPr lang="cs-CZ" sz="1800" dirty="0"/>
          </a:p>
        </p:txBody>
      </p:sp>
    </p:spTree>
    <p:extLst>
      <p:ext uri="{BB962C8B-B14F-4D97-AF65-F5344CB8AC3E}">
        <p14:creationId xmlns:p14="http://schemas.microsoft.com/office/powerpoint/2010/main" val="1636963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431C-7502-5156-BF37-57836F3FC7C8}"/>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DDBBBC7-88DA-EECD-80EA-F7CE27EDB424}"/>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6" name="Nadpis 5">
            <a:extLst>
              <a:ext uri="{FF2B5EF4-FFF2-40B4-BE49-F238E27FC236}">
                <a16:creationId xmlns:a16="http://schemas.microsoft.com/office/drawing/2014/main" id="{CBCCD562-C94D-7CC7-E7FF-B13976B628FE}"/>
              </a:ext>
            </a:extLst>
          </p:cNvPr>
          <p:cNvSpPr>
            <a:spLocks noGrp="1"/>
          </p:cNvSpPr>
          <p:nvPr>
            <p:ph type="title"/>
          </p:nvPr>
        </p:nvSpPr>
        <p:spPr/>
        <p:txBody>
          <a:bodyPr/>
          <a:lstStyle/>
          <a:p>
            <a:r>
              <a:rPr lang="cs-CZ" dirty="0"/>
              <a:t>Makrobiotika</a:t>
            </a:r>
          </a:p>
        </p:txBody>
      </p:sp>
      <p:sp>
        <p:nvSpPr>
          <p:cNvPr id="7" name="Zástupný obsah 6">
            <a:extLst>
              <a:ext uri="{FF2B5EF4-FFF2-40B4-BE49-F238E27FC236}">
                <a16:creationId xmlns:a16="http://schemas.microsoft.com/office/drawing/2014/main" id="{6F764F28-9CEC-4E4D-9033-FA270B238BC7}"/>
              </a:ext>
            </a:extLst>
          </p:cNvPr>
          <p:cNvSpPr>
            <a:spLocks noGrp="1"/>
          </p:cNvSpPr>
          <p:nvPr>
            <p:ph idx="1"/>
          </p:nvPr>
        </p:nvSpPr>
        <p:spPr>
          <a:xfrm>
            <a:off x="720000" y="1373867"/>
            <a:ext cx="10753200" cy="4659358"/>
          </a:xfrm>
        </p:spPr>
        <p:txBody>
          <a:bodyPr/>
          <a:lstStyle/>
          <a:p>
            <a:pPr>
              <a:lnSpc>
                <a:spcPts val="2800"/>
              </a:lnSpc>
            </a:pPr>
            <a:r>
              <a:rPr lang="cs-CZ" sz="1800" dirty="0"/>
              <a:t>Prakticky vylučuje většinu živočišných potravin, rafinovaný cukr a bílou mouku, tropické ovoce a plodiny (kakao, káva), alkohol, značnou část koření, konzervované potraviny, veškerá aditiva,… </a:t>
            </a:r>
          </a:p>
          <a:p>
            <a:pPr>
              <a:lnSpc>
                <a:spcPts val="2800"/>
              </a:lnSpc>
            </a:pPr>
            <a:r>
              <a:rPr lang="cs-CZ" sz="1800" dirty="0"/>
              <a:t>→ extrémně démonizovaný koncept westernizace v kontrastu s tradiční stravou a exportovaný na západ jako spirituálně podložený způsob stravování</a:t>
            </a:r>
          </a:p>
          <a:p>
            <a:pPr>
              <a:lnSpc>
                <a:spcPts val="2800"/>
              </a:lnSpc>
            </a:pPr>
            <a:r>
              <a:rPr lang="cs-CZ" sz="1800" dirty="0"/>
              <a:t>Významný prvek tradice a přirozenosti v ideologicky podložených výživových směrech</a:t>
            </a:r>
          </a:p>
          <a:p>
            <a:pPr>
              <a:lnSpc>
                <a:spcPts val="2800"/>
              </a:lnSpc>
            </a:pPr>
            <a:r>
              <a:rPr lang="cs-CZ" sz="1800" dirty="0"/>
              <a:t>Současně však důraz na konzumaci jídla v klidu a důkladné žvýkání, respektování lokálních zdrojů potravin a ročního období (sezónní rozdíly v doporučeních), odmítání konzumace alkoholu a drog, přejídání, důraz na celkovou střídmost a pozitivní postoj,…→ řadu postupů lze přímo doporučit (X logický podklad a širší kontext)</a:t>
            </a:r>
          </a:p>
          <a:p>
            <a:pPr>
              <a:lnSpc>
                <a:spcPts val="2800"/>
              </a:lnSpc>
            </a:pPr>
            <a:r>
              <a:rPr lang="cs-CZ" sz="1800" dirty="0"/>
              <a:t>Faktory westernizace ve výživě lze do určité míry považovat za negativní X obecně makrobiotická dieta nadměrně restriktivní (→ extrémní podoba validního konceptu)</a:t>
            </a:r>
          </a:p>
          <a:p>
            <a:pPr>
              <a:lnSpc>
                <a:spcPts val="2800"/>
              </a:lnSpc>
            </a:pPr>
            <a:r>
              <a:rPr lang="cs-CZ" sz="1800" dirty="0"/>
              <a:t>Prakticky sdílí rizika s rostlinnou stravou X zachován příjem ryb, důraz na celozrnné obiloviny součástí), naopak nadměrné omezení luštěnin jakožto hlavního zdroje bílkovin problematické</a:t>
            </a:r>
          </a:p>
          <a:p>
            <a:pPr>
              <a:lnSpc>
                <a:spcPts val="2800"/>
              </a:lnSpc>
            </a:pPr>
            <a:endParaRPr lang="cs-CZ" sz="1800" dirty="0"/>
          </a:p>
          <a:p>
            <a:pPr>
              <a:lnSpc>
                <a:spcPts val="2800"/>
              </a:lnSpc>
            </a:pPr>
            <a:endParaRPr lang="cs-CZ" sz="1800" dirty="0"/>
          </a:p>
          <a:p>
            <a:pPr>
              <a:lnSpc>
                <a:spcPts val="2800"/>
              </a:lnSpc>
            </a:pPr>
            <a:endParaRPr lang="cs-CZ" sz="1800" dirty="0"/>
          </a:p>
          <a:p>
            <a:pPr lvl="1">
              <a:lnSpc>
                <a:spcPts val="2800"/>
              </a:lnSpc>
            </a:pPr>
            <a:endParaRPr lang="cs-CZ" sz="1800" dirty="0"/>
          </a:p>
          <a:p>
            <a:pPr lvl="1">
              <a:lnSpc>
                <a:spcPts val="2800"/>
              </a:lnSpc>
            </a:pPr>
            <a:endParaRPr lang="cs-CZ" sz="1800" dirty="0"/>
          </a:p>
        </p:txBody>
      </p:sp>
    </p:spTree>
    <p:extLst>
      <p:ext uri="{BB962C8B-B14F-4D97-AF65-F5344CB8AC3E}">
        <p14:creationId xmlns:p14="http://schemas.microsoft.com/office/powerpoint/2010/main" val="4145442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4C724-3F95-6DB5-47E6-FD0D9D4A0462}"/>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0482F2A-03AF-2149-269D-70648CE94E58}"/>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6" name="Nadpis 5">
            <a:extLst>
              <a:ext uri="{FF2B5EF4-FFF2-40B4-BE49-F238E27FC236}">
                <a16:creationId xmlns:a16="http://schemas.microsoft.com/office/drawing/2014/main" id="{7DB5859F-9F3C-F6A0-E180-FBF5E7FA586D}"/>
              </a:ext>
            </a:extLst>
          </p:cNvPr>
          <p:cNvSpPr>
            <a:spLocks noGrp="1"/>
          </p:cNvSpPr>
          <p:nvPr>
            <p:ph type="title"/>
          </p:nvPr>
        </p:nvSpPr>
        <p:spPr/>
        <p:txBody>
          <a:bodyPr/>
          <a:lstStyle/>
          <a:p>
            <a:r>
              <a:rPr lang="cs-CZ" dirty="0" err="1"/>
              <a:t>Ajurvéda</a:t>
            </a:r>
            <a:endParaRPr lang="cs-CZ" dirty="0"/>
          </a:p>
        </p:txBody>
      </p:sp>
      <p:sp>
        <p:nvSpPr>
          <p:cNvPr id="7" name="Zástupný obsah 6">
            <a:extLst>
              <a:ext uri="{FF2B5EF4-FFF2-40B4-BE49-F238E27FC236}">
                <a16:creationId xmlns:a16="http://schemas.microsoft.com/office/drawing/2014/main" id="{D445E115-5D1D-F87D-FB29-5561474B827C}"/>
              </a:ext>
            </a:extLst>
          </p:cNvPr>
          <p:cNvSpPr>
            <a:spLocks noGrp="1"/>
          </p:cNvSpPr>
          <p:nvPr>
            <p:ph idx="1"/>
          </p:nvPr>
        </p:nvSpPr>
        <p:spPr>
          <a:xfrm>
            <a:off x="720000" y="1373867"/>
            <a:ext cx="10753200" cy="4659358"/>
          </a:xfrm>
        </p:spPr>
        <p:txBody>
          <a:bodyPr/>
          <a:lstStyle/>
          <a:p>
            <a:pPr>
              <a:lnSpc>
                <a:spcPts val="3000"/>
              </a:lnSpc>
            </a:pPr>
            <a:r>
              <a:rPr lang="cs-CZ" sz="1800" dirty="0"/>
              <a:t>Volně přeložitelné jako nauka o zdraví → systém tradičního indického lékařství částečně akceptovaného jako alternativní / komplementární medicínu</a:t>
            </a:r>
          </a:p>
          <a:p>
            <a:pPr>
              <a:lnSpc>
                <a:spcPts val="3000"/>
              </a:lnSpc>
            </a:pPr>
            <a:r>
              <a:rPr lang="cs-CZ" sz="1800" dirty="0"/>
              <a:t>Mimo dlouhou řadu specifických léčebných postupů má i svoji vlastní výživovou složku</a:t>
            </a:r>
          </a:p>
          <a:p>
            <a:pPr>
              <a:lnSpc>
                <a:spcPts val="3000"/>
              </a:lnSpc>
            </a:pPr>
            <a:r>
              <a:rPr lang="cs-CZ" sz="1800" dirty="0"/>
              <a:t>Poměr a rovnováha různých typů energie</a:t>
            </a:r>
          </a:p>
          <a:p>
            <a:pPr>
              <a:lnSpc>
                <a:spcPts val="3000"/>
              </a:lnSpc>
            </a:pPr>
            <a:r>
              <a:rPr lang="cs-CZ" sz="1800" dirty="0"/>
              <a:t>Dle poměru energií různá typologie s odlišným doporučením výběru potravin,…</a:t>
            </a:r>
          </a:p>
          <a:p>
            <a:pPr>
              <a:lnSpc>
                <a:spcPts val="3000"/>
              </a:lnSpc>
            </a:pPr>
            <a:r>
              <a:rPr lang="cs-CZ" sz="1800" dirty="0"/>
              <a:t>Prakticky zejména:</a:t>
            </a:r>
          </a:p>
          <a:p>
            <a:pPr lvl="1">
              <a:lnSpc>
                <a:spcPts val="3000"/>
              </a:lnSpc>
            </a:pPr>
            <a:r>
              <a:rPr lang="cs-CZ" sz="1600" dirty="0"/>
              <a:t>Převážně </a:t>
            </a:r>
            <a:r>
              <a:rPr lang="cs-CZ" sz="1600" b="1" dirty="0"/>
              <a:t>rostlinná strava</a:t>
            </a:r>
          </a:p>
          <a:p>
            <a:pPr lvl="1">
              <a:lnSpc>
                <a:spcPts val="3000"/>
              </a:lnSpc>
            </a:pPr>
            <a:r>
              <a:rPr lang="cs-CZ" sz="1600" b="1" dirty="0"/>
              <a:t>Čerstvé potraviny</a:t>
            </a:r>
            <a:r>
              <a:rPr lang="cs-CZ" sz="1600" dirty="0"/>
              <a:t>, odmítání konzervačních i jiných aditivních látek</a:t>
            </a:r>
          </a:p>
          <a:p>
            <a:pPr lvl="1">
              <a:lnSpc>
                <a:spcPts val="3000"/>
              </a:lnSpc>
            </a:pPr>
            <a:r>
              <a:rPr lang="cs-CZ" sz="1600" dirty="0"/>
              <a:t>Přizpůsobení stravy klimatu ročnímu období</a:t>
            </a:r>
          </a:p>
          <a:p>
            <a:pPr lvl="1">
              <a:lnSpc>
                <a:spcPts val="3000"/>
              </a:lnSpc>
            </a:pPr>
            <a:r>
              <a:rPr lang="cs-CZ" sz="1600" dirty="0"/>
              <a:t>Širší kontext příjmu stravy, klid, střídmost a dostatečné přestávky mezi jídly</a:t>
            </a:r>
          </a:p>
          <a:p>
            <a:pPr>
              <a:lnSpc>
                <a:spcPts val="3000"/>
              </a:lnSpc>
            </a:pPr>
            <a:r>
              <a:rPr lang="cs-CZ" sz="1800" dirty="0"/>
              <a:t>→ Obecně užitečná doporučení prakticky neoddělitelná od filozofického podkladu X potenciální benefity nelze přičítat spiritualitě → není oblastí EBM</a:t>
            </a:r>
          </a:p>
        </p:txBody>
      </p:sp>
    </p:spTree>
    <p:extLst>
      <p:ext uri="{BB962C8B-B14F-4D97-AF65-F5344CB8AC3E}">
        <p14:creationId xmlns:p14="http://schemas.microsoft.com/office/powerpoint/2010/main" val="2634086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1DAC4-A294-963F-373D-40D2DDEA2527}"/>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9FD7473-1922-3A0A-A478-8771AC20A2E8}"/>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6" name="Nadpis 5">
            <a:extLst>
              <a:ext uri="{FF2B5EF4-FFF2-40B4-BE49-F238E27FC236}">
                <a16:creationId xmlns:a16="http://schemas.microsoft.com/office/drawing/2014/main" id="{4D821A71-321A-1211-E0B7-AE202652DFEB}"/>
              </a:ext>
            </a:extLst>
          </p:cNvPr>
          <p:cNvSpPr>
            <a:spLocks noGrp="1"/>
          </p:cNvSpPr>
          <p:nvPr>
            <p:ph type="title"/>
          </p:nvPr>
        </p:nvSpPr>
        <p:spPr/>
        <p:txBody>
          <a:bodyPr/>
          <a:lstStyle/>
          <a:p>
            <a:r>
              <a:rPr lang="cs-CZ" dirty="0"/>
              <a:t>Nízkosacharidové diety</a:t>
            </a:r>
          </a:p>
        </p:txBody>
      </p:sp>
      <p:sp>
        <p:nvSpPr>
          <p:cNvPr id="7" name="Zástupný obsah 6">
            <a:extLst>
              <a:ext uri="{FF2B5EF4-FFF2-40B4-BE49-F238E27FC236}">
                <a16:creationId xmlns:a16="http://schemas.microsoft.com/office/drawing/2014/main" id="{18AFD06A-0C88-7E2E-FCC3-91F613614C12}"/>
              </a:ext>
            </a:extLst>
          </p:cNvPr>
          <p:cNvSpPr>
            <a:spLocks noGrp="1"/>
          </p:cNvSpPr>
          <p:nvPr>
            <p:ph idx="1"/>
          </p:nvPr>
        </p:nvSpPr>
        <p:spPr>
          <a:xfrm>
            <a:off x="720000" y="1373866"/>
            <a:ext cx="10889614" cy="4854133"/>
          </a:xfrm>
        </p:spPr>
        <p:txBody>
          <a:bodyPr/>
          <a:lstStyle/>
          <a:p>
            <a:pPr>
              <a:lnSpc>
                <a:spcPts val="3000"/>
              </a:lnSpc>
            </a:pPr>
            <a:r>
              <a:rPr lang="cs-CZ" sz="1800" dirty="0"/>
              <a:t>Konceptuálně velmi široká skupina dietních postupů → jedinou společnou vlastností restrikce sacharidových potravin, avšak míra restrikce či způsob nahrazení se mohou značně lišit</a:t>
            </a:r>
          </a:p>
          <a:p>
            <a:pPr>
              <a:lnSpc>
                <a:spcPts val="3000"/>
              </a:lnSpc>
            </a:pPr>
            <a:r>
              <a:rPr lang="cs-CZ" sz="1800" dirty="0"/>
              <a:t>Restrikce sacharidů jak úspěšné dietní opatření zejména k léčbě obezity a přidružených onemocnění je zmiňováno ve zdrojích již z antického Řecka či středověku, v moderním kontextu nejčastěji citován William </a:t>
            </a:r>
            <a:r>
              <a:rPr lang="cs-CZ" sz="1800" dirty="0" err="1"/>
              <a:t>Banting</a:t>
            </a:r>
            <a:r>
              <a:rPr lang="cs-CZ" sz="1800" dirty="0"/>
              <a:t> – </a:t>
            </a:r>
            <a:r>
              <a:rPr lang="cs-CZ" sz="1800" i="1" dirty="0"/>
              <a:t>Dopis na otylost </a:t>
            </a:r>
            <a:r>
              <a:rPr lang="cs-CZ" sz="1800" dirty="0"/>
              <a:t>(1864)* </a:t>
            </a:r>
          </a:p>
          <a:p>
            <a:pPr lvl="1">
              <a:lnSpc>
                <a:spcPts val="3000"/>
              </a:lnSpc>
            </a:pPr>
            <a:r>
              <a:rPr lang="cs-CZ" sz="1600" dirty="0"/>
              <a:t>Po selhání kalorické restrikce, cvičení a lázní dieta založena na vyloučení většiny sacharidových potravin, zejména pečiva, brambor, cukru a piva, ale také mléka a másla → strava založena na mase, vejcích, ovoci a zelenině → efektivní hubnutí a ústup zdravotních potíží (pravděpodobně DM2)</a:t>
            </a:r>
          </a:p>
          <a:p>
            <a:pPr lvl="1">
              <a:lnSpc>
                <a:spcPts val="3000"/>
              </a:lnSpc>
            </a:pPr>
            <a:r>
              <a:rPr lang="cs-CZ" sz="1600" dirty="0"/>
              <a:t> Prakticky tedy ne plné vyloučení sacharidů a současně založená na méně tučných zdrojích bílkovin</a:t>
            </a:r>
          </a:p>
          <a:p>
            <a:pPr lvl="1">
              <a:lnSpc>
                <a:spcPts val="3000"/>
              </a:lnSpc>
            </a:pPr>
            <a:r>
              <a:rPr lang="cs-CZ" sz="1600" dirty="0"/>
              <a:t>V 19. století považována za nevědeckou kvůli nedostatečně popsanému mechanismu účinku (inzulin popsán 1921)</a:t>
            </a:r>
          </a:p>
          <a:p>
            <a:pPr>
              <a:lnSpc>
                <a:spcPts val="3000"/>
              </a:lnSpc>
            </a:pPr>
            <a:r>
              <a:rPr lang="cs-CZ" sz="1800" dirty="0"/>
              <a:t>V současné době zejména LCHF postupy jako nepřiměřená reakce na neefektivní intervence založené na restrikci tuku → restrikce sacharidů ve prospěch tuku na základě </a:t>
            </a:r>
            <a:r>
              <a:rPr lang="cs-CZ" sz="1800" dirty="0" err="1"/>
              <a:t>sacharido</a:t>
            </a:r>
            <a:r>
              <a:rPr lang="cs-CZ" sz="1800" dirty="0"/>
              <a:t>-inzulinového modelu obezity</a:t>
            </a:r>
          </a:p>
        </p:txBody>
      </p:sp>
    </p:spTree>
    <p:extLst>
      <p:ext uri="{BB962C8B-B14F-4D97-AF65-F5344CB8AC3E}">
        <p14:creationId xmlns:p14="http://schemas.microsoft.com/office/powerpoint/2010/main" val="280120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96D29-A826-49E0-BB4F-AF12F100E758}"/>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EA5376D-322E-BB6C-DBA8-532167F8119D}"/>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6" name="Nadpis 5">
            <a:extLst>
              <a:ext uri="{FF2B5EF4-FFF2-40B4-BE49-F238E27FC236}">
                <a16:creationId xmlns:a16="http://schemas.microsoft.com/office/drawing/2014/main" id="{71CCE1D7-BF9F-8850-391E-85A9AE490F7E}"/>
              </a:ext>
            </a:extLst>
          </p:cNvPr>
          <p:cNvSpPr>
            <a:spLocks noGrp="1"/>
          </p:cNvSpPr>
          <p:nvPr>
            <p:ph type="title"/>
          </p:nvPr>
        </p:nvSpPr>
        <p:spPr/>
        <p:txBody>
          <a:bodyPr/>
          <a:lstStyle/>
          <a:p>
            <a:r>
              <a:rPr lang="cs-CZ" dirty="0" err="1"/>
              <a:t>Sacharido</a:t>
            </a:r>
            <a:r>
              <a:rPr lang="cs-CZ" dirty="0"/>
              <a:t>-inzulinový model obezity</a:t>
            </a:r>
          </a:p>
        </p:txBody>
      </p:sp>
      <p:sp>
        <p:nvSpPr>
          <p:cNvPr id="7" name="Zástupný obsah 6">
            <a:extLst>
              <a:ext uri="{FF2B5EF4-FFF2-40B4-BE49-F238E27FC236}">
                <a16:creationId xmlns:a16="http://schemas.microsoft.com/office/drawing/2014/main" id="{5226CA31-C8E7-7438-924C-65D963A114E3}"/>
              </a:ext>
            </a:extLst>
          </p:cNvPr>
          <p:cNvSpPr>
            <a:spLocks noGrp="1"/>
          </p:cNvSpPr>
          <p:nvPr>
            <p:ph idx="1"/>
          </p:nvPr>
        </p:nvSpPr>
        <p:spPr>
          <a:xfrm>
            <a:off x="720000" y="1373867"/>
            <a:ext cx="10889614" cy="4659358"/>
          </a:xfrm>
        </p:spPr>
        <p:txBody>
          <a:bodyPr/>
          <a:lstStyle/>
          <a:p>
            <a:pPr>
              <a:lnSpc>
                <a:spcPts val="2800"/>
              </a:lnSpc>
            </a:pPr>
            <a:r>
              <a:rPr lang="cs-CZ" sz="1800" dirty="0"/>
              <a:t>Základní myšlenkou je </a:t>
            </a:r>
            <a:r>
              <a:rPr lang="cs-CZ" sz="1800" b="1" dirty="0"/>
              <a:t>role sekrece inzulinu v regulaci lipogeneze a vnímání hladu a sytosti </a:t>
            </a:r>
            <a:r>
              <a:rPr lang="cs-CZ" sz="1800" dirty="0"/>
              <a:t>– při konzumaci stravy s vysokým podílem sacharidů, respektive zejména s vysokým glykemickým indexem, dojde k </a:t>
            </a:r>
            <a:r>
              <a:rPr lang="cs-CZ" sz="1800" b="1" dirty="0"/>
              <a:t>nadměrnému vylučování inzulinu </a:t>
            </a:r>
            <a:r>
              <a:rPr lang="cs-CZ" sz="1800" dirty="0"/>
              <a:t>a tedy nadměrnému ukládání energetických substrátů v podobě tuku a současně jejich nedostatečnému přívodu do buněk nezávislých na inzulinu → „buněčné hladovění“, </a:t>
            </a:r>
            <a:r>
              <a:rPr lang="cs-CZ" sz="1800" b="1" dirty="0"/>
              <a:t>zvýšený pocit hladu a snížený bazální metabolismus </a:t>
            </a:r>
            <a:r>
              <a:rPr lang="cs-CZ" sz="1800" dirty="0"/>
              <a:t>→ obezita</a:t>
            </a:r>
          </a:p>
          <a:p>
            <a:pPr>
              <a:lnSpc>
                <a:spcPts val="2800"/>
              </a:lnSpc>
            </a:pPr>
            <a:r>
              <a:rPr lang="cs-CZ" sz="1800" dirty="0"/>
              <a:t>Dlouhodobě se však ani v intervenčních studiích </a:t>
            </a:r>
            <a:r>
              <a:rPr lang="cs-CZ" sz="1800" b="1" dirty="0"/>
              <a:t>nepodařilo prokázat tento efekt </a:t>
            </a:r>
            <a:r>
              <a:rPr lang="cs-CZ" sz="1800" dirty="0"/>
              <a:t>– při zachování energetické hodnoty stravy je efekt na ukládání tuku či hubnutí prakticky srovnatelný s jakýmkoliv jiným složením stavy → přestože strava s vysokým podílem cukru či zpracovaných sacharidů v některých studiích vychází jako rizikový faktor obezity, inzulin se nezdá být klíčovým faktorem</a:t>
            </a:r>
          </a:p>
          <a:p>
            <a:pPr>
              <a:lnSpc>
                <a:spcPts val="2800"/>
              </a:lnSpc>
            </a:pPr>
            <a:r>
              <a:rPr lang="cs-CZ" sz="1800" dirty="0"/>
              <a:t>Základní teorie prakticky ani </a:t>
            </a:r>
            <a:r>
              <a:rPr lang="cs-CZ" sz="1800" b="1" dirty="0"/>
              <a:t>není konzistentní s obecnou patofyziologií obezity / metabolického syndromu </a:t>
            </a:r>
            <a:r>
              <a:rPr lang="cs-CZ" sz="1800" dirty="0"/>
              <a:t>→ osoby s rozvinutým MS obvykle v rámci (</a:t>
            </a:r>
            <a:r>
              <a:rPr lang="cs-CZ" sz="1800" dirty="0" err="1"/>
              <a:t>pre</a:t>
            </a:r>
            <a:r>
              <a:rPr lang="cs-CZ" sz="1800" dirty="0"/>
              <a:t>)diabetických změn mají zvýšené hladiny glukózy i TAG – využitelné pro tkáně nezávislé na inzulinu → pocit hladu nezměněn</a:t>
            </a:r>
          </a:p>
          <a:p>
            <a:pPr>
              <a:lnSpc>
                <a:spcPts val="2800"/>
              </a:lnSpc>
            </a:pPr>
            <a:r>
              <a:rPr lang="cs-CZ" sz="1800" dirty="0"/>
              <a:t>V současnosti argumentem spíše role trvale zvýšená sekrece inzulinu na rozvoj IR a MS</a:t>
            </a:r>
          </a:p>
        </p:txBody>
      </p:sp>
    </p:spTree>
    <p:extLst>
      <p:ext uri="{BB962C8B-B14F-4D97-AF65-F5344CB8AC3E}">
        <p14:creationId xmlns:p14="http://schemas.microsoft.com/office/powerpoint/2010/main" val="4132658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60D98-A67C-ED2D-7B67-5CFA9C91004D}"/>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9E97C25-4A3F-B0AE-E122-39B51FC83C7B}"/>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6" name="Nadpis 5">
            <a:extLst>
              <a:ext uri="{FF2B5EF4-FFF2-40B4-BE49-F238E27FC236}">
                <a16:creationId xmlns:a16="http://schemas.microsoft.com/office/drawing/2014/main" id="{9C4C3670-6715-5A7C-B2A3-94DDF98CFCB0}"/>
              </a:ext>
            </a:extLst>
          </p:cNvPr>
          <p:cNvSpPr>
            <a:spLocks noGrp="1"/>
          </p:cNvSpPr>
          <p:nvPr>
            <p:ph type="title"/>
          </p:nvPr>
        </p:nvSpPr>
        <p:spPr/>
        <p:txBody>
          <a:bodyPr/>
          <a:lstStyle/>
          <a:p>
            <a:r>
              <a:rPr lang="cs-CZ" dirty="0" err="1"/>
              <a:t>Sacharido</a:t>
            </a:r>
            <a:r>
              <a:rPr lang="cs-CZ" dirty="0"/>
              <a:t>-inzulinový model obezity</a:t>
            </a:r>
          </a:p>
        </p:txBody>
      </p:sp>
      <p:pic>
        <p:nvPicPr>
          <p:cNvPr id="1026" name="Picture 2" descr="Schematic of the insulin-carbohydrate model. Increased carbohydrate intake promotes increased insulin secretion resulting in depletion of circulating concentrations of metabolic fuels that are used in lipogenesis. The decreased circulating glucose and lipids results in adaptive thermogenesis and hyperphagia which promote weight gain or regain (Based on Ludwig [6]).">
            <a:extLst>
              <a:ext uri="{FF2B5EF4-FFF2-40B4-BE49-F238E27FC236}">
                <a16:creationId xmlns:a16="http://schemas.microsoft.com/office/drawing/2014/main" id="{48A3F4B0-3840-C9DF-2E53-DDC16242B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945" y="1707514"/>
            <a:ext cx="9536109" cy="439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365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77198-0A8E-A33C-581E-815081243EE9}"/>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F4DC390-5E5B-6D1E-0C85-34E266A4BFAD}"/>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cs-CZ" altLang="cs-CZ" smtClean="0"/>
              <a:pPr>
                <a:spcAft>
                  <a:spcPts val="600"/>
                </a:spcAft>
              </a:pPr>
              <a:t>29</a:t>
            </a:fld>
            <a:endParaRPr lang="cs-CZ" altLang="cs-CZ"/>
          </a:p>
        </p:txBody>
      </p:sp>
      <p:pic>
        <p:nvPicPr>
          <p:cNvPr id="8" name="Obrázek 7">
            <a:extLst>
              <a:ext uri="{FF2B5EF4-FFF2-40B4-BE49-F238E27FC236}">
                <a16:creationId xmlns:a16="http://schemas.microsoft.com/office/drawing/2014/main" id="{E3F1BF19-9E87-8DD5-D8EA-CD237FD5D8F0}"/>
              </a:ext>
            </a:extLst>
          </p:cNvPr>
          <p:cNvPicPr>
            <a:picLocks noChangeAspect="1"/>
          </p:cNvPicPr>
          <p:nvPr/>
        </p:nvPicPr>
        <p:blipFill>
          <a:blip r:embed="rId3"/>
          <a:stretch>
            <a:fillRect/>
          </a:stretch>
        </p:blipFill>
        <p:spPr>
          <a:xfrm>
            <a:off x="1928949" y="477470"/>
            <a:ext cx="8334102" cy="5750530"/>
          </a:xfrm>
          <a:prstGeom prst="rect">
            <a:avLst/>
          </a:prstGeom>
          <a:noFill/>
        </p:spPr>
      </p:pic>
    </p:spTree>
    <p:extLst>
      <p:ext uri="{BB962C8B-B14F-4D97-AF65-F5344CB8AC3E}">
        <p14:creationId xmlns:p14="http://schemas.microsoft.com/office/powerpoint/2010/main" val="172527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DC249-8D53-767E-E384-98D68DA4D23B}"/>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C36FDAA-C647-7189-34F4-AB6D4246199C}"/>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3" name="Nadpis 2">
            <a:extLst>
              <a:ext uri="{FF2B5EF4-FFF2-40B4-BE49-F238E27FC236}">
                <a16:creationId xmlns:a16="http://schemas.microsoft.com/office/drawing/2014/main" id="{7FEB4499-B93C-B736-EE0B-67288DE7574F}"/>
              </a:ext>
            </a:extLst>
          </p:cNvPr>
          <p:cNvSpPr>
            <a:spLocks noGrp="1"/>
          </p:cNvSpPr>
          <p:nvPr>
            <p:ph type="title"/>
          </p:nvPr>
        </p:nvSpPr>
        <p:spPr/>
        <p:txBody>
          <a:bodyPr/>
          <a:lstStyle/>
          <a:p>
            <a:r>
              <a:rPr lang="cs-CZ" dirty="0"/>
              <a:t>Základní kategorizace</a:t>
            </a:r>
          </a:p>
        </p:txBody>
      </p:sp>
      <p:sp>
        <p:nvSpPr>
          <p:cNvPr id="4" name="Zástupný obsah 3">
            <a:extLst>
              <a:ext uri="{FF2B5EF4-FFF2-40B4-BE49-F238E27FC236}">
                <a16:creationId xmlns:a16="http://schemas.microsoft.com/office/drawing/2014/main" id="{A82B2BA5-7BFB-6C8F-354B-1ECB47BD79C6}"/>
              </a:ext>
            </a:extLst>
          </p:cNvPr>
          <p:cNvSpPr>
            <a:spLocks noGrp="1"/>
          </p:cNvSpPr>
          <p:nvPr>
            <p:ph idx="1"/>
          </p:nvPr>
        </p:nvSpPr>
        <p:spPr/>
        <p:txBody>
          <a:bodyPr/>
          <a:lstStyle/>
          <a:p>
            <a:r>
              <a:rPr lang="cs-CZ" sz="1800" b="1" dirty="0"/>
              <a:t>Výživové směry založené na restrikci živočišných potravin </a:t>
            </a:r>
            <a:r>
              <a:rPr lang="cs-CZ" sz="1800" dirty="0"/>
              <a:t>– (</a:t>
            </a:r>
            <a:r>
              <a:rPr lang="cs-CZ" sz="1800" dirty="0" err="1"/>
              <a:t>semi</a:t>
            </a:r>
            <a:r>
              <a:rPr lang="cs-CZ" sz="1800" dirty="0"/>
              <a:t>-)vegetariánství, veganství, </a:t>
            </a:r>
            <a:r>
              <a:rPr lang="cs-CZ" sz="1800" dirty="0" err="1"/>
              <a:t>flexitariánství</a:t>
            </a:r>
            <a:r>
              <a:rPr lang="cs-CZ" sz="1800" dirty="0"/>
              <a:t> + další postupy s kombinací faktorů (</a:t>
            </a:r>
            <a:r>
              <a:rPr lang="cs-CZ" sz="1800" dirty="0" err="1"/>
              <a:t>vitariánství</a:t>
            </a:r>
            <a:r>
              <a:rPr lang="cs-CZ" sz="1800" dirty="0"/>
              <a:t>, makrobiotika,…)</a:t>
            </a:r>
          </a:p>
          <a:p>
            <a:r>
              <a:rPr lang="cs-CZ" sz="1800" b="1" dirty="0">
                <a:effectLst/>
              </a:rPr>
              <a:t>Výživové směry založené na restrikci sacharidových potravin </a:t>
            </a:r>
            <a:r>
              <a:rPr lang="cs-CZ" sz="1800" dirty="0">
                <a:effectLst/>
              </a:rPr>
              <a:t>– velmi rozličné poměry živin dle konkrétního postupu a definice – LCHF, keto, diety se zvýšeným zastoupením bílkovin + postupy s  kombinací faktorů (</a:t>
            </a:r>
            <a:r>
              <a:rPr lang="cs-CZ" sz="1800" dirty="0" err="1">
                <a:effectLst/>
              </a:rPr>
              <a:t>paleo</a:t>
            </a:r>
            <a:r>
              <a:rPr lang="cs-CZ" sz="1800" dirty="0">
                <a:effectLst/>
              </a:rPr>
              <a:t>) či konkrétní komerční diety (</a:t>
            </a:r>
            <a:r>
              <a:rPr lang="cs-CZ" sz="1800" dirty="0" err="1">
                <a:effectLst/>
              </a:rPr>
              <a:t>Atkins</a:t>
            </a:r>
            <a:r>
              <a:rPr lang="cs-CZ" sz="1800" dirty="0">
                <a:effectLst/>
              </a:rPr>
              <a:t>)</a:t>
            </a:r>
          </a:p>
          <a:p>
            <a:r>
              <a:rPr lang="cs-CZ" sz="1800" dirty="0"/>
              <a:t>Postupy založené na manipulaci s </a:t>
            </a:r>
            <a:r>
              <a:rPr lang="cs-CZ" sz="1800" b="1" dirty="0"/>
              <a:t>frekvencí a načasováním potravin</a:t>
            </a:r>
          </a:p>
          <a:p>
            <a:r>
              <a:rPr lang="cs-CZ" sz="1800" dirty="0"/>
              <a:t>Postupy s původem v náboženských/filozofických/kulturních praktikách (</a:t>
            </a:r>
            <a:r>
              <a:rPr lang="cs-CZ" sz="1800" dirty="0" err="1"/>
              <a:t>ajurvéda</a:t>
            </a:r>
            <a:r>
              <a:rPr lang="cs-CZ" sz="1800" dirty="0"/>
              <a:t>, makrobiotika)</a:t>
            </a:r>
          </a:p>
          <a:p>
            <a:r>
              <a:rPr lang="cs-CZ" sz="1800" dirty="0">
                <a:effectLst/>
              </a:rPr>
              <a:t>Diety s původem ve s</a:t>
            </a:r>
            <a:r>
              <a:rPr lang="cs-CZ" sz="1800" dirty="0"/>
              <a:t>pecifické léčebné indikaci (BLP, bez laktózy, keto)</a:t>
            </a:r>
          </a:p>
          <a:p>
            <a:r>
              <a:rPr lang="cs-CZ" sz="1800" dirty="0"/>
              <a:t>Marginální výživové směry a fad </a:t>
            </a:r>
            <a:r>
              <a:rPr lang="cs-CZ" sz="1800" dirty="0" err="1"/>
              <a:t>diets</a:t>
            </a:r>
            <a:r>
              <a:rPr lang="cs-CZ" sz="1800" dirty="0"/>
              <a:t> (krevní skupiny, dělená strava, Cambridge, </a:t>
            </a:r>
            <a:r>
              <a:rPr lang="cs-CZ" sz="1800" dirty="0" err="1"/>
              <a:t>Mačingová</a:t>
            </a:r>
            <a:r>
              <a:rPr lang="cs-CZ" sz="1800" dirty="0"/>
              <a:t>,….)</a:t>
            </a:r>
            <a:endParaRPr lang="cs-CZ" sz="1800" dirty="0">
              <a:effectLst/>
            </a:endParaRPr>
          </a:p>
          <a:p>
            <a:endParaRPr lang="cs-CZ" sz="1800" dirty="0">
              <a:effectLst/>
            </a:endParaRPr>
          </a:p>
          <a:p>
            <a:endParaRPr lang="cs-CZ" dirty="0"/>
          </a:p>
        </p:txBody>
      </p:sp>
    </p:spTree>
    <p:extLst>
      <p:ext uri="{BB962C8B-B14F-4D97-AF65-F5344CB8AC3E}">
        <p14:creationId xmlns:p14="http://schemas.microsoft.com/office/powerpoint/2010/main" val="298655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FB96-525B-3A9E-BBA1-4EAF5024EDB1}"/>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C6F5E68-5B11-29A5-2F60-339A169EB9A7}"/>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6" name="Nadpis 5">
            <a:extLst>
              <a:ext uri="{FF2B5EF4-FFF2-40B4-BE49-F238E27FC236}">
                <a16:creationId xmlns:a16="http://schemas.microsoft.com/office/drawing/2014/main" id="{69FB12F3-96F2-B244-0EBF-A38DE3182186}"/>
              </a:ext>
            </a:extLst>
          </p:cNvPr>
          <p:cNvSpPr>
            <a:spLocks noGrp="1"/>
          </p:cNvSpPr>
          <p:nvPr>
            <p:ph type="title"/>
          </p:nvPr>
        </p:nvSpPr>
        <p:spPr/>
        <p:txBody>
          <a:bodyPr/>
          <a:lstStyle/>
          <a:p>
            <a:r>
              <a:rPr lang="cs-CZ" dirty="0" err="1"/>
              <a:t>Sacharido</a:t>
            </a:r>
            <a:r>
              <a:rPr lang="cs-CZ" dirty="0"/>
              <a:t>-inzulinový model obezity</a:t>
            </a:r>
          </a:p>
        </p:txBody>
      </p:sp>
      <p:sp>
        <p:nvSpPr>
          <p:cNvPr id="7" name="Zástupný obsah 6">
            <a:extLst>
              <a:ext uri="{FF2B5EF4-FFF2-40B4-BE49-F238E27FC236}">
                <a16:creationId xmlns:a16="http://schemas.microsoft.com/office/drawing/2014/main" id="{89054711-E990-2013-74AA-6E17B1D2CB8B}"/>
              </a:ext>
            </a:extLst>
          </p:cNvPr>
          <p:cNvSpPr>
            <a:spLocks noGrp="1"/>
          </p:cNvSpPr>
          <p:nvPr>
            <p:ph idx="1"/>
          </p:nvPr>
        </p:nvSpPr>
        <p:spPr>
          <a:xfrm>
            <a:off x="720000" y="1373867"/>
            <a:ext cx="10889614" cy="4659358"/>
          </a:xfrm>
        </p:spPr>
        <p:txBody>
          <a:bodyPr/>
          <a:lstStyle/>
          <a:p>
            <a:pPr>
              <a:lnSpc>
                <a:spcPts val="2800"/>
              </a:lnSpc>
            </a:pPr>
            <a:r>
              <a:rPr lang="cs-CZ" sz="1800" dirty="0"/>
              <a:t>Obecně platí, že inzulin a IR jsou neoddělitelně spjaté s patofyziologií obezity, </a:t>
            </a:r>
            <a:r>
              <a:rPr lang="cs-CZ" sz="1800" dirty="0" err="1"/>
              <a:t>sacharido</a:t>
            </a:r>
            <a:r>
              <a:rPr lang="cs-CZ" sz="1800" dirty="0"/>
              <a:t>-inzulinový model však selhává zejména kvůli nadměrnému zjednodušení problematiky – přímý účinek na ukládání energetických substrátů </a:t>
            </a:r>
            <a:r>
              <a:rPr lang="cs-CZ" sz="1800" b="1" u="sng" dirty="0"/>
              <a:t>není</a:t>
            </a:r>
            <a:r>
              <a:rPr lang="cs-CZ" sz="1800" b="1" dirty="0"/>
              <a:t> </a:t>
            </a:r>
            <a:r>
              <a:rPr lang="cs-CZ" sz="1800" dirty="0"/>
              <a:t>klíčovým krokem v patofyziologii obezity.</a:t>
            </a:r>
          </a:p>
          <a:p>
            <a:pPr>
              <a:lnSpc>
                <a:spcPts val="2800"/>
              </a:lnSpc>
            </a:pPr>
            <a:r>
              <a:rPr lang="cs-CZ" sz="1800" dirty="0"/>
              <a:t>Vznik inzulinové rezistence dlouhodobě považován za následek pokročilé obezity a poruchy metabolismu tuků (X komplexní etiologie), nikoliv naopak.</a:t>
            </a:r>
          </a:p>
          <a:p>
            <a:pPr>
              <a:lnSpc>
                <a:spcPts val="2800"/>
              </a:lnSpc>
            </a:pPr>
            <a:r>
              <a:rPr lang="cs-CZ" sz="1800" b="1" dirty="0"/>
              <a:t>Neadekvátní sekrece inzulinu </a:t>
            </a:r>
            <a:r>
              <a:rPr lang="el-GR" sz="1800" b="1" dirty="0"/>
              <a:t>β</a:t>
            </a:r>
            <a:r>
              <a:rPr lang="cs-CZ" sz="1800" b="1" dirty="0"/>
              <a:t>-buňkami </a:t>
            </a:r>
            <a:r>
              <a:rPr lang="cs-CZ" sz="1800" dirty="0"/>
              <a:t>a </a:t>
            </a:r>
            <a:r>
              <a:rPr lang="cs-CZ" sz="1800" dirty="0" err="1"/>
              <a:t>hyperinzulinémie</a:t>
            </a:r>
            <a:r>
              <a:rPr lang="cs-CZ" sz="1800" dirty="0"/>
              <a:t> jsou však dle některých studií rizikovým faktorem pro vznik obezity i DM2 a potenciálně značně </a:t>
            </a:r>
            <a:r>
              <a:rPr lang="cs-CZ" sz="1800" b="1" dirty="0"/>
              <a:t>předchází rozvoj obezity </a:t>
            </a:r>
            <a:r>
              <a:rPr lang="cs-CZ" sz="1800" dirty="0"/>
              <a:t>→ etiopatogeneze IR komplexní, multifaktoriální a ne zcela popsána → více souvisejících příčin, přičemž výživové faktory hrají nezanedbatelnou roli, </a:t>
            </a:r>
            <a:r>
              <a:rPr lang="cs-CZ" sz="1800" b="1" dirty="0"/>
              <a:t>neplatí však přímý vztah mezi příjem sacharidů a vznikem IR</a:t>
            </a:r>
          </a:p>
          <a:p>
            <a:pPr>
              <a:lnSpc>
                <a:spcPts val="2800"/>
              </a:lnSpc>
            </a:pPr>
            <a:r>
              <a:rPr lang="cs-CZ" sz="1800" dirty="0"/>
              <a:t>I kdyby složení stravy mělo měřitelný efekt na riziko rozvoje IR, stále zcela chybí podklad pro léčebný efekt nízkosacharidové stravy u již obézních osob → LCHF představují potenciální benefit pro diabetiky z pohledu udržení glykemie (tzn. zabránění progrese diabetických komplikací), ale dlouhodobě </a:t>
            </a:r>
            <a:r>
              <a:rPr lang="cs-CZ" sz="1800" b="1" dirty="0"/>
              <a:t>nevychází jako efektivnější metody dosažení trvalého váhového úbytku </a:t>
            </a:r>
            <a:r>
              <a:rPr lang="cs-CZ" sz="1800" dirty="0"/>
              <a:t>(hlavní cíl diety u DM2)</a:t>
            </a:r>
          </a:p>
        </p:txBody>
      </p:sp>
    </p:spTree>
    <p:extLst>
      <p:ext uri="{BB962C8B-B14F-4D97-AF65-F5344CB8AC3E}">
        <p14:creationId xmlns:p14="http://schemas.microsoft.com/office/powerpoint/2010/main" val="2384748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EACC2-86CE-01E2-92A0-9724BC6F5FD6}"/>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4DF91A2-9CF0-7687-0E3E-D26115BB0364}"/>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6" name="Nadpis 5">
            <a:extLst>
              <a:ext uri="{FF2B5EF4-FFF2-40B4-BE49-F238E27FC236}">
                <a16:creationId xmlns:a16="http://schemas.microsoft.com/office/drawing/2014/main" id="{840DC7CA-349D-BEE7-06E6-BA640E2465AB}"/>
              </a:ext>
            </a:extLst>
          </p:cNvPr>
          <p:cNvSpPr>
            <a:spLocks noGrp="1"/>
          </p:cNvSpPr>
          <p:nvPr>
            <p:ph type="title"/>
          </p:nvPr>
        </p:nvSpPr>
        <p:spPr/>
        <p:txBody>
          <a:bodyPr/>
          <a:lstStyle/>
          <a:p>
            <a:r>
              <a:rPr lang="cs-CZ" dirty="0"/>
              <a:t>Nízkosacharidové diety</a:t>
            </a:r>
          </a:p>
        </p:txBody>
      </p:sp>
      <p:sp>
        <p:nvSpPr>
          <p:cNvPr id="7" name="Zástupný obsah 6">
            <a:extLst>
              <a:ext uri="{FF2B5EF4-FFF2-40B4-BE49-F238E27FC236}">
                <a16:creationId xmlns:a16="http://schemas.microsoft.com/office/drawing/2014/main" id="{614B6C2C-645B-3097-91DF-F4816B52DD7E}"/>
              </a:ext>
            </a:extLst>
          </p:cNvPr>
          <p:cNvSpPr>
            <a:spLocks noGrp="1"/>
          </p:cNvSpPr>
          <p:nvPr>
            <p:ph idx="1"/>
          </p:nvPr>
        </p:nvSpPr>
        <p:spPr>
          <a:xfrm>
            <a:off x="720000" y="1373866"/>
            <a:ext cx="10889614" cy="5106133"/>
          </a:xfrm>
        </p:spPr>
        <p:txBody>
          <a:bodyPr/>
          <a:lstStyle/>
          <a:p>
            <a:pPr>
              <a:lnSpc>
                <a:spcPts val="2800"/>
              </a:lnSpc>
            </a:pPr>
            <a:r>
              <a:rPr lang="cs-CZ" sz="1800" dirty="0"/>
              <a:t>Přesto nízkosacharidové diety zůstávají extrémně populární a jsou základem pro řadu komerčních diet a alternativních stravovacích postupů</a:t>
            </a:r>
          </a:p>
          <a:p>
            <a:pPr>
              <a:lnSpc>
                <a:spcPts val="2800"/>
              </a:lnSpc>
            </a:pPr>
            <a:r>
              <a:rPr lang="cs-CZ" sz="1800" dirty="0"/>
              <a:t>Výhodou diet zejména obvykle </a:t>
            </a:r>
            <a:r>
              <a:rPr lang="cs-CZ" sz="1800" b="1" dirty="0"/>
              <a:t>zachování oblíbených a chutných potravin </a:t>
            </a:r>
            <a:r>
              <a:rPr lang="cs-CZ" sz="1800" dirty="0"/>
              <a:t>(zejména díky zachování tuku jakožto nositele chuti) a tedy lepší / delší adherence k dietě, a zpočátku rychlá změna hmotnosti, která je však obvykle daná </a:t>
            </a:r>
            <a:r>
              <a:rPr lang="cs-CZ" sz="1800" b="1" dirty="0"/>
              <a:t>úbytkem zásob glykogenu </a:t>
            </a:r>
            <a:r>
              <a:rPr lang="cs-CZ" sz="1800" dirty="0"/>
              <a:t>a související ztrátou vody</a:t>
            </a:r>
          </a:p>
          <a:p>
            <a:pPr>
              <a:lnSpc>
                <a:spcPts val="2800"/>
              </a:lnSpc>
            </a:pPr>
            <a:r>
              <a:rPr lang="cs-CZ" sz="1800" dirty="0"/>
              <a:t>Naopak potenciálně významným rizikem </a:t>
            </a:r>
            <a:r>
              <a:rPr lang="cs-CZ" sz="1800" b="1" dirty="0"/>
              <a:t>je vliv na krevní lipidy </a:t>
            </a:r>
            <a:r>
              <a:rPr lang="cs-CZ" sz="1800" dirty="0"/>
              <a:t>– zejména zvýšení celkového cholesterolu napříč HDL i LDL frakcí → dáno celkově vyšším obratem cholesterolu → současné zvýšení HDL potenciálně protektivní X možný nárůst rizika KVO → chybí dlouhodobé studie</a:t>
            </a:r>
          </a:p>
          <a:p>
            <a:pPr>
              <a:lnSpc>
                <a:spcPts val="2800"/>
              </a:lnSpc>
            </a:pPr>
            <a:r>
              <a:rPr lang="cs-CZ" sz="1800" dirty="0"/>
              <a:t>Kvalitní studie neexistují mimo jiné z důvodu </a:t>
            </a:r>
            <a:r>
              <a:rPr lang="cs-CZ" sz="1800" b="1" dirty="0"/>
              <a:t>zcela nejednoznačné definice LCHF diet </a:t>
            </a:r>
            <a:r>
              <a:rPr lang="cs-CZ" sz="1800" dirty="0"/>
              <a:t>– cokoliv od stravy na bázi </a:t>
            </a:r>
            <a:r>
              <a:rPr lang="cs-CZ" sz="1800" dirty="0" err="1"/>
              <a:t>Bantinga</a:t>
            </a:r>
            <a:r>
              <a:rPr lang="cs-CZ" sz="1800" dirty="0"/>
              <a:t> až po </a:t>
            </a:r>
            <a:r>
              <a:rPr lang="cs-CZ" sz="1800" dirty="0" err="1"/>
              <a:t>ketogenní</a:t>
            </a:r>
            <a:r>
              <a:rPr lang="cs-CZ" sz="1800" dirty="0"/>
              <a:t> dietu</a:t>
            </a:r>
            <a:endParaRPr lang="cs-CZ" sz="200" dirty="0"/>
          </a:p>
          <a:p>
            <a:pPr>
              <a:lnSpc>
                <a:spcPts val="2800"/>
              </a:lnSpc>
            </a:pPr>
            <a:r>
              <a:rPr lang="cs-CZ" sz="1800" dirty="0"/>
              <a:t>Obvyklá definice vychází z restrikce sacharidů pod 40 % CEP, běžně však i pod 20 %, 150 g/den,… → značně rozdílné výsledky dle míry restrikce a podílu bílkovin/tuků nahrazujících sacharidy → častým argumentem pro efekt spíše</a:t>
            </a:r>
            <a:r>
              <a:rPr lang="cs-CZ" sz="1800" b="1" dirty="0"/>
              <a:t> omezení příjmu vysoce zpracovaných potravin a sytivý efekt bílkovin a vlákniny</a:t>
            </a:r>
            <a:r>
              <a:rPr lang="cs-CZ" sz="1800" dirty="0"/>
              <a:t>, spíše než specifický vliv podílu tuků a sacharidů</a:t>
            </a:r>
          </a:p>
        </p:txBody>
      </p:sp>
    </p:spTree>
    <p:extLst>
      <p:ext uri="{BB962C8B-B14F-4D97-AF65-F5344CB8AC3E}">
        <p14:creationId xmlns:p14="http://schemas.microsoft.com/office/powerpoint/2010/main" val="242125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A2C316E-2D58-4DBD-9C85-2E6109A96E64}"/>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3" name="Nadpis 2">
            <a:extLst>
              <a:ext uri="{FF2B5EF4-FFF2-40B4-BE49-F238E27FC236}">
                <a16:creationId xmlns:a16="http://schemas.microsoft.com/office/drawing/2014/main" id="{8C8D88C3-D276-6C09-865B-683C3DC12BD9}"/>
              </a:ext>
            </a:extLst>
          </p:cNvPr>
          <p:cNvSpPr>
            <a:spLocks noGrp="1"/>
          </p:cNvSpPr>
          <p:nvPr>
            <p:ph type="title"/>
          </p:nvPr>
        </p:nvSpPr>
        <p:spPr/>
        <p:txBody>
          <a:bodyPr/>
          <a:lstStyle/>
          <a:p>
            <a:r>
              <a:rPr lang="cs-CZ" dirty="0"/>
              <a:t>Nízkosacharidová strava vs. UPF</a:t>
            </a:r>
          </a:p>
        </p:txBody>
      </p:sp>
      <p:pic>
        <p:nvPicPr>
          <p:cNvPr id="3074" name="Picture 2">
            <a:extLst>
              <a:ext uri="{FF2B5EF4-FFF2-40B4-BE49-F238E27FC236}">
                <a16:creationId xmlns:a16="http://schemas.microsoft.com/office/drawing/2014/main" id="{35BEF0B3-E9CC-CD12-BFB8-5EA51A4A929F}"/>
              </a:ext>
            </a:extLst>
          </p:cNvPr>
          <p:cNvPicPr>
            <a:picLocks noGrp="1" noChangeAspect="1" noChangeArrowheads="1"/>
          </p:cNvPicPr>
          <p:nvPr>
            <p:ph idx="29"/>
          </p:nvPr>
        </p:nvPicPr>
        <p:blipFill>
          <a:blip r:embed="rId3">
            <a:extLst>
              <a:ext uri="{28A0092B-C50C-407E-A947-70E740481C1C}">
                <a14:useLocalDpi xmlns:a14="http://schemas.microsoft.com/office/drawing/2010/main" val="0"/>
              </a:ext>
            </a:extLst>
          </a:blip>
          <a:stretch>
            <a:fillRect/>
          </a:stretch>
        </p:blipFill>
        <p:spPr bwMode="auto">
          <a:xfrm>
            <a:off x="6972002" y="1638002"/>
            <a:ext cx="5219998" cy="521999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A9BD797F-F3CD-B9EC-EADE-FCD4C512075F}"/>
              </a:ext>
            </a:extLst>
          </p:cNvPr>
          <p:cNvSpPr>
            <a:spLocks noGrp="1"/>
          </p:cNvSpPr>
          <p:nvPr>
            <p:ph idx="30"/>
          </p:nvPr>
        </p:nvSpPr>
        <p:spPr>
          <a:xfrm>
            <a:off x="876002" y="1638002"/>
            <a:ext cx="5688084" cy="4841998"/>
          </a:xfrm>
        </p:spPr>
        <p:txBody>
          <a:bodyPr/>
          <a:lstStyle/>
          <a:p>
            <a:pPr>
              <a:lnSpc>
                <a:spcPts val="3000"/>
              </a:lnSpc>
            </a:pPr>
            <a:r>
              <a:rPr lang="cs-CZ" sz="1800" dirty="0"/>
              <a:t>Malá intervenční studie (pouze 20 osob)</a:t>
            </a:r>
          </a:p>
          <a:p>
            <a:pPr>
              <a:lnSpc>
                <a:spcPts val="3000"/>
              </a:lnSpc>
            </a:pPr>
            <a:r>
              <a:rPr lang="cs-CZ" sz="1800" dirty="0"/>
              <a:t>Avšak zásadní rozdíly v příjmu energie na </a:t>
            </a:r>
            <a:r>
              <a:rPr lang="cs-CZ" sz="1800" i="1" dirty="0"/>
              <a:t>ad-</a:t>
            </a:r>
            <a:r>
              <a:rPr lang="cs-CZ" sz="1800" i="1" dirty="0" err="1"/>
              <a:t>libitum</a:t>
            </a:r>
            <a:r>
              <a:rPr lang="cs-CZ" sz="1800" dirty="0"/>
              <a:t> dietě složené z UPF a nezpracovaných potravin – </a:t>
            </a:r>
            <a:r>
              <a:rPr lang="cs-CZ" sz="1800" b="1" dirty="0"/>
              <a:t>zvýšený příjem sacharidů i tuků</a:t>
            </a:r>
            <a:r>
              <a:rPr lang="cs-CZ" sz="1800" dirty="0"/>
              <a:t> na UPF dietě při </a:t>
            </a:r>
            <a:r>
              <a:rPr lang="cs-CZ" sz="1800" b="1" dirty="0"/>
              <a:t>zachovaném příjmu bílkovin</a:t>
            </a:r>
          </a:p>
          <a:p>
            <a:pPr>
              <a:lnSpc>
                <a:spcPts val="3000"/>
              </a:lnSpc>
            </a:pPr>
            <a:r>
              <a:rPr lang="cs-CZ" sz="1800" dirty="0"/>
              <a:t>Potenciálně snížení konzumace UPF při </a:t>
            </a:r>
            <a:r>
              <a:rPr lang="cs-CZ" sz="1800" i="1" dirty="0"/>
              <a:t>ad-</a:t>
            </a:r>
            <a:r>
              <a:rPr lang="cs-CZ" sz="1800" i="1" dirty="0" err="1"/>
              <a:t>libitum</a:t>
            </a:r>
            <a:r>
              <a:rPr lang="cs-CZ" sz="1800" dirty="0"/>
              <a:t> nízkosacharidových dietách považovaných za sacharidové potraviny jakožto efektivnější faktor než reálná změna poměru živin</a:t>
            </a:r>
          </a:p>
          <a:p>
            <a:pPr>
              <a:lnSpc>
                <a:spcPts val="3000"/>
              </a:lnSpc>
            </a:pPr>
            <a:r>
              <a:rPr lang="cs-CZ" sz="1800" dirty="0"/>
              <a:t>I v dalších intervenčních studiích založených na </a:t>
            </a:r>
            <a:r>
              <a:rPr lang="cs-CZ" sz="1800" i="1" dirty="0"/>
              <a:t>ad-</a:t>
            </a:r>
            <a:r>
              <a:rPr lang="cs-CZ" sz="1800" i="1" dirty="0" err="1"/>
              <a:t>libitum</a:t>
            </a:r>
            <a:r>
              <a:rPr lang="cs-CZ" sz="1800" i="1" dirty="0"/>
              <a:t> dietách</a:t>
            </a:r>
            <a:r>
              <a:rPr lang="cs-CZ" sz="1800" dirty="0"/>
              <a:t> často významným faktorem úspěchu hubnutí vyloučení UPF</a:t>
            </a:r>
          </a:p>
        </p:txBody>
      </p:sp>
    </p:spTree>
    <p:extLst>
      <p:ext uri="{BB962C8B-B14F-4D97-AF65-F5344CB8AC3E}">
        <p14:creationId xmlns:p14="http://schemas.microsoft.com/office/powerpoint/2010/main" val="218287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2AEAE-EDA4-21CE-DC3D-17AF6009F5CA}"/>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56B8E20-FF27-5850-3C9B-4A5EDC744968}"/>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3" name="Zástupný text 2">
            <a:extLst>
              <a:ext uri="{FF2B5EF4-FFF2-40B4-BE49-F238E27FC236}">
                <a16:creationId xmlns:a16="http://schemas.microsoft.com/office/drawing/2014/main" id="{AB09258F-6B20-BBFA-51C5-8CAB800FCE66}"/>
              </a:ext>
            </a:extLst>
          </p:cNvPr>
          <p:cNvSpPr>
            <a:spLocks noGrp="1"/>
          </p:cNvSpPr>
          <p:nvPr>
            <p:ph type="body" sz="quarter" idx="13"/>
          </p:nvPr>
        </p:nvSpPr>
        <p:spPr/>
        <p:txBody>
          <a:bodyPr/>
          <a:lstStyle/>
          <a:p>
            <a:r>
              <a:rPr lang="cs-CZ" dirty="0" err="1"/>
              <a:t>Atkinsova</a:t>
            </a:r>
            <a:r>
              <a:rPr lang="cs-CZ" dirty="0"/>
              <a:t> dieta</a:t>
            </a:r>
          </a:p>
        </p:txBody>
      </p:sp>
      <p:sp>
        <p:nvSpPr>
          <p:cNvPr id="6" name="Nadpis 5">
            <a:extLst>
              <a:ext uri="{FF2B5EF4-FFF2-40B4-BE49-F238E27FC236}">
                <a16:creationId xmlns:a16="http://schemas.microsoft.com/office/drawing/2014/main" id="{42DBBA6A-CC6B-ADDA-86BB-77C4A09DF9A2}"/>
              </a:ext>
            </a:extLst>
          </p:cNvPr>
          <p:cNvSpPr>
            <a:spLocks noGrp="1"/>
          </p:cNvSpPr>
          <p:nvPr>
            <p:ph type="title"/>
          </p:nvPr>
        </p:nvSpPr>
        <p:spPr/>
        <p:txBody>
          <a:bodyPr/>
          <a:lstStyle/>
          <a:p>
            <a:r>
              <a:rPr lang="cs-CZ" dirty="0"/>
              <a:t>Specifické podoby nízkosacharidové diety</a:t>
            </a:r>
          </a:p>
        </p:txBody>
      </p:sp>
      <p:sp>
        <p:nvSpPr>
          <p:cNvPr id="7" name="Zástupný obsah 6">
            <a:extLst>
              <a:ext uri="{FF2B5EF4-FFF2-40B4-BE49-F238E27FC236}">
                <a16:creationId xmlns:a16="http://schemas.microsoft.com/office/drawing/2014/main" id="{B10E0229-479C-4053-ED0F-F0DBFE982112}"/>
              </a:ext>
            </a:extLst>
          </p:cNvPr>
          <p:cNvSpPr>
            <a:spLocks noGrp="1"/>
          </p:cNvSpPr>
          <p:nvPr>
            <p:ph idx="1"/>
          </p:nvPr>
        </p:nvSpPr>
        <p:spPr>
          <a:xfrm>
            <a:off x="719999" y="1692002"/>
            <a:ext cx="10905943" cy="4445998"/>
          </a:xfrm>
        </p:spPr>
        <p:txBody>
          <a:bodyPr/>
          <a:lstStyle/>
          <a:p>
            <a:pPr>
              <a:lnSpc>
                <a:spcPts val="2800"/>
              </a:lnSpc>
            </a:pPr>
            <a:r>
              <a:rPr lang="cs-CZ" sz="1800" dirty="0"/>
              <a:t>Robert </a:t>
            </a:r>
            <a:r>
              <a:rPr lang="cs-CZ" sz="1800" dirty="0" err="1"/>
              <a:t>Atkins</a:t>
            </a:r>
            <a:r>
              <a:rPr lang="cs-CZ" sz="1800" dirty="0"/>
              <a:t> – vrchol popularity v 70. a 80. letech (ale stále základem pro nové variace)</a:t>
            </a:r>
          </a:p>
          <a:p>
            <a:pPr>
              <a:lnSpc>
                <a:spcPts val="2800"/>
              </a:lnSpc>
            </a:pPr>
            <a:r>
              <a:rPr lang="cs-CZ" sz="1800" dirty="0"/>
              <a:t>Zejména v počáteční fázi </a:t>
            </a:r>
            <a:r>
              <a:rPr lang="cs-CZ" sz="1800" b="1" dirty="0"/>
              <a:t>úplné vyloučení sacharidových potravin</a:t>
            </a:r>
            <a:r>
              <a:rPr lang="cs-CZ" sz="1800" dirty="0"/>
              <a:t>, včetně ovoce, zeleniny a luštěnin</a:t>
            </a:r>
          </a:p>
          <a:p>
            <a:pPr>
              <a:lnSpc>
                <a:spcPts val="2800"/>
              </a:lnSpc>
            </a:pPr>
            <a:r>
              <a:rPr lang="cs-CZ" sz="1800" dirty="0"/>
              <a:t>Trvalé vyloučení obilovin a výrobků z nich, cukru a cukrovinek,…</a:t>
            </a:r>
          </a:p>
          <a:p>
            <a:pPr>
              <a:lnSpc>
                <a:spcPts val="2800"/>
              </a:lnSpc>
            </a:pPr>
            <a:r>
              <a:rPr lang="cs-CZ" sz="1800" dirty="0"/>
              <a:t>Údajným mechanismem účinku neměl být ani tolik inzulinový model obezity, jakožto spíše adaptace na tukový metabolismus a méně efektivní využití energie = zvýšené ztráty → „</a:t>
            </a:r>
            <a:r>
              <a:rPr lang="cs-CZ" sz="1800" dirty="0" err="1"/>
              <a:t>metabolic</a:t>
            </a:r>
            <a:r>
              <a:rPr lang="cs-CZ" sz="1800" dirty="0"/>
              <a:t> </a:t>
            </a:r>
            <a:r>
              <a:rPr lang="cs-CZ" sz="1800" dirty="0" err="1"/>
              <a:t>advantage</a:t>
            </a:r>
            <a:r>
              <a:rPr lang="cs-CZ" sz="1800" dirty="0"/>
              <a:t>“ a slibované </a:t>
            </a:r>
            <a:r>
              <a:rPr lang="cs-CZ" sz="1800" b="1" dirty="0"/>
              <a:t>hubnutí i při relativně zvýšeném příjmu energie</a:t>
            </a:r>
          </a:p>
          <a:p>
            <a:pPr>
              <a:lnSpc>
                <a:spcPts val="2800"/>
              </a:lnSpc>
            </a:pPr>
            <a:r>
              <a:rPr lang="cs-CZ" sz="1800" dirty="0"/>
              <a:t>Přestože adaptace na tukový metabolismus je podstatou </a:t>
            </a:r>
            <a:r>
              <a:rPr lang="cs-CZ" sz="1800" dirty="0" err="1"/>
              <a:t>ketogenní</a:t>
            </a:r>
            <a:r>
              <a:rPr lang="cs-CZ" sz="1800" dirty="0"/>
              <a:t> diety, složení </a:t>
            </a:r>
            <a:r>
              <a:rPr lang="cs-CZ" sz="1800" dirty="0" err="1"/>
              <a:t>Atkinsovy</a:t>
            </a:r>
            <a:r>
              <a:rPr lang="cs-CZ" sz="1800" dirty="0"/>
              <a:t> diety nemusí být pro tyto účely dostačující + neefektivní energetické využití tuku nemá podklad → neprokázaný jakýkoliv rozdíl ve výdeji energie při zachovaném příjmu → veškerý potenciální </a:t>
            </a:r>
            <a:r>
              <a:rPr lang="cs-CZ" sz="1800" b="1" dirty="0"/>
              <a:t>benefit daný sníženým příjmem energie </a:t>
            </a:r>
            <a:r>
              <a:rPr lang="cs-CZ" sz="1800" dirty="0"/>
              <a:t>nezávisle na složení a případně vyšší adherenci k dietě</a:t>
            </a:r>
          </a:p>
          <a:p>
            <a:pPr>
              <a:lnSpc>
                <a:spcPts val="2800"/>
              </a:lnSpc>
            </a:pPr>
            <a:r>
              <a:rPr lang="cs-CZ" sz="1800" dirty="0"/>
              <a:t>Obecně však dieta nadměrně restriktivní a extrémně bohatá na SFA a potenciálně sůl, bez prokázaného efektu nad izokalorickou dietu jiného složení + po ukončení diety obvykle rychlý zpětný nárůst hmotnosti</a:t>
            </a:r>
          </a:p>
        </p:txBody>
      </p:sp>
    </p:spTree>
    <p:extLst>
      <p:ext uri="{BB962C8B-B14F-4D97-AF65-F5344CB8AC3E}">
        <p14:creationId xmlns:p14="http://schemas.microsoft.com/office/powerpoint/2010/main" val="26179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CF0E6-9CA1-8DB3-85EE-FD90438509E0}"/>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4CC6A12-3E37-316D-3032-8FAB2C521D88}"/>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3" name="Zástupný text 2">
            <a:extLst>
              <a:ext uri="{FF2B5EF4-FFF2-40B4-BE49-F238E27FC236}">
                <a16:creationId xmlns:a16="http://schemas.microsoft.com/office/drawing/2014/main" id="{DE0AC1EA-D010-03FF-0592-EEF8483BB472}"/>
              </a:ext>
            </a:extLst>
          </p:cNvPr>
          <p:cNvSpPr>
            <a:spLocks noGrp="1"/>
          </p:cNvSpPr>
          <p:nvPr>
            <p:ph type="body" sz="quarter" idx="13"/>
          </p:nvPr>
        </p:nvSpPr>
        <p:spPr/>
        <p:txBody>
          <a:bodyPr/>
          <a:lstStyle/>
          <a:p>
            <a:r>
              <a:rPr lang="cs-CZ" dirty="0"/>
              <a:t>Paleolitická strava</a:t>
            </a:r>
          </a:p>
        </p:txBody>
      </p:sp>
      <p:sp>
        <p:nvSpPr>
          <p:cNvPr id="6" name="Nadpis 5">
            <a:extLst>
              <a:ext uri="{FF2B5EF4-FFF2-40B4-BE49-F238E27FC236}">
                <a16:creationId xmlns:a16="http://schemas.microsoft.com/office/drawing/2014/main" id="{56673CBD-23B7-FE51-D4F3-3FF599EE78CD}"/>
              </a:ext>
            </a:extLst>
          </p:cNvPr>
          <p:cNvSpPr>
            <a:spLocks noGrp="1"/>
          </p:cNvSpPr>
          <p:nvPr>
            <p:ph type="title"/>
          </p:nvPr>
        </p:nvSpPr>
        <p:spPr/>
        <p:txBody>
          <a:bodyPr/>
          <a:lstStyle/>
          <a:p>
            <a:r>
              <a:rPr lang="cs-CZ" dirty="0"/>
              <a:t>Specifické podoby nízkosacharidové diety</a:t>
            </a:r>
          </a:p>
        </p:txBody>
      </p:sp>
      <p:sp>
        <p:nvSpPr>
          <p:cNvPr id="7" name="Zástupný obsah 6">
            <a:extLst>
              <a:ext uri="{FF2B5EF4-FFF2-40B4-BE49-F238E27FC236}">
                <a16:creationId xmlns:a16="http://schemas.microsoft.com/office/drawing/2014/main" id="{6D5BC81A-FF08-AE40-DC37-EFA26BB09825}"/>
              </a:ext>
            </a:extLst>
          </p:cNvPr>
          <p:cNvSpPr>
            <a:spLocks noGrp="1"/>
          </p:cNvSpPr>
          <p:nvPr>
            <p:ph idx="1"/>
          </p:nvPr>
        </p:nvSpPr>
        <p:spPr>
          <a:xfrm>
            <a:off x="666000" y="1692002"/>
            <a:ext cx="11111999" cy="4787998"/>
          </a:xfrm>
        </p:spPr>
        <p:txBody>
          <a:bodyPr/>
          <a:lstStyle/>
          <a:p>
            <a:pPr>
              <a:lnSpc>
                <a:spcPts val="2600"/>
              </a:lnSpc>
            </a:pPr>
            <a:r>
              <a:rPr lang="cs-CZ" sz="1800" dirty="0"/>
              <a:t>Základní myšlenkou úprava stravy do podoby </a:t>
            </a:r>
            <a:r>
              <a:rPr lang="cs-CZ" sz="1800" dirty="0" err="1"/>
              <a:t>preagrárního</a:t>
            </a:r>
            <a:r>
              <a:rPr lang="cs-CZ" sz="1800" dirty="0"/>
              <a:t>, paleolitického člověka → prakticky vyloučení obilovin, luštěnin, mléka a mléčných výrobků, cukru, rostlinných olejů, alkoholu, ale také prakticky jakýchkoliv </a:t>
            </a:r>
            <a:r>
              <a:rPr lang="cs-CZ" sz="1800" b="1" dirty="0"/>
              <a:t>zpracovaných potravin </a:t>
            </a:r>
            <a:r>
              <a:rPr lang="cs-CZ" sz="1800" dirty="0"/>
              <a:t>→ prakticky vnímána jako nízkosacharidová X více specifické složení</a:t>
            </a:r>
          </a:p>
          <a:p>
            <a:pPr>
              <a:lnSpc>
                <a:spcPts val="2600"/>
              </a:lnSpc>
            </a:pPr>
            <a:r>
              <a:rPr lang="cs-CZ" sz="1800" dirty="0"/>
              <a:t>Zachováno zejména maso, ovoce a ořechy, většina zeleniny, potenciálně škrobnaté hlízy jako zdroj sacharidů</a:t>
            </a:r>
          </a:p>
          <a:p>
            <a:pPr>
              <a:lnSpc>
                <a:spcPts val="2600"/>
              </a:lnSpc>
            </a:pPr>
            <a:r>
              <a:rPr lang="cs-CZ" sz="1800" dirty="0"/>
              <a:t>Základní argumenty založené na dlouhodobou adaptaci člověka na stravu „lovce a sběrače“ a zdravotní potíže moderní doby vycházející z nadměrného příjmu sacharidů a jiných potravin zavedených do stravy „nedávno“ z pohledu evoluční adaptace</a:t>
            </a:r>
          </a:p>
          <a:p>
            <a:pPr>
              <a:lnSpc>
                <a:spcPts val="2600"/>
              </a:lnSpc>
            </a:pPr>
            <a:r>
              <a:rPr lang="cs-CZ" sz="1800" dirty="0"/>
              <a:t>Často spojováno také s argumenty o změnách v tělesné výšce po neolitické revoluci, správnému poměru n-3:n-6 PUFA, negativním vnímání aditiv, stravě Inuitů založené na tuku bez zvýšeného rizika KVO, </a:t>
            </a:r>
            <a:r>
              <a:rPr lang="cs-CZ" sz="1800" dirty="0" err="1"/>
              <a:t>antinutričních</a:t>
            </a:r>
            <a:r>
              <a:rPr lang="cs-CZ" sz="1800" dirty="0"/>
              <a:t> látkách ve šlechtěných rostlinách, atd.</a:t>
            </a:r>
          </a:p>
          <a:p>
            <a:pPr>
              <a:lnSpc>
                <a:spcPts val="2600"/>
              </a:lnSpc>
            </a:pPr>
            <a:r>
              <a:rPr lang="cs-CZ" sz="1800" dirty="0"/>
              <a:t>Zcela však </a:t>
            </a:r>
            <a:r>
              <a:rPr lang="cs-CZ" sz="1800" b="1" dirty="0"/>
              <a:t>ignoruje antropologické důkazy </a:t>
            </a:r>
            <a:r>
              <a:rPr lang="cs-CZ" sz="1800" dirty="0"/>
              <a:t>o extrémně rozličném složení diet napříč různými populacemi a zvýšeném výskytu metabolických onemocnění za posledních 100, spíše než 10 000 let</a:t>
            </a:r>
          </a:p>
          <a:p>
            <a:pPr>
              <a:lnSpc>
                <a:spcPts val="2600"/>
              </a:lnSpc>
            </a:pPr>
            <a:r>
              <a:rPr lang="cs-CZ" sz="1800" dirty="0"/>
              <a:t>Prakticky spíše </a:t>
            </a:r>
            <a:r>
              <a:rPr lang="cs-CZ" sz="1800" b="1" dirty="0"/>
              <a:t>romantizace konceptu lovce a sběrače </a:t>
            </a:r>
            <a:r>
              <a:rPr lang="cs-CZ" sz="1800" dirty="0"/>
              <a:t>než vědecky </a:t>
            </a:r>
            <a:r>
              <a:rPr lang="cs-CZ" sz="1800" dirty="0" err="1"/>
              <a:t>podložitelná</a:t>
            </a:r>
            <a:r>
              <a:rPr lang="cs-CZ" sz="1800" dirty="0"/>
              <a:t> podoba stravy</a:t>
            </a:r>
          </a:p>
          <a:p>
            <a:pPr>
              <a:lnSpc>
                <a:spcPts val="2600"/>
              </a:lnSpc>
            </a:pPr>
            <a:endParaRPr lang="cs-CZ" sz="1800" dirty="0"/>
          </a:p>
        </p:txBody>
      </p:sp>
    </p:spTree>
    <p:extLst>
      <p:ext uri="{BB962C8B-B14F-4D97-AF65-F5344CB8AC3E}">
        <p14:creationId xmlns:p14="http://schemas.microsoft.com/office/powerpoint/2010/main" val="1463633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1CACF-1773-3D4E-3CE2-76D63EFF0F28}"/>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6FD3F2E-973F-7454-F18B-48C91266BCA5}"/>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3" name="Zástupný text 2">
            <a:extLst>
              <a:ext uri="{FF2B5EF4-FFF2-40B4-BE49-F238E27FC236}">
                <a16:creationId xmlns:a16="http://schemas.microsoft.com/office/drawing/2014/main" id="{35107FBD-CE23-3C3B-B6E1-39EA85DC5C35}"/>
              </a:ext>
            </a:extLst>
          </p:cNvPr>
          <p:cNvSpPr>
            <a:spLocks noGrp="1"/>
          </p:cNvSpPr>
          <p:nvPr>
            <p:ph type="body" sz="quarter" idx="13"/>
          </p:nvPr>
        </p:nvSpPr>
        <p:spPr/>
        <p:txBody>
          <a:bodyPr/>
          <a:lstStyle/>
          <a:p>
            <a:r>
              <a:rPr lang="cs-CZ" dirty="0" err="1"/>
              <a:t>Ketogenní</a:t>
            </a:r>
            <a:r>
              <a:rPr lang="cs-CZ" dirty="0"/>
              <a:t> dieta</a:t>
            </a:r>
          </a:p>
        </p:txBody>
      </p:sp>
      <p:sp>
        <p:nvSpPr>
          <p:cNvPr id="6" name="Nadpis 5">
            <a:extLst>
              <a:ext uri="{FF2B5EF4-FFF2-40B4-BE49-F238E27FC236}">
                <a16:creationId xmlns:a16="http://schemas.microsoft.com/office/drawing/2014/main" id="{A0DE2DB8-F129-4074-EAE9-2E4DEB6A6F3B}"/>
              </a:ext>
            </a:extLst>
          </p:cNvPr>
          <p:cNvSpPr>
            <a:spLocks noGrp="1"/>
          </p:cNvSpPr>
          <p:nvPr>
            <p:ph type="title"/>
          </p:nvPr>
        </p:nvSpPr>
        <p:spPr/>
        <p:txBody>
          <a:bodyPr/>
          <a:lstStyle/>
          <a:p>
            <a:r>
              <a:rPr lang="cs-CZ" dirty="0"/>
              <a:t>Specifické podoby nízkosacharidové diety</a:t>
            </a:r>
          </a:p>
        </p:txBody>
      </p:sp>
      <p:sp>
        <p:nvSpPr>
          <p:cNvPr id="7" name="Zástupný obsah 6">
            <a:extLst>
              <a:ext uri="{FF2B5EF4-FFF2-40B4-BE49-F238E27FC236}">
                <a16:creationId xmlns:a16="http://schemas.microsoft.com/office/drawing/2014/main" id="{70AA7B4E-64FC-5337-B6B5-0B3FF4DA4F86}"/>
              </a:ext>
            </a:extLst>
          </p:cNvPr>
          <p:cNvSpPr>
            <a:spLocks noGrp="1"/>
          </p:cNvSpPr>
          <p:nvPr>
            <p:ph idx="1"/>
          </p:nvPr>
        </p:nvSpPr>
        <p:spPr>
          <a:xfrm>
            <a:off x="719999" y="1692002"/>
            <a:ext cx="10905943" cy="4139998"/>
          </a:xfrm>
        </p:spPr>
        <p:txBody>
          <a:bodyPr/>
          <a:lstStyle/>
          <a:p>
            <a:pPr>
              <a:lnSpc>
                <a:spcPts val="2800"/>
              </a:lnSpc>
            </a:pPr>
            <a:r>
              <a:rPr lang="cs-CZ" sz="1800" dirty="0"/>
              <a:t>Základní myšlenkou omezení sacharidů do míry, která kopíruje stav při dlouhodobém hladovění → využití tuku (při hladovění z tukové tkáně, při dietě ze stravy) na tvorbu </a:t>
            </a:r>
            <a:r>
              <a:rPr lang="cs-CZ" sz="1800" b="1" dirty="0"/>
              <a:t>ketolátek</a:t>
            </a:r>
            <a:r>
              <a:rPr lang="cs-CZ" sz="1800" dirty="0"/>
              <a:t> játry jakožto </a:t>
            </a:r>
            <a:r>
              <a:rPr lang="cs-CZ" sz="1800" b="1" dirty="0"/>
              <a:t>alternativního zdroje </a:t>
            </a:r>
            <a:r>
              <a:rPr lang="cs-CZ" sz="1800" dirty="0"/>
              <a:t>energie zejména </a:t>
            </a:r>
            <a:r>
              <a:rPr lang="cs-CZ" sz="1800" b="1" dirty="0"/>
              <a:t>pro CNS</a:t>
            </a:r>
          </a:p>
          <a:p>
            <a:pPr>
              <a:lnSpc>
                <a:spcPts val="2800"/>
              </a:lnSpc>
            </a:pPr>
            <a:r>
              <a:rPr lang="cs-CZ" sz="1800" dirty="0"/>
              <a:t>Původně léčebná indikace zejména pro děti s </a:t>
            </a:r>
            <a:r>
              <a:rPr lang="cs-CZ" sz="1800" b="1" dirty="0" err="1"/>
              <a:t>farmakorezistentní</a:t>
            </a:r>
            <a:r>
              <a:rPr lang="cs-CZ" sz="1800" b="1" dirty="0"/>
              <a:t> epilepsií </a:t>
            </a:r>
            <a:r>
              <a:rPr lang="cs-CZ" sz="1800" dirty="0"/>
              <a:t>→ adaptace mozku na ketolátky zřejmě benefitem pro snížení incidence záchvatů X je třeba přísné omezení sacharidů (obvykle pod 50 g/den) a současně udržování omezeného příjmu bílkovin (standardní poměr S+B:T pro léčbu epilepsie u dětí 1:4) → spíše </a:t>
            </a:r>
            <a:r>
              <a:rPr lang="cs-CZ" sz="1800" dirty="0" err="1"/>
              <a:t>vysokotuková</a:t>
            </a:r>
            <a:r>
              <a:rPr lang="cs-CZ" sz="1800" dirty="0"/>
              <a:t>, než nízkosacharidová dieta → u dospělých lze dosáhnout rozumné adaptace i při méně restriktivním postupu X stále třeba přijímat značně nadměrné množství tuku → prakticky i riziko GIT obtíží (včetně žlučníku), zvýšení LDL cholesterolu a nechutenství</a:t>
            </a:r>
          </a:p>
          <a:p>
            <a:pPr>
              <a:lnSpc>
                <a:spcPts val="2800"/>
              </a:lnSpc>
            </a:pPr>
            <a:r>
              <a:rPr lang="cs-CZ" sz="1800" dirty="0"/>
              <a:t>Je třeba opatrné nastavení diety postupnou adaptací a titrace hladiny ketolátek měřením vylučovaní ketolátek močí → </a:t>
            </a:r>
            <a:r>
              <a:rPr lang="cs-CZ" sz="1800" b="1" dirty="0"/>
              <a:t>vysoce restriktivní a náročný postup pro nejasný benefit</a:t>
            </a:r>
          </a:p>
        </p:txBody>
      </p:sp>
    </p:spTree>
    <p:extLst>
      <p:ext uri="{BB962C8B-B14F-4D97-AF65-F5344CB8AC3E}">
        <p14:creationId xmlns:p14="http://schemas.microsoft.com/office/powerpoint/2010/main" val="385390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26F87-8CFC-7E95-762F-614CC3A625B4}"/>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FDF5EC4-E962-C071-960E-CA3AE6A7F188}"/>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3" name="Zástupný text 2">
            <a:extLst>
              <a:ext uri="{FF2B5EF4-FFF2-40B4-BE49-F238E27FC236}">
                <a16:creationId xmlns:a16="http://schemas.microsoft.com/office/drawing/2014/main" id="{4610160E-E41F-35DE-899F-7D34B6EF06D1}"/>
              </a:ext>
            </a:extLst>
          </p:cNvPr>
          <p:cNvSpPr>
            <a:spLocks noGrp="1"/>
          </p:cNvSpPr>
          <p:nvPr>
            <p:ph type="body" sz="quarter" idx="13"/>
          </p:nvPr>
        </p:nvSpPr>
        <p:spPr/>
        <p:txBody>
          <a:bodyPr/>
          <a:lstStyle/>
          <a:p>
            <a:r>
              <a:rPr lang="cs-CZ" dirty="0" err="1"/>
              <a:t>Ketogenní</a:t>
            </a:r>
            <a:r>
              <a:rPr lang="cs-CZ" dirty="0"/>
              <a:t> dieta</a:t>
            </a:r>
          </a:p>
        </p:txBody>
      </p:sp>
      <p:sp>
        <p:nvSpPr>
          <p:cNvPr id="6" name="Nadpis 5">
            <a:extLst>
              <a:ext uri="{FF2B5EF4-FFF2-40B4-BE49-F238E27FC236}">
                <a16:creationId xmlns:a16="http://schemas.microsoft.com/office/drawing/2014/main" id="{A53C0EB7-9538-0158-D74A-115EB4469237}"/>
              </a:ext>
            </a:extLst>
          </p:cNvPr>
          <p:cNvSpPr>
            <a:spLocks noGrp="1"/>
          </p:cNvSpPr>
          <p:nvPr>
            <p:ph type="title"/>
          </p:nvPr>
        </p:nvSpPr>
        <p:spPr/>
        <p:txBody>
          <a:bodyPr/>
          <a:lstStyle/>
          <a:p>
            <a:r>
              <a:rPr lang="cs-CZ" dirty="0"/>
              <a:t>Specifické podoby nízkosacharidové diety</a:t>
            </a:r>
          </a:p>
        </p:txBody>
      </p:sp>
      <p:sp>
        <p:nvSpPr>
          <p:cNvPr id="7" name="Zástupný obsah 6">
            <a:extLst>
              <a:ext uri="{FF2B5EF4-FFF2-40B4-BE49-F238E27FC236}">
                <a16:creationId xmlns:a16="http://schemas.microsoft.com/office/drawing/2014/main" id="{501E4898-C6E3-9799-2E5E-39E57BF75FC4}"/>
              </a:ext>
            </a:extLst>
          </p:cNvPr>
          <p:cNvSpPr>
            <a:spLocks noGrp="1"/>
          </p:cNvSpPr>
          <p:nvPr>
            <p:ph idx="1"/>
          </p:nvPr>
        </p:nvSpPr>
        <p:spPr>
          <a:xfrm>
            <a:off x="719999" y="1692002"/>
            <a:ext cx="10905943" cy="4139998"/>
          </a:xfrm>
        </p:spPr>
        <p:txBody>
          <a:bodyPr/>
          <a:lstStyle/>
          <a:p>
            <a:pPr>
              <a:lnSpc>
                <a:spcPts val="2800"/>
              </a:lnSpc>
            </a:pPr>
            <a:r>
              <a:rPr lang="cs-CZ" sz="1800" dirty="0"/>
              <a:t>Identifikován potenciál pro benefit při léčbě dalších neurologických a neurodegenerativních onemocnění → intenzivní výzkum X chybí silné důkazy</a:t>
            </a:r>
          </a:p>
          <a:p>
            <a:pPr>
              <a:lnSpc>
                <a:spcPts val="2800"/>
              </a:lnSpc>
            </a:pPr>
            <a:r>
              <a:rPr lang="cs-CZ" sz="1800" dirty="0"/>
              <a:t>Prokázaný významný efekt pro snížení glykemie při léčbě DM2 X vzhledem k rizikům nedoporučována jako vhodný postup</a:t>
            </a:r>
          </a:p>
          <a:p>
            <a:pPr>
              <a:lnSpc>
                <a:spcPts val="2800"/>
              </a:lnSpc>
            </a:pPr>
            <a:r>
              <a:rPr lang="cs-CZ" sz="1800" dirty="0"/>
              <a:t>Skutečně vede k adaptaci na tukový metabolismus u obézních osob a může vést k úspěšnému zhubnutí, obecně však </a:t>
            </a:r>
            <a:r>
              <a:rPr lang="cs-CZ" sz="1800" b="1" dirty="0"/>
              <a:t>chybí důkazy o efektivitě nad rámec kalorické restrikce </a:t>
            </a:r>
            <a:r>
              <a:rPr lang="cs-CZ" sz="1800" dirty="0"/>
              <a:t>(která je však potenciálně značná) → z pohledu snížení pocitu hladu a dosažení energetické restrikce validní postup, vzhledem k extrémně restriktivní podobě diety a vysokému riziku komplikací však nelze očekávat ani doporučit dlouhodobé dodržování diety → zpětný narůst hmotnosti po ukončení diety</a:t>
            </a:r>
          </a:p>
          <a:p>
            <a:pPr>
              <a:lnSpc>
                <a:spcPts val="2800"/>
              </a:lnSpc>
            </a:pPr>
            <a:r>
              <a:rPr lang="cs-CZ" sz="1800" dirty="0"/>
              <a:t>Prakticky jediná podoba LCHF stravování u které lze očekávat zcela zanedbatelnou sekreci inzulinu (včetně restrikce bílkovin) → stále spíše </a:t>
            </a:r>
            <a:r>
              <a:rPr lang="cs-CZ" sz="1800" b="1" dirty="0"/>
              <a:t>zanedbatelný efekt na obezitu tedy nepodporuje myšlenku inzulinového modelu</a:t>
            </a:r>
          </a:p>
        </p:txBody>
      </p:sp>
    </p:spTree>
    <p:extLst>
      <p:ext uri="{BB962C8B-B14F-4D97-AF65-F5344CB8AC3E}">
        <p14:creationId xmlns:p14="http://schemas.microsoft.com/office/powerpoint/2010/main" val="1704703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171A1-33BF-F34F-F5FC-BB67B2CB1B34}"/>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6600512-18E1-245A-4DD0-DA3E5028BCA5}"/>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3" name="Zástupný text 2">
            <a:extLst>
              <a:ext uri="{FF2B5EF4-FFF2-40B4-BE49-F238E27FC236}">
                <a16:creationId xmlns:a16="http://schemas.microsoft.com/office/drawing/2014/main" id="{EF7F7A44-7DB5-B870-66F6-81AEB3930E9C}"/>
              </a:ext>
            </a:extLst>
          </p:cNvPr>
          <p:cNvSpPr>
            <a:spLocks noGrp="1"/>
          </p:cNvSpPr>
          <p:nvPr>
            <p:ph type="body" sz="quarter" idx="13"/>
          </p:nvPr>
        </p:nvSpPr>
        <p:spPr/>
        <p:txBody>
          <a:bodyPr/>
          <a:lstStyle/>
          <a:p>
            <a:r>
              <a:rPr lang="cs-CZ" dirty="0" err="1"/>
              <a:t>Ketogenní</a:t>
            </a:r>
            <a:r>
              <a:rPr lang="cs-CZ" dirty="0"/>
              <a:t> dieta</a:t>
            </a:r>
          </a:p>
        </p:txBody>
      </p:sp>
      <p:sp>
        <p:nvSpPr>
          <p:cNvPr id="6" name="Nadpis 5">
            <a:extLst>
              <a:ext uri="{FF2B5EF4-FFF2-40B4-BE49-F238E27FC236}">
                <a16:creationId xmlns:a16="http://schemas.microsoft.com/office/drawing/2014/main" id="{6A0B51D4-2F2D-5682-2245-927DB6E9B909}"/>
              </a:ext>
            </a:extLst>
          </p:cNvPr>
          <p:cNvSpPr>
            <a:spLocks noGrp="1"/>
          </p:cNvSpPr>
          <p:nvPr>
            <p:ph type="title"/>
          </p:nvPr>
        </p:nvSpPr>
        <p:spPr/>
        <p:txBody>
          <a:bodyPr/>
          <a:lstStyle/>
          <a:p>
            <a:r>
              <a:rPr lang="cs-CZ" dirty="0"/>
              <a:t>Specifické podoby nízkosacharidové diety</a:t>
            </a:r>
          </a:p>
        </p:txBody>
      </p:sp>
      <p:pic>
        <p:nvPicPr>
          <p:cNvPr id="9" name="Obrázek 8">
            <a:extLst>
              <a:ext uri="{FF2B5EF4-FFF2-40B4-BE49-F238E27FC236}">
                <a16:creationId xmlns:a16="http://schemas.microsoft.com/office/drawing/2014/main" id="{B0CE99C8-C054-B655-1997-A4E2CADB315D}"/>
              </a:ext>
            </a:extLst>
          </p:cNvPr>
          <p:cNvPicPr>
            <a:picLocks noChangeAspect="1"/>
          </p:cNvPicPr>
          <p:nvPr/>
        </p:nvPicPr>
        <p:blipFill>
          <a:blip r:embed="rId3"/>
          <a:stretch>
            <a:fillRect/>
          </a:stretch>
        </p:blipFill>
        <p:spPr>
          <a:xfrm>
            <a:off x="1309688" y="1963282"/>
            <a:ext cx="6372225" cy="4314825"/>
          </a:xfrm>
          <a:prstGeom prst="rect">
            <a:avLst/>
          </a:prstGeom>
        </p:spPr>
      </p:pic>
      <p:pic>
        <p:nvPicPr>
          <p:cNvPr id="10" name="Picture 2" descr="What Are Ketones? Everything You Need to Know – Kiss My Keto Blog">
            <a:extLst>
              <a:ext uri="{FF2B5EF4-FFF2-40B4-BE49-F238E27FC236}">
                <a16:creationId xmlns:a16="http://schemas.microsoft.com/office/drawing/2014/main" id="{E30E98D4-3ACD-B08F-058D-3A4159899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1913" y="1911156"/>
            <a:ext cx="37909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839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BC1B8-8695-56E8-9232-65A30D75BE2C}"/>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64C2E34-7466-F35E-9DFB-197C7C1AC6B7}"/>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3" name="Zástupný text 2">
            <a:extLst>
              <a:ext uri="{FF2B5EF4-FFF2-40B4-BE49-F238E27FC236}">
                <a16:creationId xmlns:a16="http://schemas.microsoft.com/office/drawing/2014/main" id="{4B6EAD38-8ED3-AC65-43B7-A5E3729D06CC}"/>
              </a:ext>
            </a:extLst>
          </p:cNvPr>
          <p:cNvSpPr>
            <a:spLocks noGrp="1"/>
          </p:cNvSpPr>
          <p:nvPr>
            <p:ph type="body" sz="quarter" idx="13"/>
          </p:nvPr>
        </p:nvSpPr>
        <p:spPr/>
        <p:txBody>
          <a:bodyPr/>
          <a:lstStyle/>
          <a:p>
            <a:r>
              <a:rPr lang="cs-CZ" dirty="0" err="1"/>
              <a:t>Carnivore</a:t>
            </a:r>
            <a:r>
              <a:rPr lang="cs-CZ" dirty="0"/>
              <a:t> diet</a:t>
            </a:r>
          </a:p>
        </p:txBody>
      </p:sp>
      <p:sp>
        <p:nvSpPr>
          <p:cNvPr id="6" name="Nadpis 5">
            <a:extLst>
              <a:ext uri="{FF2B5EF4-FFF2-40B4-BE49-F238E27FC236}">
                <a16:creationId xmlns:a16="http://schemas.microsoft.com/office/drawing/2014/main" id="{F6760FFF-A988-9600-4535-F29A34F68DD9}"/>
              </a:ext>
            </a:extLst>
          </p:cNvPr>
          <p:cNvSpPr>
            <a:spLocks noGrp="1"/>
          </p:cNvSpPr>
          <p:nvPr>
            <p:ph type="title"/>
          </p:nvPr>
        </p:nvSpPr>
        <p:spPr/>
        <p:txBody>
          <a:bodyPr/>
          <a:lstStyle/>
          <a:p>
            <a:r>
              <a:rPr lang="cs-CZ" dirty="0"/>
              <a:t>Specifické podoby nízkosacharidové diety</a:t>
            </a:r>
          </a:p>
        </p:txBody>
      </p:sp>
      <p:sp>
        <p:nvSpPr>
          <p:cNvPr id="7" name="Zástupný obsah 6">
            <a:extLst>
              <a:ext uri="{FF2B5EF4-FFF2-40B4-BE49-F238E27FC236}">
                <a16:creationId xmlns:a16="http://schemas.microsoft.com/office/drawing/2014/main" id="{5342A869-76EE-D471-118A-FE8126EEA25E}"/>
              </a:ext>
            </a:extLst>
          </p:cNvPr>
          <p:cNvSpPr>
            <a:spLocks noGrp="1"/>
          </p:cNvSpPr>
          <p:nvPr>
            <p:ph idx="1"/>
          </p:nvPr>
        </p:nvSpPr>
        <p:spPr>
          <a:xfrm>
            <a:off x="719999" y="1692002"/>
            <a:ext cx="10905943" cy="4445998"/>
          </a:xfrm>
        </p:spPr>
        <p:txBody>
          <a:bodyPr/>
          <a:lstStyle/>
          <a:p>
            <a:pPr>
              <a:lnSpc>
                <a:spcPts val="2700"/>
              </a:lnSpc>
            </a:pPr>
            <a:r>
              <a:rPr lang="cs-CZ" sz="1800" dirty="0"/>
              <a:t>Extrémní podoba nízkosacharidové stravy založená na úplném vyloučení </a:t>
            </a:r>
            <a:r>
              <a:rPr lang="cs-CZ" sz="1800" b="1" dirty="0"/>
              <a:t>veškerých rostlinných potravin </a:t>
            </a:r>
            <a:r>
              <a:rPr lang="cs-CZ" sz="1800" dirty="0"/>
              <a:t>a téměř veškerých sacharidů → „</a:t>
            </a:r>
            <a:r>
              <a:rPr lang="cs-CZ" sz="1800" dirty="0" err="1"/>
              <a:t>zero</a:t>
            </a:r>
            <a:r>
              <a:rPr lang="cs-CZ" sz="1800" dirty="0"/>
              <a:t> </a:t>
            </a:r>
            <a:r>
              <a:rPr lang="cs-CZ" sz="1800" dirty="0" err="1"/>
              <a:t>carb</a:t>
            </a:r>
            <a:r>
              <a:rPr lang="cs-CZ" sz="1800" dirty="0"/>
              <a:t> diet“, „</a:t>
            </a:r>
            <a:r>
              <a:rPr lang="cs-CZ" sz="1800" dirty="0" err="1"/>
              <a:t>lion</a:t>
            </a:r>
            <a:r>
              <a:rPr lang="cs-CZ" sz="1800" dirty="0"/>
              <a:t> diet“,…</a:t>
            </a:r>
          </a:p>
          <a:p>
            <a:pPr>
              <a:lnSpc>
                <a:spcPts val="2700"/>
              </a:lnSpc>
            </a:pPr>
            <a:r>
              <a:rPr lang="cs-CZ" sz="1800" dirty="0"/>
              <a:t>Základem stravy maso, včetně ryb, obvykle zachována konzumace vajec a mléčných výrobků, používání přidaného živočišného tuku či masných výrobků dle konkrétní podoby</a:t>
            </a:r>
          </a:p>
          <a:p>
            <a:pPr>
              <a:lnSpc>
                <a:spcPts val="2700"/>
              </a:lnSpc>
            </a:pPr>
            <a:r>
              <a:rPr lang="cs-CZ" sz="1800" dirty="0"/>
              <a:t>Paradoxně prakticky </a:t>
            </a:r>
            <a:r>
              <a:rPr lang="cs-CZ" sz="1800" b="1" dirty="0"/>
              <a:t>nevede k dosažení ketózy </a:t>
            </a:r>
            <a:r>
              <a:rPr lang="cs-CZ" sz="1800" dirty="0"/>
              <a:t>→ strava založena na zdrojích bílkovin spíše než zdrojích tuku → </a:t>
            </a:r>
            <a:r>
              <a:rPr lang="cs-CZ" sz="1800" dirty="0" err="1"/>
              <a:t>glukogenní</a:t>
            </a:r>
            <a:r>
              <a:rPr lang="cs-CZ" sz="1800" dirty="0"/>
              <a:t> aminokyseliny</a:t>
            </a:r>
          </a:p>
          <a:p>
            <a:pPr>
              <a:lnSpc>
                <a:spcPts val="2700"/>
              </a:lnSpc>
            </a:pPr>
            <a:r>
              <a:rPr lang="cs-CZ" sz="1800" dirty="0"/>
              <a:t>Původ již v 19. století – léčba DM2 → lze očekávat efekt na </a:t>
            </a:r>
            <a:r>
              <a:rPr lang="cs-CZ" sz="1800" b="1" dirty="0"/>
              <a:t>regulaci glykemie </a:t>
            </a:r>
            <a:r>
              <a:rPr lang="cs-CZ" sz="1800" dirty="0"/>
              <a:t>+ redukce hmotnosti dosažená </a:t>
            </a:r>
            <a:r>
              <a:rPr lang="cs-CZ" sz="1800" b="1" dirty="0"/>
              <a:t>sytivostí bílkovin </a:t>
            </a:r>
            <a:r>
              <a:rPr lang="cs-CZ" sz="1800" dirty="0"/>
              <a:t>→ </a:t>
            </a:r>
            <a:r>
              <a:rPr lang="cs-CZ" sz="1800" i="1" dirty="0"/>
              <a:t>ad-</a:t>
            </a:r>
            <a:r>
              <a:rPr lang="cs-CZ" sz="1800" i="1" dirty="0" err="1"/>
              <a:t>libitum</a:t>
            </a:r>
            <a:r>
              <a:rPr lang="cs-CZ" sz="1800" dirty="0"/>
              <a:t> dieta, spíše než specifický efekt na metabolismus</a:t>
            </a:r>
          </a:p>
          <a:p>
            <a:pPr>
              <a:lnSpc>
                <a:spcPts val="2700"/>
              </a:lnSpc>
            </a:pPr>
            <a:r>
              <a:rPr lang="cs-CZ" sz="1800" dirty="0"/>
              <a:t>Moderní vlna zájmu spojená spíše s udávaným vlivem na neurologická a autoimunitní onemocnění jakožto extrémní typ eliminační diety (X chybí důkazy)</a:t>
            </a:r>
          </a:p>
          <a:p>
            <a:pPr>
              <a:lnSpc>
                <a:spcPts val="2700"/>
              </a:lnSpc>
            </a:pPr>
            <a:r>
              <a:rPr lang="cs-CZ" sz="1800" dirty="0"/>
              <a:t>V publikované observační studii překvapivě menší množství vedlejších účinků, než by se dalo očekávat (X limitace studie), stále však minimálně </a:t>
            </a:r>
            <a:r>
              <a:rPr lang="cs-CZ" sz="1800" b="1" dirty="0"/>
              <a:t>zásadní vliv na hladiny LDL-cholesterolu </a:t>
            </a:r>
            <a:r>
              <a:rPr lang="cs-CZ" sz="1800" dirty="0"/>
              <a:t>+ potenciálně vážné </a:t>
            </a:r>
            <a:r>
              <a:rPr lang="cs-CZ" sz="1800" b="1" dirty="0"/>
              <a:t>riziko vzniku deficitů </a:t>
            </a:r>
            <a:r>
              <a:rPr lang="cs-CZ" sz="1800" dirty="0"/>
              <a:t>při dlouhodobém dodržování diety (dle konkrétní podoby)</a:t>
            </a:r>
          </a:p>
          <a:p>
            <a:pPr>
              <a:lnSpc>
                <a:spcPts val="2700"/>
              </a:lnSpc>
            </a:pPr>
            <a:endParaRPr lang="cs-CZ" sz="1800" dirty="0"/>
          </a:p>
        </p:txBody>
      </p:sp>
    </p:spTree>
    <p:extLst>
      <p:ext uri="{BB962C8B-B14F-4D97-AF65-F5344CB8AC3E}">
        <p14:creationId xmlns:p14="http://schemas.microsoft.com/office/powerpoint/2010/main" val="3609882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D35982F-A108-B2D2-D279-A70BF494486D}"/>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6" name="Nadpis 5">
            <a:extLst>
              <a:ext uri="{FF2B5EF4-FFF2-40B4-BE49-F238E27FC236}">
                <a16:creationId xmlns:a16="http://schemas.microsoft.com/office/drawing/2014/main" id="{78A09C24-24AC-E8E4-B4CE-A752ADBBA956}"/>
              </a:ext>
            </a:extLst>
          </p:cNvPr>
          <p:cNvSpPr>
            <a:spLocks noGrp="1"/>
          </p:cNvSpPr>
          <p:nvPr>
            <p:ph type="title"/>
          </p:nvPr>
        </p:nvSpPr>
        <p:spPr/>
        <p:txBody>
          <a:bodyPr/>
          <a:lstStyle/>
          <a:p>
            <a:r>
              <a:rPr lang="cs-CZ" dirty="0"/>
              <a:t>Nízkosacharidové diety – negativa</a:t>
            </a:r>
          </a:p>
        </p:txBody>
      </p:sp>
      <p:sp>
        <p:nvSpPr>
          <p:cNvPr id="7" name="Zástupný obsah 6">
            <a:extLst>
              <a:ext uri="{FF2B5EF4-FFF2-40B4-BE49-F238E27FC236}">
                <a16:creationId xmlns:a16="http://schemas.microsoft.com/office/drawing/2014/main" id="{5718489C-87AD-5F1A-76F3-B4E21CDE56A9}"/>
              </a:ext>
            </a:extLst>
          </p:cNvPr>
          <p:cNvSpPr>
            <a:spLocks noGrp="1"/>
          </p:cNvSpPr>
          <p:nvPr>
            <p:ph idx="1"/>
          </p:nvPr>
        </p:nvSpPr>
        <p:spPr>
          <a:xfrm>
            <a:off x="720000" y="1359000"/>
            <a:ext cx="10753200" cy="4868999"/>
          </a:xfrm>
        </p:spPr>
        <p:txBody>
          <a:bodyPr/>
          <a:lstStyle/>
          <a:p>
            <a:pPr>
              <a:lnSpc>
                <a:spcPts val="2700"/>
              </a:lnSpc>
            </a:pPr>
            <a:r>
              <a:rPr lang="cs-CZ" sz="1800" dirty="0"/>
              <a:t>Na rozdíl od vegetariánského stravování chybí populace, u které by bylo možné </a:t>
            </a:r>
            <a:r>
              <a:rPr lang="cs-CZ" sz="1800" b="1" dirty="0"/>
              <a:t>efektivně pozorovat dlouhodobý vliv </a:t>
            </a:r>
            <a:r>
              <a:rPr lang="cs-CZ" sz="1800" dirty="0"/>
              <a:t>dodržování těchto stravovacích návyků → obvykle spíše v podobě krátkodobých diet</a:t>
            </a:r>
          </a:p>
          <a:p>
            <a:pPr>
              <a:lnSpc>
                <a:spcPts val="2700"/>
              </a:lnSpc>
            </a:pPr>
            <a:r>
              <a:rPr lang="cs-CZ" sz="1800" dirty="0"/>
              <a:t>Většina potenciálních deficitů tedy na úrovni spekulace → lze rozumně očekávat X obecně se neprojeví v krátkodobém horizontu</a:t>
            </a:r>
          </a:p>
          <a:p>
            <a:pPr>
              <a:lnSpc>
                <a:spcPts val="2700"/>
              </a:lnSpc>
            </a:pPr>
            <a:r>
              <a:rPr lang="cs-CZ" sz="1800" dirty="0"/>
              <a:t>Akutnímu deficitu lze obvykle zabránit výběrem potravin – pokud je zachován příjem </a:t>
            </a:r>
            <a:r>
              <a:rPr lang="cs-CZ" sz="1800" b="1" dirty="0"/>
              <a:t>většiny živočišných potravin</a:t>
            </a:r>
            <a:r>
              <a:rPr lang="cs-CZ" sz="1800" dirty="0"/>
              <a:t> a zároveň zvýšený příjem vnitřností, včetně </a:t>
            </a:r>
            <a:r>
              <a:rPr lang="cs-CZ" sz="1800" b="1" dirty="0"/>
              <a:t>jater</a:t>
            </a:r>
            <a:r>
              <a:rPr lang="cs-CZ" sz="1800" dirty="0"/>
              <a:t>, deficity jsou v krátkodobém horizontu nižším rizikem. Při zachování alespoň částečného příjmu rostlinných potravin pak může být strava téměř plnohodnotná. Riziko se však zvyšuje s kombinací restrikcí, přičemž extrémně restriktivní diety nelze obecně doporučit.</a:t>
            </a:r>
          </a:p>
          <a:p>
            <a:pPr>
              <a:lnSpc>
                <a:spcPts val="2700"/>
              </a:lnSpc>
            </a:pPr>
            <a:r>
              <a:rPr lang="cs-CZ" sz="1800" dirty="0"/>
              <a:t>Při dlouhodobém nadměrném zvýšení příjmu tuku, zejména z živočišných zdrojů, je hlavním rizikem </a:t>
            </a:r>
            <a:r>
              <a:rPr lang="cs-CZ" sz="1800" b="1" dirty="0"/>
              <a:t>zvýšení hladin LDL-cholesterolu</a:t>
            </a:r>
            <a:r>
              <a:rPr lang="cs-CZ" sz="1800" dirty="0"/>
              <a:t> a související </a:t>
            </a:r>
            <a:r>
              <a:rPr lang="cs-CZ" sz="1800" b="1" dirty="0"/>
              <a:t>růst rizika KVO</a:t>
            </a:r>
            <a:r>
              <a:rPr lang="cs-CZ" sz="1800" dirty="0"/>
              <a:t>. Extrémní příjem tuku vede potenciálně i k dyspeptickým potížím, nechutenství/nevolnosti, žlučníkovým potížím atd.</a:t>
            </a:r>
          </a:p>
          <a:p>
            <a:pPr>
              <a:lnSpc>
                <a:spcPts val="2700"/>
              </a:lnSpc>
            </a:pPr>
            <a:r>
              <a:rPr lang="cs-CZ" sz="1800" dirty="0"/>
              <a:t>Extrémní příjem zejména červeného masa a masných výrobků může být spojen s vyšším rizikem rozvoje kolorektálního karcinomu a zvýšeným příjmem soli.</a:t>
            </a:r>
          </a:p>
          <a:p>
            <a:pPr>
              <a:lnSpc>
                <a:spcPts val="2700"/>
              </a:lnSpc>
            </a:pPr>
            <a:endParaRPr lang="cs-CZ" sz="1800" dirty="0"/>
          </a:p>
        </p:txBody>
      </p:sp>
    </p:spTree>
    <p:extLst>
      <p:ext uri="{BB962C8B-B14F-4D97-AF65-F5344CB8AC3E}">
        <p14:creationId xmlns:p14="http://schemas.microsoft.com/office/powerpoint/2010/main" val="187601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ABF50F2-BF3C-5DCA-6D61-08876FF026AF}"/>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3" name="Nadpis 2">
            <a:extLst>
              <a:ext uri="{FF2B5EF4-FFF2-40B4-BE49-F238E27FC236}">
                <a16:creationId xmlns:a16="http://schemas.microsoft.com/office/drawing/2014/main" id="{D28263F4-C460-F567-B364-51DA7F5BAF1F}"/>
              </a:ext>
            </a:extLst>
          </p:cNvPr>
          <p:cNvSpPr>
            <a:spLocks noGrp="1"/>
          </p:cNvSpPr>
          <p:nvPr>
            <p:ph type="title"/>
          </p:nvPr>
        </p:nvSpPr>
        <p:spPr/>
        <p:txBody>
          <a:bodyPr/>
          <a:lstStyle/>
          <a:p>
            <a:r>
              <a:rPr lang="cs-CZ" dirty="0"/>
              <a:t>Důvody pro alternativní výživové vzorce</a:t>
            </a:r>
          </a:p>
        </p:txBody>
      </p:sp>
      <p:sp>
        <p:nvSpPr>
          <p:cNvPr id="4" name="Zástupný obsah 3">
            <a:extLst>
              <a:ext uri="{FF2B5EF4-FFF2-40B4-BE49-F238E27FC236}">
                <a16:creationId xmlns:a16="http://schemas.microsoft.com/office/drawing/2014/main" id="{9AF1A62D-FC56-0E7E-DF65-5D3C3ECF4535}"/>
              </a:ext>
            </a:extLst>
          </p:cNvPr>
          <p:cNvSpPr>
            <a:spLocks noGrp="1"/>
          </p:cNvSpPr>
          <p:nvPr>
            <p:ph idx="1"/>
          </p:nvPr>
        </p:nvSpPr>
        <p:spPr/>
        <p:txBody>
          <a:bodyPr/>
          <a:lstStyle/>
          <a:p>
            <a:pPr>
              <a:lnSpc>
                <a:spcPts val="3000"/>
              </a:lnSpc>
            </a:pPr>
            <a:r>
              <a:rPr lang="cs-CZ" sz="1800" dirty="0"/>
              <a:t>Podpora zdraví je nejrelevantnějším faktorem X často chybí seriózní vědecké důkazy – řada dalších faktorů + výzkum vlivu na zdraví sekundární</a:t>
            </a:r>
          </a:p>
          <a:p>
            <a:pPr>
              <a:lnSpc>
                <a:spcPts val="3000"/>
              </a:lnSpc>
            </a:pPr>
            <a:r>
              <a:rPr lang="cs-CZ" sz="1800" dirty="0"/>
              <a:t>Náboženské a filozofické důvody</a:t>
            </a:r>
          </a:p>
          <a:p>
            <a:pPr>
              <a:lnSpc>
                <a:spcPts val="3000"/>
              </a:lnSpc>
            </a:pPr>
            <a:r>
              <a:rPr lang="cs-CZ" sz="1800" dirty="0"/>
              <a:t>Etické důvody</a:t>
            </a:r>
          </a:p>
          <a:p>
            <a:pPr>
              <a:lnSpc>
                <a:spcPts val="3000"/>
              </a:lnSpc>
            </a:pPr>
            <a:r>
              <a:rPr lang="cs-CZ" sz="1800" dirty="0"/>
              <a:t>Environmentální faktory</a:t>
            </a:r>
          </a:p>
          <a:p>
            <a:pPr>
              <a:lnSpc>
                <a:spcPts val="3000"/>
              </a:lnSpc>
            </a:pPr>
            <a:r>
              <a:rPr lang="cs-CZ" sz="1800" dirty="0"/>
              <a:t>Sociální faktory a módní vlny</a:t>
            </a:r>
          </a:p>
          <a:p>
            <a:pPr>
              <a:lnSpc>
                <a:spcPts val="3000"/>
              </a:lnSpc>
            </a:pPr>
            <a:endParaRPr lang="cs-CZ" sz="1800" dirty="0"/>
          </a:p>
          <a:p>
            <a:pPr>
              <a:lnSpc>
                <a:spcPts val="3000"/>
              </a:lnSpc>
            </a:pPr>
            <a:r>
              <a:rPr lang="cs-CZ" sz="1800" dirty="0"/>
              <a:t>Výživové chování obecně značně ritualizované a spojené s ranými náboženskými praktikami → promítání hodnotové orientace do výživového chování způsobem srovnatelným s náboženskými tabu → „čistota“ potravin, soucit se zvířaty, zdraví a ochrana životního prostředí jako moderní hodnoty,…</a:t>
            </a:r>
          </a:p>
          <a:p>
            <a:endParaRPr lang="cs-CZ" dirty="0"/>
          </a:p>
        </p:txBody>
      </p:sp>
    </p:spTree>
    <p:extLst>
      <p:ext uri="{BB962C8B-B14F-4D97-AF65-F5344CB8AC3E}">
        <p14:creationId xmlns:p14="http://schemas.microsoft.com/office/powerpoint/2010/main" val="197329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2A697-11BF-C101-B88E-469C7CBC35AE}"/>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9B2A5F4-6EA4-31C4-FFB8-399A289C49C5}"/>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6" name="Nadpis 5">
            <a:extLst>
              <a:ext uri="{FF2B5EF4-FFF2-40B4-BE49-F238E27FC236}">
                <a16:creationId xmlns:a16="http://schemas.microsoft.com/office/drawing/2014/main" id="{440F9583-F375-5A99-BC45-E3CC2039CC98}"/>
              </a:ext>
            </a:extLst>
          </p:cNvPr>
          <p:cNvSpPr>
            <a:spLocks noGrp="1"/>
          </p:cNvSpPr>
          <p:nvPr>
            <p:ph type="title"/>
          </p:nvPr>
        </p:nvSpPr>
        <p:spPr/>
        <p:txBody>
          <a:bodyPr/>
          <a:lstStyle/>
          <a:p>
            <a:r>
              <a:rPr lang="cs-CZ" dirty="0"/>
              <a:t>Nízkosacharidové diety – negativa</a:t>
            </a:r>
          </a:p>
        </p:txBody>
      </p:sp>
      <p:sp>
        <p:nvSpPr>
          <p:cNvPr id="7" name="Zástupný obsah 6">
            <a:extLst>
              <a:ext uri="{FF2B5EF4-FFF2-40B4-BE49-F238E27FC236}">
                <a16:creationId xmlns:a16="http://schemas.microsoft.com/office/drawing/2014/main" id="{47DAE087-B1A8-3CC2-4461-194796241DD4}"/>
              </a:ext>
            </a:extLst>
          </p:cNvPr>
          <p:cNvSpPr>
            <a:spLocks noGrp="1"/>
          </p:cNvSpPr>
          <p:nvPr>
            <p:ph idx="1"/>
          </p:nvPr>
        </p:nvSpPr>
        <p:spPr>
          <a:xfrm>
            <a:off x="720000" y="1496059"/>
            <a:ext cx="10753200" cy="4139998"/>
          </a:xfrm>
        </p:spPr>
        <p:txBody>
          <a:bodyPr/>
          <a:lstStyle/>
          <a:p>
            <a:pPr>
              <a:lnSpc>
                <a:spcPts val="2700"/>
              </a:lnSpc>
            </a:pPr>
            <a:r>
              <a:rPr lang="cs-CZ" sz="1800" b="1" dirty="0"/>
              <a:t>Vláknina</a:t>
            </a:r>
            <a:r>
              <a:rPr lang="cs-CZ" sz="1800" dirty="0"/>
              <a:t> – Omezení příjmu (celozrnných) obilovin a luštěnin je přítomné praktické u všech podob nízkosacharidových diet – zachovaný příjem ovoce, zeleniny a ořechů je benefitem, obecně však nestačí pro naplnění doporučení.</a:t>
            </a:r>
          </a:p>
          <a:p>
            <a:pPr>
              <a:lnSpc>
                <a:spcPts val="2700"/>
              </a:lnSpc>
            </a:pPr>
            <a:r>
              <a:rPr lang="cs-CZ" sz="1800" b="1" dirty="0"/>
              <a:t>Vitamin C </a:t>
            </a:r>
            <a:r>
              <a:rPr lang="cs-CZ" sz="1800" dirty="0"/>
              <a:t>– Prakticky relevantní pouze u extrémní restrikce = nulový příjem ovoce a zeleniny, jinak se zásadní příznaky deficitu neprojevují X potřeba vitaminu C dána mutací, která u typických masožravců není přítomna = konzumace pouze živočišných potravin z tohoto pohledu nemůže být plnohodnotná.</a:t>
            </a:r>
          </a:p>
          <a:p>
            <a:pPr>
              <a:lnSpc>
                <a:spcPts val="2700"/>
              </a:lnSpc>
            </a:pPr>
            <a:r>
              <a:rPr lang="cs-CZ" sz="1800" b="1" dirty="0"/>
              <a:t>Vitaminy skupiny B</a:t>
            </a:r>
            <a:r>
              <a:rPr lang="cs-CZ" sz="1800" dirty="0"/>
              <a:t> – Obvykle dostatečně zastoupené v živočišných potravinách X potenciálně záleží na výběru. Zejména kyselina listová nemusí být přijímána v dostatečném množství pokud nejsou konzumovány vnitřnosti.</a:t>
            </a:r>
          </a:p>
          <a:p>
            <a:pPr>
              <a:lnSpc>
                <a:spcPts val="2700"/>
              </a:lnSpc>
            </a:pPr>
            <a:r>
              <a:rPr lang="cs-CZ" sz="1800" b="1" dirty="0"/>
              <a:t>Vápník</a:t>
            </a:r>
            <a:r>
              <a:rPr lang="cs-CZ" sz="1800" dirty="0"/>
              <a:t> – Například paleolitická dieta vylučuje mléčné výrobky jakožto zásadní zdroje vápníku, bez současného zvýšení příjmu rostlinných zdrojů. Obecně však k závažnému riziku deficitu potřeba současný deficit vitaminu  D a delší časový horizont.</a:t>
            </a:r>
          </a:p>
          <a:p>
            <a:pPr>
              <a:lnSpc>
                <a:spcPts val="2700"/>
              </a:lnSpc>
            </a:pPr>
            <a:r>
              <a:rPr lang="cs-CZ" sz="1800" b="1" dirty="0" err="1"/>
              <a:t>Fytonutrienty</a:t>
            </a:r>
            <a:r>
              <a:rPr lang="cs-CZ" sz="1800" b="1" dirty="0"/>
              <a:t> </a:t>
            </a:r>
            <a:r>
              <a:rPr lang="cs-CZ" sz="1800" dirty="0"/>
              <a:t>–</a:t>
            </a:r>
            <a:r>
              <a:rPr lang="cs-CZ" sz="1800" b="1" dirty="0"/>
              <a:t> </a:t>
            </a:r>
            <a:r>
              <a:rPr lang="cs-CZ" sz="1800" dirty="0"/>
              <a:t>Nejsou součástí doporučení a nelze stanovit potřebný příjem, úplné vyloučení příjmu rostlinných potravin však vede k ochuzení o jejich antioxidační potenciál.</a:t>
            </a:r>
          </a:p>
          <a:p>
            <a:pPr>
              <a:lnSpc>
                <a:spcPts val="2800"/>
              </a:lnSpc>
            </a:pPr>
            <a:endParaRPr lang="cs-CZ" sz="1800" dirty="0"/>
          </a:p>
        </p:txBody>
      </p:sp>
    </p:spTree>
    <p:extLst>
      <p:ext uri="{BB962C8B-B14F-4D97-AF65-F5344CB8AC3E}">
        <p14:creationId xmlns:p14="http://schemas.microsoft.com/office/powerpoint/2010/main" val="202630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7F013-D90F-F4A4-7348-3EE4FE3B5265}"/>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06394AD4-4F5B-531D-7D71-B7C196CF6141}"/>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6" name="Nadpis 5">
            <a:extLst>
              <a:ext uri="{FF2B5EF4-FFF2-40B4-BE49-F238E27FC236}">
                <a16:creationId xmlns:a16="http://schemas.microsoft.com/office/drawing/2014/main" id="{1277A5E9-0880-F57B-116E-61542C963EFF}"/>
              </a:ext>
            </a:extLst>
          </p:cNvPr>
          <p:cNvSpPr>
            <a:spLocks noGrp="1"/>
          </p:cNvSpPr>
          <p:nvPr>
            <p:ph type="title"/>
          </p:nvPr>
        </p:nvSpPr>
        <p:spPr/>
        <p:txBody>
          <a:bodyPr/>
          <a:lstStyle/>
          <a:p>
            <a:r>
              <a:rPr lang="cs-CZ" dirty="0"/>
              <a:t>Nízkosacharidové diety – shrnutí</a:t>
            </a:r>
          </a:p>
        </p:txBody>
      </p:sp>
      <p:sp>
        <p:nvSpPr>
          <p:cNvPr id="7" name="Zástupný obsah 6">
            <a:extLst>
              <a:ext uri="{FF2B5EF4-FFF2-40B4-BE49-F238E27FC236}">
                <a16:creationId xmlns:a16="http://schemas.microsoft.com/office/drawing/2014/main" id="{21D0AF4D-38F5-AA81-14F2-CDCAB41D5BAB}"/>
              </a:ext>
            </a:extLst>
          </p:cNvPr>
          <p:cNvSpPr>
            <a:spLocks noGrp="1"/>
          </p:cNvSpPr>
          <p:nvPr>
            <p:ph idx="1"/>
          </p:nvPr>
        </p:nvSpPr>
        <p:spPr>
          <a:xfrm>
            <a:off x="666000" y="1496058"/>
            <a:ext cx="10807200" cy="4731941"/>
          </a:xfrm>
        </p:spPr>
        <p:txBody>
          <a:bodyPr/>
          <a:lstStyle/>
          <a:p>
            <a:pPr>
              <a:lnSpc>
                <a:spcPts val="2700"/>
              </a:lnSpc>
            </a:pPr>
            <a:r>
              <a:rPr lang="cs-CZ" sz="1800" dirty="0"/>
              <a:t>Základní principy většiny nízkosacharidových diet se </a:t>
            </a:r>
            <a:r>
              <a:rPr lang="cs-CZ" sz="1800" b="1" dirty="0"/>
              <a:t>neopírají o vědecké důkazy </a:t>
            </a:r>
            <a:r>
              <a:rPr lang="cs-CZ" sz="1800" dirty="0"/>
              <a:t>a nejvýznamnější teorie včetně </a:t>
            </a:r>
            <a:r>
              <a:rPr lang="cs-CZ" sz="1800" b="1" dirty="0"/>
              <a:t>inzulinového modelu obezity </a:t>
            </a:r>
            <a:r>
              <a:rPr lang="cs-CZ" sz="1800" dirty="0"/>
              <a:t>jsou považovány za prakticky </a:t>
            </a:r>
            <a:r>
              <a:rPr lang="cs-CZ" sz="1800" b="1" dirty="0"/>
              <a:t>vyvrácené</a:t>
            </a:r>
            <a:r>
              <a:rPr lang="cs-CZ" sz="1800" dirty="0"/>
              <a:t>. </a:t>
            </a:r>
          </a:p>
          <a:p>
            <a:pPr>
              <a:lnSpc>
                <a:spcPts val="2700"/>
              </a:lnSpc>
            </a:pPr>
            <a:r>
              <a:rPr lang="cs-CZ" sz="1800" dirty="0"/>
              <a:t>Příjem cukrů či zpracovaných sacharidů se pravděpodobně podílí na rozvoji obezity, nikoliv však přímým vlivem na vylučování inzulinu a ukládání tuku či sytost. Role některých sacharidových potravin na rozvoji obezity je zřejmě blíže spojená s problematikou UPF než se vztahem inzulinu k ukládání tuku.</a:t>
            </a:r>
          </a:p>
          <a:p>
            <a:pPr>
              <a:lnSpc>
                <a:spcPts val="2700"/>
              </a:lnSpc>
            </a:pPr>
            <a:r>
              <a:rPr lang="cs-CZ" sz="1800" dirty="0"/>
              <a:t>Omezení sacharidů je však při </a:t>
            </a:r>
            <a:r>
              <a:rPr lang="cs-CZ" sz="1800" i="1" dirty="0"/>
              <a:t>ad-</a:t>
            </a:r>
            <a:r>
              <a:rPr lang="cs-CZ" sz="1800" i="1" dirty="0" err="1"/>
              <a:t>libitum</a:t>
            </a:r>
            <a:r>
              <a:rPr lang="cs-CZ" sz="1800" dirty="0"/>
              <a:t> dietách spojeno s potenciálně </a:t>
            </a:r>
            <a:r>
              <a:rPr lang="cs-CZ" sz="1800" b="1" dirty="0"/>
              <a:t>vyšší compliance s dietou a sníženým celkovým příjmem energie</a:t>
            </a:r>
            <a:r>
              <a:rPr lang="cs-CZ" sz="1800" dirty="0"/>
              <a:t>, zřejmě kvůli omezení UPF a zvýšení příjmu bílkovin. To však </a:t>
            </a:r>
            <a:r>
              <a:rPr lang="cs-CZ" sz="1800" b="1" dirty="0"/>
              <a:t>nejsou faktory neoddělitelné od nízkosacharidové stravy</a:t>
            </a:r>
            <a:r>
              <a:rPr lang="cs-CZ" sz="1800" dirty="0"/>
              <a:t> či závislé na množství přijatého tuku.</a:t>
            </a:r>
          </a:p>
          <a:p>
            <a:pPr>
              <a:lnSpc>
                <a:spcPts val="2700"/>
              </a:lnSpc>
            </a:pPr>
            <a:r>
              <a:rPr lang="cs-CZ" sz="1800" dirty="0"/>
              <a:t>Potenciální </a:t>
            </a:r>
            <a:r>
              <a:rPr lang="cs-CZ" sz="1800" b="1" dirty="0"/>
              <a:t>benefit pro regulaci glykemie </a:t>
            </a:r>
            <a:r>
              <a:rPr lang="cs-CZ" sz="1800" dirty="0"/>
              <a:t>současně s možnou redukcí příjmu energie z nich dělají populární diety pro léčbu DM2, nejsou však plošně efektivnější v redukci hmotnosti – problémem je zejména </a:t>
            </a:r>
            <a:r>
              <a:rPr lang="cs-CZ" sz="1800" b="1" dirty="0"/>
              <a:t>obtížná definice a kategorizace </a:t>
            </a:r>
            <a:r>
              <a:rPr lang="cs-CZ" sz="1800" dirty="0"/>
              <a:t>nízkosacharidových diet.</a:t>
            </a:r>
          </a:p>
          <a:p>
            <a:pPr>
              <a:lnSpc>
                <a:spcPts val="2700"/>
              </a:lnSpc>
            </a:pPr>
            <a:r>
              <a:rPr lang="cs-CZ" sz="1800" dirty="0"/>
              <a:t>Mírná restrikce sacharidů v kombinaci s existujícími specifickými doporučeními bez vážného rizika deficitů a potenciálně vhodnou volbou X extrémně restriktivní diety bez významu.</a:t>
            </a:r>
          </a:p>
          <a:p>
            <a:pPr>
              <a:lnSpc>
                <a:spcPts val="2800"/>
              </a:lnSpc>
            </a:pPr>
            <a:endParaRPr lang="cs-CZ" sz="1800" dirty="0"/>
          </a:p>
        </p:txBody>
      </p:sp>
    </p:spTree>
    <p:extLst>
      <p:ext uri="{BB962C8B-B14F-4D97-AF65-F5344CB8AC3E}">
        <p14:creationId xmlns:p14="http://schemas.microsoft.com/office/powerpoint/2010/main" val="253170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347D5-C7B3-BAF5-90B1-5E11D0E8142A}"/>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7A8EAC6-4EC9-6D3C-1C6B-03B569CC6BE4}"/>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6" name="Nadpis 5">
            <a:extLst>
              <a:ext uri="{FF2B5EF4-FFF2-40B4-BE49-F238E27FC236}">
                <a16:creationId xmlns:a16="http://schemas.microsoft.com/office/drawing/2014/main" id="{D6F23A14-A148-B6F5-B20B-BABD42ABC881}"/>
              </a:ext>
            </a:extLst>
          </p:cNvPr>
          <p:cNvSpPr>
            <a:spLocks noGrp="1"/>
          </p:cNvSpPr>
          <p:nvPr>
            <p:ph type="title"/>
          </p:nvPr>
        </p:nvSpPr>
        <p:spPr/>
        <p:txBody>
          <a:bodyPr/>
          <a:lstStyle/>
          <a:p>
            <a:r>
              <a:rPr lang="cs-CZ" dirty="0"/>
              <a:t>Neindikované využití léčebných diet</a:t>
            </a:r>
          </a:p>
        </p:txBody>
      </p:sp>
      <p:sp>
        <p:nvSpPr>
          <p:cNvPr id="7" name="Zástupný obsah 6">
            <a:extLst>
              <a:ext uri="{FF2B5EF4-FFF2-40B4-BE49-F238E27FC236}">
                <a16:creationId xmlns:a16="http://schemas.microsoft.com/office/drawing/2014/main" id="{7CFD1191-1461-5EB9-6F07-227405604798}"/>
              </a:ext>
            </a:extLst>
          </p:cNvPr>
          <p:cNvSpPr>
            <a:spLocks noGrp="1"/>
          </p:cNvSpPr>
          <p:nvPr>
            <p:ph idx="1"/>
          </p:nvPr>
        </p:nvSpPr>
        <p:spPr>
          <a:xfrm>
            <a:off x="720000" y="1359000"/>
            <a:ext cx="10753200" cy="4868999"/>
          </a:xfrm>
        </p:spPr>
        <p:txBody>
          <a:bodyPr/>
          <a:lstStyle/>
          <a:p>
            <a:pPr>
              <a:lnSpc>
                <a:spcPts val="2700"/>
              </a:lnSpc>
            </a:pPr>
            <a:r>
              <a:rPr lang="cs-CZ" sz="1800" dirty="0"/>
              <a:t>Bezlepková a bezlaktózová dieta patří mezi dříve probrané diety se specifickou léčebnou indikací, které jsou však současně častou součástí celé řady „očistných“ výživových postupů, či diet cílících na snížení hmotnosti či léčbu nespecifických zdravotních neduhů → komerční přesah – </a:t>
            </a:r>
            <a:r>
              <a:rPr lang="cs-CZ" sz="1800" b="1" dirty="0"/>
              <a:t>„free </a:t>
            </a:r>
            <a:r>
              <a:rPr lang="cs-CZ" sz="1800" b="1" dirty="0" err="1"/>
              <a:t>from</a:t>
            </a:r>
            <a:r>
              <a:rPr lang="cs-CZ" sz="1800" b="1" dirty="0"/>
              <a:t>“</a:t>
            </a:r>
          </a:p>
          <a:p>
            <a:pPr>
              <a:lnSpc>
                <a:spcPts val="2700"/>
              </a:lnSpc>
            </a:pPr>
            <a:r>
              <a:rPr lang="cs-CZ" sz="1800" dirty="0"/>
              <a:t>V obou případech používány podobné argumenty jako u paleolitické diety – „evolučně nové potraviny“, deklarovaná snížená schopnost trávení, imunitní reakce (irelevantní u laktózy) atd.</a:t>
            </a:r>
          </a:p>
          <a:p>
            <a:pPr>
              <a:lnSpc>
                <a:spcPts val="2700"/>
              </a:lnSpc>
            </a:pPr>
            <a:r>
              <a:rPr lang="cs-CZ" sz="1800" dirty="0"/>
              <a:t>Určité dílčí důkazy o nižší stravitelnosti lepku či zvýšeném výskytu kožních potíží u citlivých osob po konzumaci mléčných výrobků používány jako argumenty X pro většinu připisovaných vlastností chybí jakékoliv důkazy. Totéž platí pro hubnutí.</a:t>
            </a:r>
          </a:p>
          <a:p>
            <a:pPr>
              <a:lnSpc>
                <a:spcPts val="2700"/>
              </a:lnSpc>
            </a:pPr>
            <a:r>
              <a:rPr lang="cs-CZ" sz="1800" dirty="0"/>
              <a:t>Dílčí zlepšení typicky souvisí s omezením příjmu UPF a plánováním jídelníčku, spíše než s konkrétním vlivem na zdraví.</a:t>
            </a:r>
          </a:p>
          <a:p>
            <a:pPr>
              <a:lnSpc>
                <a:spcPts val="2700"/>
              </a:lnSpc>
            </a:pPr>
            <a:r>
              <a:rPr lang="cs-CZ" sz="1800" dirty="0"/>
              <a:t>Potenciálním deficitem může být při úplné restrikci mléčných výrobků nedostatek vápníku a při bezlepkové dietě </a:t>
            </a:r>
            <a:r>
              <a:rPr lang="cs-CZ" sz="1800" dirty="0" err="1"/>
              <a:t>Fe</a:t>
            </a:r>
            <a:r>
              <a:rPr lang="cs-CZ" sz="1800" dirty="0"/>
              <a:t>, Zn, Mg a vláknina z celozrnných obilovin. Prakticky však deficity nehrozí.</a:t>
            </a:r>
          </a:p>
          <a:p>
            <a:pPr>
              <a:lnSpc>
                <a:spcPts val="2700"/>
              </a:lnSpc>
            </a:pPr>
            <a:r>
              <a:rPr lang="cs-CZ" sz="1800" dirty="0"/>
              <a:t>U neindikovaných případů zcela chybí význam a nelze doporučit, primárně však neškodí a sekundárně zájem o diety zlepšuje dostupnost potravin pro indikované případy.</a:t>
            </a:r>
          </a:p>
          <a:p>
            <a:pPr>
              <a:lnSpc>
                <a:spcPts val="2700"/>
              </a:lnSpc>
            </a:pPr>
            <a:endParaRPr lang="cs-CZ" sz="1800" dirty="0"/>
          </a:p>
          <a:p>
            <a:pPr>
              <a:lnSpc>
                <a:spcPts val="2800"/>
              </a:lnSpc>
            </a:pPr>
            <a:endParaRPr lang="cs-CZ" sz="1800" dirty="0"/>
          </a:p>
        </p:txBody>
      </p:sp>
    </p:spTree>
    <p:extLst>
      <p:ext uri="{BB962C8B-B14F-4D97-AF65-F5344CB8AC3E}">
        <p14:creationId xmlns:p14="http://schemas.microsoft.com/office/powerpoint/2010/main" val="3060106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2810B-FDC9-A04D-7CA5-9F798943B797}"/>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5026871-B4CA-7EFA-CF37-B8FB6D3D5AAB}"/>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6" name="Nadpis 5">
            <a:extLst>
              <a:ext uri="{FF2B5EF4-FFF2-40B4-BE49-F238E27FC236}">
                <a16:creationId xmlns:a16="http://schemas.microsoft.com/office/drawing/2014/main" id="{0B27054E-9A48-E854-3796-1AED3F606287}"/>
              </a:ext>
            </a:extLst>
          </p:cNvPr>
          <p:cNvSpPr>
            <a:spLocks noGrp="1"/>
          </p:cNvSpPr>
          <p:nvPr>
            <p:ph type="title"/>
          </p:nvPr>
        </p:nvSpPr>
        <p:spPr/>
        <p:txBody>
          <a:bodyPr/>
          <a:lstStyle/>
          <a:p>
            <a:r>
              <a:rPr lang="cs-CZ" dirty="0"/>
              <a:t>Marginální a komerční diety</a:t>
            </a:r>
          </a:p>
        </p:txBody>
      </p:sp>
      <p:sp>
        <p:nvSpPr>
          <p:cNvPr id="7" name="Zástupný obsah 6">
            <a:extLst>
              <a:ext uri="{FF2B5EF4-FFF2-40B4-BE49-F238E27FC236}">
                <a16:creationId xmlns:a16="http://schemas.microsoft.com/office/drawing/2014/main" id="{B9A58021-75EE-ACB4-F038-08EF62BE0054}"/>
              </a:ext>
            </a:extLst>
          </p:cNvPr>
          <p:cNvSpPr>
            <a:spLocks noGrp="1"/>
          </p:cNvSpPr>
          <p:nvPr>
            <p:ph idx="1"/>
          </p:nvPr>
        </p:nvSpPr>
        <p:spPr>
          <a:xfrm>
            <a:off x="720000" y="1359000"/>
            <a:ext cx="10753200" cy="4868999"/>
          </a:xfrm>
        </p:spPr>
        <p:txBody>
          <a:bodyPr/>
          <a:lstStyle/>
          <a:p>
            <a:pPr>
              <a:lnSpc>
                <a:spcPts val="2700"/>
              </a:lnSpc>
            </a:pPr>
            <a:r>
              <a:rPr lang="cs-CZ" sz="1800" b="1" dirty="0"/>
              <a:t>Dělená strava</a:t>
            </a:r>
          </a:p>
          <a:p>
            <a:pPr lvl="1">
              <a:lnSpc>
                <a:spcPts val="2700"/>
              </a:lnSpc>
            </a:pPr>
            <a:r>
              <a:rPr lang="cs-CZ" sz="1600" dirty="0"/>
              <a:t>Základní myšlenkou oddělování sacharidových a bílkovinných potravin</a:t>
            </a:r>
          </a:p>
          <a:p>
            <a:pPr lvl="1">
              <a:lnSpc>
                <a:spcPts val="2700"/>
              </a:lnSpc>
            </a:pPr>
            <a:r>
              <a:rPr lang="cs-CZ" sz="1600" dirty="0"/>
              <a:t>Některá zelenina, mléčné výrobky a tuky, bylinka a koření neutrální a mohu být konzumovány kdykoliv</a:t>
            </a:r>
          </a:p>
          <a:p>
            <a:pPr lvl="1">
              <a:lnSpc>
                <a:spcPts val="2700"/>
              </a:lnSpc>
            </a:pPr>
            <a:r>
              <a:rPr lang="cs-CZ" sz="1600" dirty="0"/>
              <a:t>Další pravidla – zákaz kombinace ovoce a zeleniny, ovoce po bílkovinné stravě, dodržování odstupů mezi jídly,…</a:t>
            </a:r>
          </a:p>
          <a:p>
            <a:pPr lvl="1">
              <a:lnSpc>
                <a:spcPts val="2700"/>
              </a:lnSpc>
            </a:pPr>
            <a:r>
              <a:rPr lang="cs-CZ" sz="1600" dirty="0"/>
              <a:t>Prakticky však povolena konzumace všech potravin – nehrozí deficity, restrikce však není založena na jakýchkoliv důkazech a nepřináší žádný benefit</a:t>
            </a:r>
          </a:p>
          <a:p>
            <a:pPr>
              <a:lnSpc>
                <a:spcPts val="2700"/>
              </a:lnSpc>
            </a:pPr>
            <a:r>
              <a:rPr lang="cs-CZ" sz="1800" b="1" dirty="0"/>
              <a:t>Výživa dle krevních skupin</a:t>
            </a:r>
          </a:p>
          <a:p>
            <a:pPr lvl="1">
              <a:lnSpc>
                <a:spcPts val="2700"/>
              </a:lnSpc>
            </a:pPr>
            <a:r>
              <a:rPr lang="cs-CZ" sz="1600" dirty="0"/>
              <a:t>Seznam doporučených a nevhodných potravin dle krevní skupiny</a:t>
            </a:r>
          </a:p>
          <a:p>
            <a:pPr lvl="1">
              <a:lnSpc>
                <a:spcPts val="2700"/>
              </a:lnSpc>
            </a:pPr>
            <a:r>
              <a:rPr lang="cs-CZ" sz="1600" dirty="0"/>
              <a:t>Teoretickým základem „reakce imunitního systému na </a:t>
            </a:r>
            <a:r>
              <a:rPr lang="cs-CZ" sz="1600" dirty="0" err="1"/>
              <a:t>lektiny</a:t>
            </a:r>
            <a:r>
              <a:rPr lang="cs-CZ" sz="1600" dirty="0"/>
              <a:t> v potravinách“→ zcela nesmyslná teorie bez jakéhokoliv podkladu + ignoruje základní principy dědičnosti</a:t>
            </a:r>
          </a:p>
          <a:p>
            <a:pPr lvl="1">
              <a:lnSpc>
                <a:spcPts val="2700"/>
              </a:lnSpc>
            </a:pPr>
            <a:r>
              <a:rPr lang="cs-CZ" sz="1600" dirty="0"/>
              <a:t>Seznamy potravin však poměrně nutričně vyvážené a bez významného rizika deficitů → bez významných rizik, ale současně bez benefitů</a:t>
            </a:r>
          </a:p>
          <a:p>
            <a:pPr lvl="1">
              <a:lnSpc>
                <a:spcPts val="2700"/>
              </a:lnSpc>
            </a:pPr>
            <a:r>
              <a:rPr lang="cs-CZ" sz="1600" dirty="0"/>
              <a:t>Zajímavostí spíše kategorizace výběru potravin na základě </a:t>
            </a:r>
            <a:r>
              <a:rPr lang="cs-CZ" sz="1600" dirty="0" err="1"/>
              <a:t>pseudoarchetypů</a:t>
            </a:r>
            <a:r>
              <a:rPr lang="cs-CZ" sz="1600" dirty="0"/>
              <a:t> zcela nesouvisejících s krevními skupinami – 0 = lovec, převaha masa, A = převaha rostlinné stravy,… → přesah do jiných oblastí alternativní výživy</a:t>
            </a:r>
          </a:p>
          <a:p>
            <a:pPr lvl="1">
              <a:lnSpc>
                <a:spcPts val="2700"/>
              </a:lnSpc>
            </a:pPr>
            <a:endParaRPr lang="cs-CZ" sz="1600" dirty="0"/>
          </a:p>
          <a:p>
            <a:pPr>
              <a:lnSpc>
                <a:spcPts val="2800"/>
              </a:lnSpc>
            </a:pPr>
            <a:endParaRPr lang="cs-CZ" sz="1800" dirty="0"/>
          </a:p>
        </p:txBody>
      </p:sp>
    </p:spTree>
    <p:extLst>
      <p:ext uri="{BB962C8B-B14F-4D97-AF65-F5344CB8AC3E}">
        <p14:creationId xmlns:p14="http://schemas.microsoft.com/office/powerpoint/2010/main" val="3505869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C7398-7F02-E61E-E99E-E21453B90D09}"/>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F732C66-E998-36B4-95C5-CF9DE18A27DF}"/>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6" name="Nadpis 5">
            <a:extLst>
              <a:ext uri="{FF2B5EF4-FFF2-40B4-BE49-F238E27FC236}">
                <a16:creationId xmlns:a16="http://schemas.microsoft.com/office/drawing/2014/main" id="{286CA412-0598-5E42-A77D-9858CD7CA1B4}"/>
              </a:ext>
            </a:extLst>
          </p:cNvPr>
          <p:cNvSpPr>
            <a:spLocks noGrp="1"/>
          </p:cNvSpPr>
          <p:nvPr>
            <p:ph type="title"/>
          </p:nvPr>
        </p:nvSpPr>
        <p:spPr/>
        <p:txBody>
          <a:bodyPr/>
          <a:lstStyle/>
          <a:p>
            <a:r>
              <a:rPr lang="cs-CZ" dirty="0"/>
              <a:t>Marginální a komerční diety</a:t>
            </a:r>
          </a:p>
        </p:txBody>
      </p:sp>
      <p:sp>
        <p:nvSpPr>
          <p:cNvPr id="7" name="Zástupný obsah 6">
            <a:extLst>
              <a:ext uri="{FF2B5EF4-FFF2-40B4-BE49-F238E27FC236}">
                <a16:creationId xmlns:a16="http://schemas.microsoft.com/office/drawing/2014/main" id="{86239BFC-C131-2212-FDB7-785AD7982C74}"/>
              </a:ext>
            </a:extLst>
          </p:cNvPr>
          <p:cNvSpPr>
            <a:spLocks noGrp="1"/>
          </p:cNvSpPr>
          <p:nvPr>
            <p:ph idx="1"/>
          </p:nvPr>
        </p:nvSpPr>
        <p:spPr>
          <a:xfrm>
            <a:off x="720000" y="1359000"/>
            <a:ext cx="10753200" cy="4868999"/>
          </a:xfrm>
        </p:spPr>
        <p:txBody>
          <a:bodyPr/>
          <a:lstStyle/>
          <a:p>
            <a:pPr>
              <a:lnSpc>
                <a:spcPts val="2700"/>
              </a:lnSpc>
            </a:pPr>
            <a:r>
              <a:rPr lang="cs-CZ" sz="1800" b="1" dirty="0"/>
              <a:t>Cambridge diet</a:t>
            </a:r>
          </a:p>
          <a:p>
            <a:pPr lvl="1">
              <a:lnSpc>
                <a:spcPts val="2700"/>
              </a:lnSpc>
            </a:pPr>
            <a:r>
              <a:rPr lang="cs-CZ" sz="1600" dirty="0"/>
              <a:t>Komerční dieta založená na konzumaci převážně předdefinovaných koktejlů, polévek, hotových jídel a </a:t>
            </a:r>
            <a:r>
              <a:rPr lang="cs-CZ" sz="1600" dirty="0" err="1"/>
              <a:t>snacků</a:t>
            </a:r>
            <a:r>
              <a:rPr lang="cs-CZ" sz="1600" dirty="0"/>
              <a:t> specifického složení a fortifikovaných širokým spektrem mikronutrientů → podobný efekt jako konzumace multivitaminových přípravků, bez specifického efektu</a:t>
            </a:r>
          </a:p>
          <a:p>
            <a:pPr lvl="1">
              <a:lnSpc>
                <a:spcPts val="2700"/>
              </a:lnSpc>
            </a:pPr>
            <a:r>
              <a:rPr lang="cs-CZ" sz="1600" dirty="0"/>
              <a:t>Z pohledu hubnutí hlavní myšlenkou definovaná energetická hodnota X nebere v úvahu nízkou compliance a chuťové vlastnosti → stejně nebo méně efektivní než jakákoliv izokalorická dieta, z pohledu složení blíže UPF</a:t>
            </a:r>
          </a:p>
          <a:p>
            <a:pPr lvl="1">
              <a:lnSpc>
                <a:spcPts val="2700"/>
              </a:lnSpc>
            </a:pPr>
            <a:r>
              <a:rPr lang="cs-CZ" sz="1600" dirty="0"/>
              <a:t>Podobný problém většina komerčních diet</a:t>
            </a:r>
          </a:p>
          <a:p>
            <a:pPr>
              <a:lnSpc>
                <a:spcPts val="2700"/>
              </a:lnSpc>
            </a:pPr>
            <a:r>
              <a:rPr lang="cs-CZ" sz="1800" b="1" dirty="0"/>
              <a:t>Výživa dle pH</a:t>
            </a:r>
          </a:p>
          <a:p>
            <a:pPr lvl="1">
              <a:lnSpc>
                <a:spcPts val="2700"/>
              </a:lnSpc>
            </a:pPr>
            <a:r>
              <a:rPr lang="cs-CZ" sz="1600" dirty="0"/>
              <a:t>Seznam okyselujících a alkalizujících potravin (bez jakéhokoliv podkladu)</a:t>
            </a:r>
          </a:p>
          <a:p>
            <a:pPr lvl="1">
              <a:lnSpc>
                <a:spcPts val="2700"/>
              </a:lnSpc>
            </a:pPr>
            <a:r>
              <a:rPr lang="cs-CZ" sz="1600" dirty="0"/>
              <a:t>Překyselení = základ všech onemocnění a neduhů</a:t>
            </a:r>
          </a:p>
          <a:p>
            <a:pPr lvl="1">
              <a:lnSpc>
                <a:spcPts val="2700"/>
              </a:lnSpc>
            </a:pPr>
            <a:r>
              <a:rPr lang="cs-CZ" sz="1600" dirty="0"/>
              <a:t>Nejvíce okyselující potraviny typicky vylučované potraviny v rámci většiny alternativních „očistných diet“→ maso, mléčné výrobky, obiloviny, cukr, alkohol → prakticky spjato s konceptem detoxikace</a:t>
            </a:r>
          </a:p>
          <a:p>
            <a:pPr lvl="1">
              <a:lnSpc>
                <a:spcPts val="2700"/>
              </a:lnSpc>
            </a:pPr>
            <a:r>
              <a:rPr lang="cs-CZ" sz="1600" dirty="0"/>
              <a:t>Příklad absolutního nepochopení základních konceptu homeostázy (acidobazická rovnováha) či záměrnou manipulaci s tímto konceptem k matení spotřebitele</a:t>
            </a:r>
          </a:p>
          <a:p>
            <a:pPr lvl="1">
              <a:lnSpc>
                <a:spcPts val="2700"/>
              </a:lnSpc>
            </a:pPr>
            <a:r>
              <a:rPr lang="cs-CZ" sz="1600" dirty="0"/>
              <a:t>Při dlouhodobém dodržování zcela nevhodné → jako extrémní vegetariánské postupy</a:t>
            </a:r>
          </a:p>
          <a:p>
            <a:pPr lvl="1">
              <a:lnSpc>
                <a:spcPts val="2700"/>
              </a:lnSpc>
            </a:pPr>
            <a:endParaRPr lang="cs-CZ" sz="1600" dirty="0"/>
          </a:p>
          <a:p>
            <a:pPr>
              <a:lnSpc>
                <a:spcPts val="2800"/>
              </a:lnSpc>
            </a:pPr>
            <a:endParaRPr lang="cs-CZ" sz="1800" dirty="0"/>
          </a:p>
        </p:txBody>
      </p:sp>
    </p:spTree>
    <p:extLst>
      <p:ext uri="{BB962C8B-B14F-4D97-AF65-F5344CB8AC3E}">
        <p14:creationId xmlns:p14="http://schemas.microsoft.com/office/powerpoint/2010/main" val="1959948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F36A6-49A7-1324-479B-E46B14B77996}"/>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B695CAA-59BA-3397-22CC-5AA3D1B15DBA}"/>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6" name="Nadpis 5">
            <a:extLst>
              <a:ext uri="{FF2B5EF4-FFF2-40B4-BE49-F238E27FC236}">
                <a16:creationId xmlns:a16="http://schemas.microsoft.com/office/drawing/2014/main" id="{98ED8E4C-F93E-347C-81C3-122A6C976CE0}"/>
              </a:ext>
            </a:extLst>
          </p:cNvPr>
          <p:cNvSpPr>
            <a:spLocks noGrp="1"/>
          </p:cNvSpPr>
          <p:nvPr>
            <p:ph type="title"/>
          </p:nvPr>
        </p:nvSpPr>
        <p:spPr/>
        <p:txBody>
          <a:bodyPr/>
          <a:lstStyle/>
          <a:p>
            <a:r>
              <a:rPr lang="cs-CZ" dirty="0"/>
              <a:t>Marginální a komerční diety</a:t>
            </a:r>
          </a:p>
        </p:txBody>
      </p:sp>
      <p:sp>
        <p:nvSpPr>
          <p:cNvPr id="7" name="Zástupný obsah 6">
            <a:extLst>
              <a:ext uri="{FF2B5EF4-FFF2-40B4-BE49-F238E27FC236}">
                <a16:creationId xmlns:a16="http://schemas.microsoft.com/office/drawing/2014/main" id="{B9EF4221-F4FD-877D-4C60-35E7FAEED694}"/>
              </a:ext>
            </a:extLst>
          </p:cNvPr>
          <p:cNvSpPr>
            <a:spLocks noGrp="1"/>
          </p:cNvSpPr>
          <p:nvPr>
            <p:ph idx="1"/>
          </p:nvPr>
        </p:nvSpPr>
        <p:spPr>
          <a:xfrm>
            <a:off x="293915" y="1359000"/>
            <a:ext cx="7396842" cy="4869000"/>
          </a:xfrm>
        </p:spPr>
        <p:txBody>
          <a:bodyPr/>
          <a:lstStyle/>
          <a:p>
            <a:pPr>
              <a:lnSpc>
                <a:spcPts val="2600"/>
              </a:lnSpc>
            </a:pPr>
            <a:r>
              <a:rPr lang="cs-CZ" sz="1800" b="1" dirty="0"/>
              <a:t>Detoxikace</a:t>
            </a:r>
          </a:p>
          <a:p>
            <a:pPr lvl="1">
              <a:lnSpc>
                <a:spcPts val="2600"/>
              </a:lnSpc>
            </a:pPr>
            <a:r>
              <a:rPr lang="cs-CZ" sz="1600" dirty="0"/>
              <a:t>Konkrétní podoba se značně liší X opakující se a populární postupy podléhající módním vlnám (</a:t>
            </a:r>
            <a:r>
              <a:rPr lang="cs-CZ" sz="1600" dirty="0" err="1"/>
              <a:t>Mačingová</a:t>
            </a:r>
            <a:r>
              <a:rPr lang="cs-CZ" sz="1600" dirty="0"/>
              <a:t>)</a:t>
            </a:r>
          </a:p>
          <a:p>
            <a:pPr lvl="1">
              <a:lnSpc>
                <a:spcPts val="2600"/>
              </a:lnSpc>
            </a:pPr>
            <a:r>
              <a:rPr lang="cs-CZ" sz="1600" dirty="0"/>
              <a:t>Opět nepochopení základní fyziologie → detoxikační mechanismy nezávislé na příjmu stravy a fungující 100 % času → krátkodobé kůry nemůžou mít efekt</a:t>
            </a:r>
          </a:p>
          <a:p>
            <a:pPr lvl="1">
              <a:lnSpc>
                <a:spcPts val="2600"/>
              </a:lnSpc>
            </a:pPr>
            <a:r>
              <a:rPr lang="cs-CZ" sz="1600" dirty="0"/>
              <a:t>Zajímavé spíše jako příklad rituálního přesahu výživového chování a vnímání „čistoty a toxicity“ různých potravin jako relevantního faktoru → reálné toxické látky přítomné v potravinách z rozličných zdrojů a s potenciálně závažnými dopady na zdraví → „toxiny“ = často morální přesah (maso, alkohol, kofein) nebo cokoliv obsahující aditiva (bez prokazatelné toxicity)</a:t>
            </a:r>
          </a:p>
          <a:p>
            <a:pPr lvl="1">
              <a:lnSpc>
                <a:spcPts val="2600"/>
              </a:lnSpc>
            </a:pPr>
            <a:r>
              <a:rPr lang="cs-CZ" sz="1600" dirty="0"/>
              <a:t>Z důvodu krátkodobosti většiny detoxikačních postupů nehrozí vážná rizika X problémem je udržování představy, že prevence ve výživě může být otázkou občasných zásahů a ne dlouhodobých změn ve výživovém chování</a:t>
            </a:r>
          </a:p>
          <a:p>
            <a:pPr lvl="1">
              <a:lnSpc>
                <a:spcPts val="2600"/>
              </a:lnSpc>
            </a:pPr>
            <a:endParaRPr lang="cs-CZ" sz="1600" dirty="0"/>
          </a:p>
          <a:p>
            <a:pPr>
              <a:lnSpc>
                <a:spcPts val="2600"/>
              </a:lnSpc>
            </a:pPr>
            <a:endParaRPr lang="cs-CZ" sz="1800" dirty="0"/>
          </a:p>
        </p:txBody>
      </p:sp>
      <p:pic>
        <p:nvPicPr>
          <p:cNvPr id="4098" name="Picture 2" descr="Came across this beaut in one of my Facebook groups : r/antiMLM">
            <a:extLst>
              <a:ext uri="{FF2B5EF4-FFF2-40B4-BE49-F238E27FC236}">
                <a16:creationId xmlns:a16="http://schemas.microsoft.com/office/drawing/2014/main" id="{47510DEC-3D6B-3F28-20EA-49CBBC6EC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756" y="2367000"/>
            <a:ext cx="4501243" cy="44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272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B854-3EBC-4AB4-AC00-DBD59FDFCE0D}"/>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17D95B1-6669-E943-2AA8-28D61EF31B2F}"/>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6" name="Nadpis 5">
            <a:extLst>
              <a:ext uri="{FF2B5EF4-FFF2-40B4-BE49-F238E27FC236}">
                <a16:creationId xmlns:a16="http://schemas.microsoft.com/office/drawing/2014/main" id="{813D7E7C-799F-DB97-1BA4-995BAFE07CEF}"/>
              </a:ext>
            </a:extLst>
          </p:cNvPr>
          <p:cNvSpPr>
            <a:spLocks noGrp="1"/>
          </p:cNvSpPr>
          <p:nvPr>
            <p:ph type="title"/>
          </p:nvPr>
        </p:nvSpPr>
        <p:spPr/>
        <p:txBody>
          <a:bodyPr/>
          <a:lstStyle/>
          <a:p>
            <a:r>
              <a:rPr lang="cs-CZ" dirty="0"/>
              <a:t>Další postupy</a:t>
            </a:r>
          </a:p>
        </p:txBody>
      </p:sp>
      <p:sp>
        <p:nvSpPr>
          <p:cNvPr id="7" name="Zástupný obsah 6">
            <a:extLst>
              <a:ext uri="{FF2B5EF4-FFF2-40B4-BE49-F238E27FC236}">
                <a16:creationId xmlns:a16="http://schemas.microsoft.com/office/drawing/2014/main" id="{908D1DE5-8AE7-EC8A-2E80-B3457608724F}"/>
              </a:ext>
            </a:extLst>
          </p:cNvPr>
          <p:cNvSpPr>
            <a:spLocks noGrp="1"/>
          </p:cNvSpPr>
          <p:nvPr>
            <p:ph idx="1"/>
          </p:nvPr>
        </p:nvSpPr>
        <p:spPr>
          <a:xfrm>
            <a:off x="720000" y="1359000"/>
            <a:ext cx="10753200" cy="4868999"/>
          </a:xfrm>
        </p:spPr>
        <p:txBody>
          <a:bodyPr/>
          <a:lstStyle/>
          <a:p>
            <a:pPr>
              <a:lnSpc>
                <a:spcPts val="2700"/>
              </a:lnSpc>
            </a:pPr>
            <a:r>
              <a:rPr lang="cs-CZ" sz="1800" b="1" dirty="0"/>
              <a:t>Biopotraviny</a:t>
            </a:r>
          </a:p>
          <a:p>
            <a:pPr lvl="1">
              <a:lnSpc>
                <a:spcPts val="2700"/>
              </a:lnSpc>
            </a:pPr>
            <a:r>
              <a:rPr lang="cs-CZ" sz="1600" dirty="0"/>
              <a:t>Primárním smyslem biozemědělství je udržitelnost a etické zacházení se zvířaty – zákonné restrikce se týkají pouze využívání pesticidů, chemických hnojiv, některých antibiotik a dodržováním specifických podmínek chovu hospodářských zvířat.</a:t>
            </a:r>
          </a:p>
          <a:p>
            <a:pPr lvl="1">
              <a:lnSpc>
                <a:spcPts val="2700"/>
              </a:lnSpc>
            </a:pPr>
            <a:r>
              <a:rPr lang="cs-CZ" sz="1600" dirty="0"/>
              <a:t>Jediným vstupem z potravinářského hlediska je restrikce (nikoliv zákaz) požívání aditivních látek.</a:t>
            </a:r>
          </a:p>
          <a:p>
            <a:pPr lvl="1">
              <a:lnSpc>
                <a:spcPts val="2700"/>
              </a:lnSpc>
            </a:pPr>
            <a:r>
              <a:rPr lang="cs-CZ" sz="1600" dirty="0"/>
              <a:t>Žádný z těchto faktorů nemá měřitelný vliv na výživovou kvalitu či zdravotní dopady výsledných potravin, přesto však přetrvává vnímání biopotravin jako zdravější alternativy. </a:t>
            </a:r>
          </a:p>
          <a:p>
            <a:pPr lvl="1">
              <a:lnSpc>
                <a:spcPts val="2700"/>
              </a:lnSpc>
            </a:pPr>
            <a:r>
              <a:rPr lang="cs-CZ" sz="1600" dirty="0"/>
              <a:t>Jedná se tedy opět o přesah hodnotové orientace (etické faktory + životní prostředí) do oblasti zdraví, na které nemají i přes jiné potenciální benefity vliv.</a:t>
            </a:r>
          </a:p>
          <a:p>
            <a:pPr lvl="1">
              <a:lnSpc>
                <a:spcPts val="2700"/>
              </a:lnSpc>
            </a:pPr>
            <a:r>
              <a:rPr lang="cs-CZ" sz="1600" dirty="0"/>
              <a:t>Paradoxně restrikce aditivních látek a zájem o </a:t>
            </a:r>
            <a:r>
              <a:rPr lang="cs-CZ" sz="1600" dirty="0" err="1"/>
              <a:t>welfare</a:t>
            </a:r>
            <a:r>
              <a:rPr lang="cs-CZ" sz="1600" dirty="0"/>
              <a:t> hospodářských zvířat je častou společnou vlastností relativně opačně orientovaných nízkosacharidových a vegetariánských postupů.</a:t>
            </a:r>
          </a:p>
          <a:p>
            <a:pPr lvl="1">
              <a:lnSpc>
                <a:spcPts val="2700"/>
              </a:lnSpc>
            </a:pPr>
            <a:endParaRPr lang="cs-CZ" sz="1600" dirty="0"/>
          </a:p>
          <a:p>
            <a:pPr>
              <a:lnSpc>
                <a:spcPts val="2800"/>
              </a:lnSpc>
            </a:pPr>
            <a:endParaRPr lang="cs-CZ" sz="1800" dirty="0"/>
          </a:p>
        </p:txBody>
      </p:sp>
    </p:spTree>
    <p:extLst>
      <p:ext uri="{BB962C8B-B14F-4D97-AF65-F5344CB8AC3E}">
        <p14:creationId xmlns:p14="http://schemas.microsoft.com/office/powerpoint/2010/main" val="2877030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D96B3-A47F-69FA-8060-9E7F119FBEB3}"/>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E4C16A10-1B9E-E412-A5EC-4F8B2458B3F8}"/>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6" name="Nadpis 5">
            <a:extLst>
              <a:ext uri="{FF2B5EF4-FFF2-40B4-BE49-F238E27FC236}">
                <a16:creationId xmlns:a16="http://schemas.microsoft.com/office/drawing/2014/main" id="{DFFD5309-9F25-62EA-79B1-062E747D32F1}"/>
              </a:ext>
            </a:extLst>
          </p:cNvPr>
          <p:cNvSpPr>
            <a:spLocks noGrp="1"/>
          </p:cNvSpPr>
          <p:nvPr>
            <p:ph type="title"/>
          </p:nvPr>
        </p:nvSpPr>
        <p:spPr/>
        <p:txBody>
          <a:bodyPr/>
          <a:lstStyle/>
          <a:p>
            <a:r>
              <a:rPr lang="cs-CZ" dirty="0"/>
              <a:t>Další postupy</a:t>
            </a:r>
          </a:p>
        </p:txBody>
      </p:sp>
      <p:sp>
        <p:nvSpPr>
          <p:cNvPr id="7" name="Zástupný obsah 6">
            <a:extLst>
              <a:ext uri="{FF2B5EF4-FFF2-40B4-BE49-F238E27FC236}">
                <a16:creationId xmlns:a16="http://schemas.microsoft.com/office/drawing/2014/main" id="{F420F724-BC4B-5363-917C-E9DA2E44549F}"/>
              </a:ext>
            </a:extLst>
          </p:cNvPr>
          <p:cNvSpPr>
            <a:spLocks noGrp="1"/>
          </p:cNvSpPr>
          <p:nvPr>
            <p:ph idx="1"/>
          </p:nvPr>
        </p:nvSpPr>
        <p:spPr>
          <a:xfrm>
            <a:off x="720000" y="1269001"/>
            <a:ext cx="10753200" cy="4958999"/>
          </a:xfrm>
        </p:spPr>
        <p:txBody>
          <a:bodyPr/>
          <a:lstStyle/>
          <a:p>
            <a:pPr>
              <a:lnSpc>
                <a:spcPts val="2800"/>
              </a:lnSpc>
            </a:pPr>
            <a:r>
              <a:rPr lang="cs-CZ" sz="1800" b="1" dirty="0"/>
              <a:t>Individualizovaná výživa</a:t>
            </a:r>
          </a:p>
          <a:p>
            <a:pPr lvl="1">
              <a:lnSpc>
                <a:spcPts val="2800"/>
              </a:lnSpc>
            </a:pPr>
            <a:r>
              <a:rPr lang="cs-CZ" sz="1600" dirty="0"/>
              <a:t>Genetické testy, </a:t>
            </a:r>
            <a:r>
              <a:rPr lang="cs-CZ" sz="1600" dirty="0" err="1"/>
              <a:t>nutrigenetika</a:t>
            </a:r>
            <a:r>
              <a:rPr lang="cs-CZ" sz="1600" dirty="0"/>
              <a:t>, </a:t>
            </a:r>
            <a:r>
              <a:rPr lang="cs-CZ" sz="1600" dirty="0" err="1"/>
              <a:t>sekvenace</a:t>
            </a:r>
            <a:r>
              <a:rPr lang="cs-CZ" sz="1600" dirty="0"/>
              <a:t> </a:t>
            </a:r>
            <a:r>
              <a:rPr lang="cs-CZ" sz="1600" dirty="0" err="1"/>
              <a:t>mikrobiomu</a:t>
            </a:r>
            <a:r>
              <a:rPr lang="cs-CZ" sz="1600" dirty="0"/>
              <a:t>, imunologické testy („senzitivity“), jídelníčky „na míru“,…</a:t>
            </a:r>
          </a:p>
          <a:p>
            <a:pPr lvl="1">
              <a:lnSpc>
                <a:spcPts val="2800"/>
              </a:lnSpc>
            </a:pPr>
            <a:r>
              <a:rPr lang="cs-CZ" sz="1600" dirty="0"/>
              <a:t>Různé postupy, avšak obecně vychází z konceptu </a:t>
            </a:r>
            <a:r>
              <a:rPr lang="cs-CZ" sz="1600" b="1" dirty="0"/>
              <a:t>optimalizace</a:t>
            </a:r>
            <a:r>
              <a:rPr lang="cs-CZ" sz="1600" dirty="0"/>
              <a:t> výživy a představy, že existuje optimální výživa pro každého člověka → prevence ve výživě na základě EBM vychází primárně z populačních dat, a je i tak pouze omezeně úspěšná ve stanovení široce definovaných doporučení → doporučení individualizované pro daného jedince obecně </a:t>
            </a:r>
            <a:r>
              <a:rPr lang="cs-CZ" sz="1600" b="1" dirty="0"/>
              <a:t>nemají vědecký podklad</a:t>
            </a:r>
            <a:r>
              <a:rPr lang="cs-CZ" sz="1600" dirty="0"/>
              <a:t>.</a:t>
            </a:r>
          </a:p>
          <a:p>
            <a:pPr lvl="1">
              <a:lnSpc>
                <a:spcPts val="2800"/>
              </a:lnSpc>
            </a:pPr>
            <a:r>
              <a:rPr lang="cs-CZ" sz="1600" dirty="0"/>
              <a:t>Genetické testy zatím na nejvýš na úrovni identifikace sekvencí vypovídajících o mírném zvýšení rizika specifických onemocnění či mírných odlišností v metabolismu specifických chemických látek → není dostatečným podkladem pro výživová doporučení.</a:t>
            </a:r>
          </a:p>
          <a:p>
            <a:pPr lvl="1">
              <a:lnSpc>
                <a:spcPts val="2800"/>
              </a:lnSpc>
            </a:pPr>
            <a:r>
              <a:rPr lang="cs-CZ" sz="1600" dirty="0" err="1"/>
              <a:t>Sekvenaci</a:t>
            </a:r>
            <a:r>
              <a:rPr lang="cs-CZ" sz="1600" dirty="0"/>
              <a:t> </a:t>
            </a:r>
            <a:r>
              <a:rPr lang="cs-CZ" sz="1600" dirty="0" err="1"/>
              <a:t>mikrobiomu</a:t>
            </a:r>
            <a:r>
              <a:rPr lang="cs-CZ" sz="1600" dirty="0"/>
              <a:t> lze provést, nejsme však schopni jednoznačně posoudit ideální složení </a:t>
            </a:r>
            <a:r>
              <a:rPr lang="cs-CZ" sz="1600" dirty="0" err="1"/>
              <a:t>mikrobiomu</a:t>
            </a:r>
            <a:r>
              <a:rPr lang="cs-CZ" sz="1600" dirty="0"/>
              <a:t>, ani ho efektivně ovlivnit mimo vhodnou volbu stravy.</a:t>
            </a:r>
          </a:p>
          <a:p>
            <a:pPr lvl="1">
              <a:lnSpc>
                <a:spcPts val="2800"/>
              </a:lnSpc>
            </a:pPr>
            <a:r>
              <a:rPr lang="cs-CZ" sz="1600" dirty="0"/>
              <a:t>Jediná efektivní individualizace stravy tak vychází z potřeb, preferencí a aktuálního stavu dané osoby, prakticky veškeré ostatní postupy v současné době pouze zaměřené na finanční zisk bez podstatného benefitu pro spotřebitele.</a:t>
            </a:r>
          </a:p>
          <a:p>
            <a:pPr marL="324000" lvl="1" indent="0">
              <a:lnSpc>
                <a:spcPts val="2800"/>
              </a:lnSpc>
              <a:buNone/>
            </a:pPr>
            <a:endParaRPr lang="cs-CZ" sz="1800" dirty="0"/>
          </a:p>
        </p:txBody>
      </p:sp>
    </p:spTree>
    <p:extLst>
      <p:ext uri="{BB962C8B-B14F-4D97-AF65-F5344CB8AC3E}">
        <p14:creationId xmlns:p14="http://schemas.microsoft.com/office/powerpoint/2010/main" val="3025999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C3D32-3498-54CA-FD15-01A7C4A6DCEF}"/>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0054589-3802-CA9F-EF66-C4E2C14C22BF}"/>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6" name="Nadpis 5">
            <a:extLst>
              <a:ext uri="{FF2B5EF4-FFF2-40B4-BE49-F238E27FC236}">
                <a16:creationId xmlns:a16="http://schemas.microsoft.com/office/drawing/2014/main" id="{F3C62AD8-2105-1DF6-F25C-F88390FD1289}"/>
              </a:ext>
            </a:extLst>
          </p:cNvPr>
          <p:cNvSpPr>
            <a:spLocks noGrp="1"/>
          </p:cNvSpPr>
          <p:nvPr>
            <p:ph type="title"/>
          </p:nvPr>
        </p:nvSpPr>
        <p:spPr/>
        <p:txBody>
          <a:bodyPr/>
          <a:lstStyle/>
          <a:p>
            <a:r>
              <a:rPr lang="cs-CZ" dirty="0"/>
              <a:t>Další postupy</a:t>
            </a:r>
          </a:p>
        </p:txBody>
      </p:sp>
      <p:sp>
        <p:nvSpPr>
          <p:cNvPr id="7" name="Zástupný obsah 6">
            <a:extLst>
              <a:ext uri="{FF2B5EF4-FFF2-40B4-BE49-F238E27FC236}">
                <a16:creationId xmlns:a16="http://schemas.microsoft.com/office/drawing/2014/main" id="{471F6718-2BE7-8BF8-C9D7-0EE46829007D}"/>
              </a:ext>
            </a:extLst>
          </p:cNvPr>
          <p:cNvSpPr>
            <a:spLocks noGrp="1"/>
          </p:cNvSpPr>
          <p:nvPr>
            <p:ph idx="1"/>
          </p:nvPr>
        </p:nvSpPr>
        <p:spPr>
          <a:xfrm>
            <a:off x="720000" y="1359001"/>
            <a:ext cx="10753200" cy="4868999"/>
          </a:xfrm>
        </p:spPr>
        <p:txBody>
          <a:bodyPr/>
          <a:lstStyle/>
          <a:p>
            <a:pPr>
              <a:lnSpc>
                <a:spcPts val="2600"/>
              </a:lnSpc>
            </a:pPr>
            <a:r>
              <a:rPr lang="cs-CZ" sz="1800" b="1" dirty="0"/>
              <a:t>Maximalizace přívodu mikronutrientů</a:t>
            </a:r>
          </a:p>
          <a:p>
            <a:pPr lvl="1">
              <a:lnSpc>
                <a:spcPts val="2600"/>
              </a:lnSpc>
            </a:pPr>
            <a:r>
              <a:rPr lang="cs-CZ" sz="1600" dirty="0"/>
              <a:t>Již zmíněné komerční přípravky založené na fortifikaci mikronutrientů, ale i konzumace potravin propagovaných jako neobvykle bohatých na mikronutrienty („</a:t>
            </a:r>
            <a:r>
              <a:rPr lang="cs-CZ" sz="1600" dirty="0" err="1"/>
              <a:t>superpotraviny</a:t>
            </a:r>
            <a:r>
              <a:rPr lang="cs-CZ" sz="1600" dirty="0"/>
              <a:t>“), či volba postupů a nástrojů sloužících k minimalizaci ztrát nutrientů (syrová strava, specifické nádobí či metody přípravy,…)</a:t>
            </a:r>
          </a:p>
          <a:p>
            <a:pPr lvl="1">
              <a:lnSpc>
                <a:spcPts val="2600"/>
              </a:lnSpc>
            </a:pPr>
            <a:r>
              <a:rPr lang="cs-CZ" sz="1600" dirty="0"/>
              <a:t>Obecně platí, že </a:t>
            </a:r>
            <a:r>
              <a:rPr lang="cs-CZ" sz="1600" b="1" dirty="0"/>
              <a:t>deficience mikronutrientů </a:t>
            </a:r>
            <a:r>
              <a:rPr lang="cs-CZ" sz="1600" dirty="0"/>
              <a:t>jsou až na výjimky ve vyspělém světě </a:t>
            </a:r>
            <a:r>
              <a:rPr lang="cs-CZ" sz="1600" b="1" dirty="0"/>
              <a:t>extrémně vzácné </a:t>
            </a:r>
            <a:r>
              <a:rPr lang="cs-CZ" sz="1600" dirty="0"/>
              <a:t>a většinou následkem specifických výživových či zdravotních problémů. </a:t>
            </a:r>
            <a:r>
              <a:rPr lang="cs-CZ" sz="1600" b="1" dirty="0"/>
              <a:t>Neexistuje</a:t>
            </a:r>
            <a:r>
              <a:rPr lang="cs-CZ" sz="1600" dirty="0"/>
              <a:t> tedy žádný </a:t>
            </a:r>
            <a:r>
              <a:rPr lang="cs-CZ" sz="1600" b="1" dirty="0"/>
              <a:t>měřitelný benefit </a:t>
            </a:r>
            <a:r>
              <a:rPr lang="cs-CZ" sz="1600" dirty="0"/>
              <a:t>zvýšeného příjmu mikronutrientů u osob bez deficitu, ať už v podobě fortifikace, doplňků či přirozené formě.</a:t>
            </a:r>
          </a:p>
          <a:p>
            <a:pPr lvl="1">
              <a:lnSpc>
                <a:spcPts val="2600"/>
              </a:lnSpc>
            </a:pPr>
            <a:r>
              <a:rPr lang="cs-CZ" sz="1600" dirty="0"/>
              <a:t>Taktéž ztráta živin tepelnou úpravou je ve většině případů spíše zanedbatelná (typicky do 20 % dle konkrétního nutrientu či délky přípravy) a použité nádobí či další faktory ještě řádově méně významné. Naopak některé nutrienty (lykopen) vyžadují pro aktivaci tepelnou úpravu a tepelná úprava historicky vedla ke zvýšení stravitelnosti, dostupnosti živin a deaktivaci řady </a:t>
            </a:r>
            <a:r>
              <a:rPr lang="cs-CZ" sz="1600" dirty="0" err="1"/>
              <a:t>antinutričních</a:t>
            </a:r>
            <a:r>
              <a:rPr lang="cs-CZ" sz="1600" dirty="0"/>
              <a:t> látek.</a:t>
            </a:r>
          </a:p>
          <a:p>
            <a:pPr lvl="1">
              <a:lnSpc>
                <a:spcPts val="2600"/>
              </a:lnSpc>
            </a:pPr>
            <a:r>
              <a:rPr lang="cs-CZ" sz="1600" dirty="0"/>
              <a:t>Přestože lze argumentovat o významném snížení výživové hodnoty řad potravin způsobené intenzivním hospodářstvím zaměřeným na výnos a rychlost růstu, spíše než výživovou hodnotu, jedná se o méně závažný problém v širším kontextu výživy, částečně řešený fortifikací, ale obecně výrazně závislejší na konkrétním volbě potravin než průměrném obsahu mikronutrientů.</a:t>
            </a:r>
          </a:p>
          <a:p>
            <a:pPr lvl="1">
              <a:lnSpc>
                <a:spcPts val="2600"/>
              </a:lnSpc>
            </a:pPr>
            <a:endParaRPr lang="cs-CZ" sz="1800" dirty="0"/>
          </a:p>
        </p:txBody>
      </p:sp>
    </p:spTree>
    <p:extLst>
      <p:ext uri="{BB962C8B-B14F-4D97-AF65-F5344CB8AC3E}">
        <p14:creationId xmlns:p14="http://schemas.microsoft.com/office/powerpoint/2010/main" val="3898202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C1570-9DB3-E4BF-9AFA-AE1390813FE3}"/>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B104A89E-1F88-DE13-2DCD-0EAE1EC3B078}"/>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6" name="Nadpis 5">
            <a:extLst>
              <a:ext uri="{FF2B5EF4-FFF2-40B4-BE49-F238E27FC236}">
                <a16:creationId xmlns:a16="http://schemas.microsoft.com/office/drawing/2014/main" id="{0C205BEB-00B0-6DB3-0506-33DA476318A7}"/>
              </a:ext>
            </a:extLst>
          </p:cNvPr>
          <p:cNvSpPr>
            <a:spLocks noGrp="1"/>
          </p:cNvSpPr>
          <p:nvPr>
            <p:ph type="title"/>
          </p:nvPr>
        </p:nvSpPr>
        <p:spPr/>
        <p:txBody>
          <a:bodyPr/>
          <a:lstStyle/>
          <a:p>
            <a:r>
              <a:rPr lang="cs-CZ" dirty="0"/>
              <a:t>Závěr</a:t>
            </a:r>
          </a:p>
        </p:txBody>
      </p:sp>
      <p:sp>
        <p:nvSpPr>
          <p:cNvPr id="7" name="Zástupný obsah 6">
            <a:extLst>
              <a:ext uri="{FF2B5EF4-FFF2-40B4-BE49-F238E27FC236}">
                <a16:creationId xmlns:a16="http://schemas.microsoft.com/office/drawing/2014/main" id="{B38AE7EB-EAC4-9BD2-1A75-CB1902DDD8BF}"/>
              </a:ext>
            </a:extLst>
          </p:cNvPr>
          <p:cNvSpPr>
            <a:spLocks noGrp="1"/>
          </p:cNvSpPr>
          <p:nvPr>
            <p:ph idx="1"/>
          </p:nvPr>
        </p:nvSpPr>
        <p:spPr>
          <a:xfrm>
            <a:off x="538843" y="1322263"/>
            <a:ext cx="10934357" cy="4868999"/>
          </a:xfrm>
        </p:spPr>
        <p:txBody>
          <a:bodyPr/>
          <a:lstStyle/>
          <a:p>
            <a:pPr>
              <a:lnSpc>
                <a:spcPts val="2600"/>
              </a:lnSpc>
            </a:pPr>
            <a:r>
              <a:rPr lang="cs-CZ" sz="1800" dirty="0"/>
              <a:t>Většina problematiky alternativních výživových postupů je výrazně zatížena </a:t>
            </a:r>
            <a:r>
              <a:rPr lang="cs-CZ" sz="1800" b="1" dirty="0"/>
              <a:t>rituálním přesahem </a:t>
            </a:r>
            <a:r>
              <a:rPr lang="cs-CZ" sz="1800" dirty="0"/>
              <a:t>výživového chování a asociací specifických potravin s morální čistotou a souvislostí s širším hodnotovou orientací, spíše než s reálnými důkazy o zdravotních benefitech jejich konzumace</a:t>
            </a:r>
          </a:p>
          <a:p>
            <a:pPr>
              <a:lnSpc>
                <a:spcPts val="2600"/>
              </a:lnSpc>
            </a:pPr>
            <a:r>
              <a:rPr lang="cs-CZ" sz="1800" dirty="0"/>
              <a:t>Současně řada postupů zaměřena na snahu o </a:t>
            </a:r>
            <a:r>
              <a:rPr lang="cs-CZ" sz="1800" b="1" dirty="0"/>
              <a:t>optimalizaci zdraví </a:t>
            </a:r>
            <a:r>
              <a:rPr lang="cs-CZ" sz="1800" dirty="0"/>
              <a:t>(jakožto univerzální moderní hodnoty) </a:t>
            </a:r>
            <a:r>
              <a:rPr lang="cs-CZ" sz="1800" b="1" dirty="0"/>
              <a:t>bez dostatečných důkazů </a:t>
            </a:r>
            <a:r>
              <a:rPr lang="cs-CZ" sz="1800" dirty="0"/>
              <a:t>podporujících dané postupy či na základě zjednodušování či špatné interpretace existujících doporučení či postupů.</a:t>
            </a:r>
          </a:p>
          <a:p>
            <a:pPr>
              <a:lnSpc>
                <a:spcPts val="2600"/>
              </a:lnSpc>
            </a:pPr>
            <a:r>
              <a:rPr lang="cs-CZ" sz="1800" dirty="0"/>
              <a:t>Obecně je třeba na alternativní výživové postupy nahlížet spíše jako na oblast osobního přesvědčení než jako reálnou oblast zdravotní prevence a zásadní je tedy umět </a:t>
            </a:r>
            <a:r>
              <a:rPr lang="cs-CZ" sz="1800" b="1" dirty="0"/>
              <a:t>identifikovat možné riziko deficitů </a:t>
            </a:r>
            <a:r>
              <a:rPr lang="cs-CZ" sz="1800" dirty="0"/>
              <a:t>při jejich dodržování a kriticky zhodnotit </a:t>
            </a:r>
            <a:r>
              <a:rPr lang="cs-CZ" sz="1800" b="1" dirty="0"/>
              <a:t>závažnost rizika </a:t>
            </a:r>
            <a:r>
              <a:rPr lang="cs-CZ" sz="1800" dirty="0"/>
              <a:t>(ve srovnání i s nevýživovým benefitem).</a:t>
            </a:r>
          </a:p>
          <a:p>
            <a:pPr>
              <a:lnSpc>
                <a:spcPts val="2600"/>
              </a:lnSpc>
            </a:pPr>
            <a:r>
              <a:rPr lang="cs-CZ" sz="1800" dirty="0"/>
              <a:t>Současně však některé méně extrémní podoby zažitých alternativních postupů mohou představovat </a:t>
            </a:r>
            <a:r>
              <a:rPr lang="cs-CZ" sz="1800" b="1" dirty="0"/>
              <a:t>benefit z pohledu prevence či léčby </a:t>
            </a:r>
            <a:r>
              <a:rPr lang="cs-CZ" sz="1800" dirty="0"/>
              <a:t>specifických onemocnění. Přestože srovnatelného či většího benefitu lze dosáhnout jinými evidence-</a:t>
            </a:r>
            <a:r>
              <a:rPr lang="cs-CZ" sz="1800" dirty="0" err="1"/>
              <a:t>based</a:t>
            </a:r>
            <a:r>
              <a:rPr lang="cs-CZ" sz="1800" dirty="0"/>
              <a:t> výživovými postupy, lze specifickou inklinaci ke konkrétním alternativním postupům využít ve prospěch konkrétního pacienta/klienta.</a:t>
            </a:r>
          </a:p>
          <a:p>
            <a:pPr>
              <a:lnSpc>
                <a:spcPts val="2600"/>
              </a:lnSpc>
            </a:pPr>
            <a:r>
              <a:rPr lang="cs-CZ" sz="1800" dirty="0"/>
              <a:t>S rostoucí mírou restrikce však obecně alternativní postupy přestávají být obecně vhodné či alespoň vyžadují </a:t>
            </a:r>
            <a:r>
              <a:rPr lang="cs-CZ" sz="1800" b="1" dirty="0"/>
              <a:t>vyšší míru odborného dohledu.</a:t>
            </a:r>
          </a:p>
        </p:txBody>
      </p:sp>
    </p:spTree>
    <p:extLst>
      <p:ext uri="{BB962C8B-B14F-4D97-AF65-F5344CB8AC3E}">
        <p14:creationId xmlns:p14="http://schemas.microsoft.com/office/powerpoint/2010/main" val="165537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C90DB-C641-8913-602C-80DA94C76BFE}"/>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D149D8A9-195B-BDA9-1CF4-B9ACB4FEC67B}"/>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3" name="Nadpis 2">
            <a:extLst>
              <a:ext uri="{FF2B5EF4-FFF2-40B4-BE49-F238E27FC236}">
                <a16:creationId xmlns:a16="http://schemas.microsoft.com/office/drawing/2014/main" id="{3A2A7A5D-545F-9E25-B933-718C9FA33DE4}"/>
              </a:ext>
            </a:extLst>
          </p:cNvPr>
          <p:cNvSpPr>
            <a:spLocks noGrp="1"/>
          </p:cNvSpPr>
          <p:nvPr>
            <p:ph type="title"/>
          </p:nvPr>
        </p:nvSpPr>
        <p:spPr/>
        <p:txBody>
          <a:bodyPr/>
          <a:lstStyle/>
          <a:p>
            <a:r>
              <a:rPr lang="cs-CZ" dirty="0"/>
              <a:t>Osobnostní rysy a hodnotová orientace</a:t>
            </a:r>
          </a:p>
        </p:txBody>
      </p:sp>
      <p:sp>
        <p:nvSpPr>
          <p:cNvPr id="4" name="Zástupný obsah 3">
            <a:extLst>
              <a:ext uri="{FF2B5EF4-FFF2-40B4-BE49-F238E27FC236}">
                <a16:creationId xmlns:a16="http://schemas.microsoft.com/office/drawing/2014/main" id="{6DEBAC22-DCE6-F8AD-54BD-BF1BE1914C45}"/>
              </a:ext>
            </a:extLst>
          </p:cNvPr>
          <p:cNvSpPr>
            <a:spLocks noGrp="1"/>
          </p:cNvSpPr>
          <p:nvPr>
            <p:ph idx="1"/>
          </p:nvPr>
        </p:nvSpPr>
        <p:spPr>
          <a:xfrm>
            <a:off x="720000" y="1692002"/>
            <a:ext cx="10753200" cy="4445998"/>
          </a:xfrm>
        </p:spPr>
        <p:txBody>
          <a:bodyPr/>
          <a:lstStyle/>
          <a:p>
            <a:pPr>
              <a:lnSpc>
                <a:spcPts val="2800"/>
              </a:lnSpc>
            </a:pPr>
            <a:r>
              <a:rPr lang="cs-CZ" sz="1800" dirty="0"/>
              <a:t>Prakticky nejvýznamnějším prediktorem dodržování alternativních výživových směrů specifická hodnotová orientace (</a:t>
            </a:r>
            <a:r>
              <a:rPr lang="cs-CZ" sz="1800" dirty="0" err="1"/>
              <a:t>moral</a:t>
            </a:r>
            <a:r>
              <a:rPr lang="cs-CZ" sz="1800" dirty="0"/>
              <a:t> </a:t>
            </a:r>
            <a:r>
              <a:rPr lang="cs-CZ" sz="1800" dirty="0" err="1"/>
              <a:t>foundations</a:t>
            </a:r>
            <a:r>
              <a:rPr lang="cs-CZ" sz="1800" dirty="0"/>
              <a:t> </a:t>
            </a:r>
            <a:r>
              <a:rPr lang="cs-CZ" sz="1800" dirty="0" err="1"/>
              <a:t>theory</a:t>
            </a:r>
            <a:r>
              <a:rPr lang="cs-CZ" sz="1800" dirty="0"/>
              <a:t>), případně extrémní osobnostní rysy (Big 5)</a:t>
            </a:r>
          </a:p>
          <a:p>
            <a:pPr>
              <a:lnSpc>
                <a:spcPts val="2800"/>
              </a:lnSpc>
            </a:pPr>
            <a:r>
              <a:rPr lang="cs-CZ" sz="1800" dirty="0"/>
              <a:t>Stejné faktory zároveň predikují řadu dalších významných rysů, včetně například politické orientace, atd. → vytváření subkultur se společnou hodnotovou orientací a pseudonáboženským chováním včetně specifických stravovacích zvyklostí</a:t>
            </a:r>
          </a:p>
          <a:p>
            <a:pPr>
              <a:lnSpc>
                <a:spcPts val="2800"/>
              </a:lnSpc>
            </a:pPr>
            <a:r>
              <a:rPr lang="cs-CZ" sz="1800" dirty="0"/>
              <a:t>Asociace vegetariánství se soucitem se zvířaty, environmentální problematikou,…</a:t>
            </a:r>
          </a:p>
          <a:p>
            <a:pPr>
              <a:lnSpc>
                <a:spcPts val="2800"/>
              </a:lnSpc>
            </a:pPr>
            <a:r>
              <a:rPr lang="cs-CZ" sz="1800" dirty="0"/>
              <a:t>Asociace nízkosacharidového stravování s maskulinitou, fyzickou kondicí, výkonovou orientací,…</a:t>
            </a:r>
          </a:p>
          <a:p>
            <a:pPr>
              <a:lnSpc>
                <a:spcPts val="2800"/>
              </a:lnSpc>
            </a:pPr>
            <a:r>
              <a:rPr lang="cs-CZ" sz="1800" dirty="0"/>
              <a:t>Výživové chování jako prvek identity a snaha podpořit klíčová osobní přesvědčení důkazy</a:t>
            </a:r>
          </a:p>
          <a:p>
            <a:pPr>
              <a:lnSpc>
                <a:spcPts val="2800"/>
              </a:lnSpc>
            </a:pPr>
            <a:r>
              <a:rPr lang="cs-CZ" sz="1800" dirty="0"/>
              <a:t>Podpora zdraví vnímána jako klíčový argument (x zdraví vnímáno jako umírněnost a dlouhověkost X fyzická kondice a výkonnost) pro většinu směrů, je však sekundární jiným prioritám → z pohledu EBM spíše téma </a:t>
            </a:r>
            <a:r>
              <a:rPr lang="cs-CZ" sz="1800" b="1" dirty="0"/>
              <a:t>rizik a benefitů existujících alternativních směrů </a:t>
            </a:r>
            <a:r>
              <a:rPr lang="cs-CZ" sz="1800" dirty="0"/>
              <a:t>než doporučení těchto směrů pro efektivní zdravotní prevenci → existující evidence-</a:t>
            </a:r>
            <a:r>
              <a:rPr lang="cs-CZ" sz="1800" dirty="0" err="1"/>
              <a:t>based</a:t>
            </a:r>
            <a:r>
              <a:rPr lang="cs-CZ" sz="1800" dirty="0"/>
              <a:t> postupy </a:t>
            </a:r>
            <a:r>
              <a:rPr lang="cs-CZ" sz="1800" b="1" dirty="0"/>
              <a:t>efektivnější a prokazatelnější</a:t>
            </a:r>
            <a:endParaRPr lang="cs-CZ" b="1" dirty="0"/>
          </a:p>
        </p:txBody>
      </p:sp>
    </p:spTree>
    <p:extLst>
      <p:ext uri="{BB962C8B-B14F-4D97-AF65-F5344CB8AC3E}">
        <p14:creationId xmlns:p14="http://schemas.microsoft.com/office/powerpoint/2010/main" val="542870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4280-13E3-B0AA-40CE-C27C0C201877}"/>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A6E34715-1BF0-8FF6-FC7A-0C31DA81C04C}"/>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5" name="Nadpis 4">
            <a:extLst>
              <a:ext uri="{FF2B5EF4-FFF2-40B4-BE49-F238E27FC236}">
                <a16:creationId xmlns:a16="http://schemas.microsoft.com/office/drawing/2014/main" id="{587E12CC-7AE5-C25D-8EFE-E96845BD95F8}"/>
              </a:ext>
            </a:extLst>
          </p:cNvPr>
          <p:cNvSpPr>
            <a:spLocks noGrp="1"/>
          </p:cNvSpPr>
          <p:nvPr>
            <p:ph type="title"/>
          </p:nvPr>
        </p:nvSpPr>
        <p:spPr>
          <a:xfrm>
            <a:off x="666000" y="3203212"/>
            <a:ext cx="10753200" cy="451576"/>
          </a:xfrm>
        </p:spPr>
        <p:txBody>
          <a:bodyPr/>
          <a:lstStyle/>
          <a:p>
            <a:pPr algn="ctr"/>
            <a:r>
              <a:rPr lang="cs-CZ" dirty="0"/>
              <a:t>Děkuji za pozornost!</a:t>
            </a:r>
          </a:p>
        </p:txBody>
      </p:sp>
      <mc:AlternateContent xmlns:mc="http://schemas.openxmlformats.org/markup-compatibility/2006" xmlns:p14="http://schemas.microsoft.com/office/powerpoint/2010/main">
        <mc:Choice Requires="p14">
          <p:contentPart p14:bwMode="auto" r:id="rId2">
            <p14:nvContentPartPr>
              <p14:cNvPr id="3" name="Rukopis 2">
                <a:extLst>
                  <a:ext uri="{FF2B5EF4-FFF2-40B4-BE49-F238E27FC236}">
                    <a16:creationId xmlns:a16="http://schemas.microsoft.com/office/drawing/2014/main" id="{FBB055C1-5A4E-5768-07D5-49BF5840DE61}"/>
                  </a:ext>
                </a:extLst>
              </p14:cNvPr>
              <p14:cNvContentPartPr/>
              <p14:nvPr/>
            </p14:nvContentPartPr>
            <p14:xfrm>
              <a:off x="-1093569" y="4581238"/>
              <a:ext cx="360" cy="360"/>
            </p14:xfrm>
          </p:contentPart>
        </mc:Choice>
        <mc:Fallback xmlns="">
          <p:pic>
            <p:nvPicPr>
              <p:cNvPr id="3" name="Rukopis 2">
                <a:extLst>
                  <a:ext uri="{FF2B5EF4-FFF2-40B4-BE49-F238E27FC236}">
                    <a16:creationId xmlns:a16="http://schemas.microsoft.com/office/drawing/2014/main" id="{FBB055C1-5A4E-5768-07D5-49BF5840DE61}"/>
                  </a:ext>
                </a:extLst>
              </p:cNvPr>
              <p:cNvPicPr/>
              <p:nvPr/>
            </p:nvPicPr>
            <p:blipFill>
              <a:blip r:embed="rId3"/>
              <a:stretch>
                <a:fillRect/>
              </a:stretch>
            </p:blipFill>
            <p:spPr>
              <a:xfrm>
                <a:off x="-1102569" y="4572238"/>
                <a:ext cx="18000" cy="18000"/>
              </a:xfrm>
              <a:prstGeom prst="rect">
                <a:avLst/>
              </a:prstGeom>
            </p:spPr>
          </p:pic>
        </mc:Fallback>
      </mc:AlternateContent>
    </p:spTree>
    <p:extLst>
      <p:ext uri="{BB962C8B-B14F-4D97-AF65-F5344CB8AC3E}">
        <p14:creationId xmlns:p14="http://schemas.microsoft.com/office/powerpoint/2010/main" val="81950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CD839-2800-B222-97BC-A2FC09F8698A}"/>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6962E4C8-E1EE-6F47-556E-4D26AA282E86}"/>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3" name="Nadpis 2">
            <a:extLst>
              <a:ext uri="{FF2B5EF4-FFF2-40B4-BE49-F238E27FC236}">
                <a16:creationId xmlns:a16="http://schemas.microsoft.com/office/drawing/2014/main" id="{5ECE3D5B-F211-043C-FD18-9FC63098D322}"/>
              </a:ext>
            </a:extLst>
          </p:cNvPr>
          <p:cNvSpPr>
            <a:spLocks noGrp="1"/>
          </p:cNvSpPr>
          <p:nvPr>
            <p:ph type="title"/>
          </p:nvPr>
        </p:nvSpPr>
        <p:spPr/>
        <p:txBody>
          <a:bodyPr/>
          <a:lstStyle/>
          <a:p>
            <a:r>
              <a:rPr lang="cs-CZ" dirty="0"/>
              <a:t>Optimalizace zdraví</a:t>
            </a:r>
          </a:p>
        </p:txBody>
      </p:sp>
      <p:sp>
        <p:nvSpPr>
          <p:cNvPr id="4" name="Zástupný obsah 3">
            <a:extLst>
              <a:ext uri="{FF2B5EF4-FFF2-40B4-BE49-F238E27FC236}">
                <a16:creationId xmlns:a16="http://schemas.microsoft.com/office/drawing/2014/main" id="{2F9F76F7-25F3-E823-5994-70E2C19876B7}"/>
              </a:ext>
            </a:extLst>
          </p:cNvPr>
          <p:cNvSpPr>
            <a:spLocks noGrp="1"/>
          </p:cNvSpPr>
          <p:nvPr>
            <p:ph idx="1"/>
          </p:nvPr>
        </p:nvSpPr>
        <p:spPr>
          <a:xfrm>
            <a:off x="720000" y="1692002"/>
            <a:ext cx="10753200" cy="4445998"/>
          </a:xfrm>
        </p:spPr>
        <p:txBody>
          <a:bodyPr/>
          <a:lstStyle/>
          <a:p>
            <a:pPr>
              <a:lnSpc>
                <a:spcPts val="3300"/>
              </a:lnSpc>
            </a:pPr>
            <a:r>
              <a:rPr lang="cs-CZ" sz="1800" dirty="0"/>
              <a:t>Viz první přednáška → problematický faktor moderního pojetí výživy → pouhé nasycení a uspokojení potřeb není jedinou prioritou výživového chování</a:t>
            </a:r>
          </a:p>
          <a:p>
            <a:pPr>
              <a:lnSpc>
                <a:spcPts val="3300"/>
              </a:lnSpc>
            </a:pPr>
            <a:r>
              <a:rPr lang="cs-CZ" sz="1800" dirty="0"/>
              <a:t>Řada alternativních dietních postupů zaměřená na vnímání zdraví a dlouhověkosti jako relativně nové hodnoty (nebezpečí infekčních onemocnění výrazně méně relevantní než dříve → orientace na prevenci neinfekčních onemocnění a vnímaný vliv výživy v prevenci)</a:t>
            </a:r>
          </a:p>
          <a:p>
            <a:pPr>
              <a:lnSpc>
                <a:spcPts val="3300"/>
              </a:lnSpc>
            </a:pPr>
            <a:r>
              <a:rPr lang="cs-CZ" sz="1800" dirty="0"/>
              <a:t>Snaha o udržení zdraví však často přesahuje oblast racionálních důkazů a nabírá spirituální rozměr – čistota potravin, očistné výživové postupy,…→ </a:t>
            </a:r>
            <a:r>
              <a:rPr lang="cs-CZ" sz="1800" dirty="0" err="1"/>
              <a:t>vitariánství</a:t>
            </a:r>
            <a:r>
              <a:rPr lang="cs-CZ" sz="1800" dirty="0"/>
              <a:t>, detoxikace,… → více relevantní u marginálních postupů X spirituální a ideologická zátěž obecně podstatná v tématice alternativních výživových směrů</a:t>
            </a:r>
          </a:p>
          <a:p>
            <a:pPr>
              <a:lnSpc>
                <a:spcPts val="3300"/>
              </a:lnSpc>
            </a:pPr>
            <a:r>
              <a:rPr lang="cs-CZ" sz="1800" dirty="0"/>
              <a:t>Z pohledu EBM tedy opět potenciální benefit X obvykle menší než méně ideologicky zatížené postupy</a:t>
            </a:r>
          </a:p>
          <a:p>
            <a:endParaRPr lang="cs-CZ" dirty="0"/>
          </a:p>
        </p:txBody>
      </p:sp>
    </p:spTree>
    <p:extLst>
      <p:ext uri="{BB962C8B-B14F-4D97-AF65-F5344CB8AC3E}">
        <p14:creationId xmlns:p14="http://schemas.microsoft.com/office/powerpoint/2010/main" val="2623775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8C2FF-FB29-1A5A-F081-C28B92732DEA}"/>
            </a:ext>
          </a:extLst>
        </p:cNvPr>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5AD72849-CC75-9DFE-6257-AB3A1F82D697}"/>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3" name="Nadpis 2">
            <a:extLst>
              <a:ext uri="{FF2B5EF4-FFF2-40B4-BE49-F238E27FC236}">
                <a16:creationId xmlns:a16="http://schemas.microsoft.com/office/drawing/2014/main" id="{6BA9042B-9150-A79A-A64E-87A6B54A42B3}"/>
              </a:ext>
            </a:extLst>
          </p:cNvPr>
          <p:cNvSpPr>
            <a:spLocks noGrp="1"/>
          </p:cNvSpPr>
          <p:nvPr>
            <p:ph type="title"/>
          </p:nvPr>
        </p:nvSpPr>
        <p:spPr/>
        <p:txBody>
          <a:bodyPr/>
          <a:lstStyle/>
          <a:p>
            <a:r>
              <a:rPr lang="cs-CZ" dirty="0"/>
              <a:t>Vegetariánství a plant-</a:t>
            </a:r>
            <a:r>
              <a:rPr lang="cs-CZ" dirty="0" err="1"/>
              <a:t>based</a:t>
            </a:r>
            <a:r>
              <a:rPr lang="cs-CZ" dirty="0"/>
              <a:t> diet</a:t>
            </a:r>
          </a:p>
        </p:txBody>
      </p:sp>
      <p:sp>
        <p:nvSpPr>
          <p:cNvPr id="4" name="Zástupný obsah 3">
            <a:extLst>
              <a:ext uri="{FF2B5EF4-FFF2-40B4-BE49-F238E27FC236}">
                <a16:creationId xmlns:a16="http://schemas.microsoft.com/office/drawing/2014/main" id="{6C714D20-9106-7F39-B202-6C360125AA0B}"/>
              </a:ext>
            </a:extLst>
          </p:cNvPr>
          <p:cNvSpPr>
            <a:spLocks noGrp="1"/>
          </p:cNvSpPr>
          <p:nvPr>
            <p:ph idx="1"/>
          </p:nvPr>
        </p:nvSpPr>
        <p:spPr>
          <a:xfrm>
            <a:off x="720000" y="1692002"/>
            <a:ext cx="10753200" cy="4445998"/>
          </a:xfrm>
        </p:spPr>
        <p:txBody>
          <a:bodyPr/>
          <a:lstStyle/>
          <a:p>
            <a:r>
              <a:rPr lang="cs-CZ" sz="1800" dirty="0"/>
              <a:t>Obecně jakákoliv míra </a:t>
            </a:r>
            <a:r>
              <a:rPr lang="cs-CZ" sz="1800" u="sng" dirty="0"/>
              <a:t>restrikce masa a živočišných produktů </a:t>
            </a:r>
            <a:r>
              <a:rPr lang="cs-CZ" sz="1800" dirty="0"/>
              <a:t>– značné rozdíly v přísnosti restrikce:</a:t>
            </a:r>
          </a:p>
          <a:p>
            <a:endParaRPr lang="cs-CZ" sz="1800" dirty="0"/>
          </a:p>
          <a:p>
            <a:r>
              <a:rPr lang="cs-CZ" sz="1800" dirty="0" err="1"/>
              <a:t>Semivegetariáni</a:t>
            </a:r>
            <a:r>
              <a:rPr lang="cs-CZ" sz="1800" dirty="0"/>
              <a:t> (pouze některé druhy masa – konzumace ryb či drůbeže)</a:t>
            </a:r>
          </a:p>
          <a:p>
            <a:r>
              <a:rPr lang="cs-CZ" sz="1800" dirty="0" err="1"/>
              <a:t>Laktoovovegetriáni</a:t>
            </a:r>
            <a:r>
              <a:rPr lang="cs-CZ" sz="1800" dirty="0"/>
              <a:t>, </a:t>
            </a:r>
            <a:r>
              <a:rPr lang="cs-CZ" sz="1800" dirty="0" err="1"/>
              <a:t>Laktovegetariáni</a:t>
            </a:r>
            <a:r>
              <a:rPr lang="cs-CZ" sz="1800" dirty="0"/>
              <a:t>, </a:t>
            </a:r>
            <a:r>
              <a:rPr lang="cs-CZ" sz="1800" dirty="0" err="1"/>
              <a:t>Ovovegetariáni</a:t>
            </a:r>
            <a:r>
              <a:rPr lang="cs-CZ" sz="1800" dirty="0"/>
              <a:t> (zachovány vejce a mléčné výrobky)</a:t>
            </a:r>
          </a:p>
          <a:p>
            <a:r>
              <a:rPr lang="cs-CZ" sz="1800" dirty="0"/>
              <a:t>Vegani (odmítání veškeré živočišné produkce X ve výživě spíše plant-</a:t>
            </a:r>
            <a:r>
              <a:rPr lang="cs-CZ" sz="1800" dirty="0" err="1"/>
              <a:t>based</a:t>
            </a:r>
            <a:r>
              <a:rPr lang="cs-CZ" sz="1800" dirty="0"/>
              <a:t> diet)</a:t>
            </a:r>
          </a:p>
          <a:p>
            <a:r>
              <a:rPr lang="cs-CZ" sz="1800" dirty="0" err="1"/>
              <a:t>Vitariáni</a:t>
            </a:r>
            <a:r>
              <a:rPr lang="cs-CZ" sz="1800" dirty="0"/>
              <a:t> a </a:t>
            </a:r>
            <a:r>
              <a:rPr lang="cs-CZ" sz="1800" dirty="0" err="1"/>
              <a:t>frutariáni</a:t>
            </a:r>
            <a:r>
              <a:rPr lang="cs-CZ" sz="1800" dirty="0"/>
              <a:t> (extrémní formy restrikce se značně ideologickým podkladem)</a:t>
            </a:r>
          </a:p>
          <a:p>
            <a:r>
              <a:rPr lang="cs-CZ" sz="1800" dirty="0" err="1"/>
              <a:t>Flexitariáni</a:t>
            </a:r>
            <a:r>
              <a:rPr lang="cs-CZ" sz="1800" dirty="0"/>
              <a:t> (flexibilní vegetariánství = cílená restrikce X částečně zachovaný příjem)</a:t>
            </a:r>
          </a:p>
          <a:p>
            <a:r>
              <a:rPr lang="cs-CZ" sz="1800" dirty="0"/>
              <a:t>Makrobiotika (přesah do filozofického / náboženského přesvědčení)</a:t>
            </a:r>
          </a:p>
        </p:txBody>
      </p:sp>
    </p:spTree>
    <p:extLst>
      <p:ext uri="{BB962C8B-B14F-4D97-AF65-F5344CB8AC3E}">
        <p14:creationId xmlns:p14="http://schemas.microsoft.com/office/powerpoint/2010/main" val="3219124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D0272A0-CC41-ED04-E51E-71301CAA84E2}"/>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3" name="Nadpis 2">
            <a:extLst>
              <a:ext uri="{FF2B5EF4-FFF2-40B4-BE49-F238E27FC236}">
                <a16:creationId xmlns:a16="http://schemas.microsoft.com/office/drawing/2014/main" id="{AD12E089-1EF7-F66A-DBEE-A189A1BDCAD3}"/>
              </a:ext>
            </a:extLst>
          </p:cNvPr>
          <p:cNvSpPr>
            <a:spLocks noGrp="1"/>
          </p:cNvSpPr>
          <p:nvPr>
            <p:ph type="title"/>
          </p:nvPr>
        </p:nvSpPr>
        <p:spPr/>
        <p:txBody>
          <a:bodyPr/>
          <a:lstStyle/>
          <a:p>
            <a:r>
              <a:rPr lang="cs-CZ" dirty="0"/>
              <a:t>Vegetariánství a plant-</a:t>
            </a:r>
            <a:r>
              <a:rPr lang="cs-CZ" dirty="0" err="1"/>
              <a:t>based</a:t>
            </a:r>
            <a:r>
              <a:rPr lang="cs-CZ" dirty="0"/>
              <a:t> diet</a:t>
            </a:r>
          </a:p>
        </p:txBody>
      </p:sp>
      <p:sp>
        <p:nvSpPr>
          <p:cNvPr id="4" name="Zástupný obsah 3">
            <a:extLst>
              <a:ext uri="{FF2B5EF4-FFF2-40B4-BE49-F238E27FC236}">
                <a16:creationId xmlns:a16="http://schemas.microsoft.com/office/drawing/2014/main" id="{A5C0C324-F27F-D3A5-977C-174BB860BD15}"/>
              </a:ext>
            </a:extLst>
          </p:cNvPr>
          <p:cNvSpPr>
            <a:spLocks noGrp="1"/>
          </p:cNvSpPr>
          <p:nvPr>
            <p:ph idx="1"/>
          </p:nvPr>
        </p:nvSpPr>
        <p:spPr/>
        <p:txBody>
          <a:bodyPr/>
          <a:lstStyle/>
          <a:p>
            <a:pPr>
              <a:lnSpc>
                <a:spcPts val="3300"/>
              </a:lnSpc>
            </a:pPr>
            <a:r>
              <a:rPr lang="cs-CZ" sz="1800" dirty="0"/>
              <a:t>Asociace s buddhismem a hinduismem (několik vln zájmu v západním světě)</a:t>
            </a:r>
          </a:p>
          <a:p>
            <a:pPr>
              <a:lnSpc>
                <a:spcPts val="3300"/>
              </a:lnSpc>
            </a:pPr>
            <a:r>
              <a:rPr lang="cs-CZ" sz="1800" dirty="0"/>
              <a:t>Vlastí vznik termínu v 19. století v Anglii – </a:t>
            </a:r>
            <a:r>
              <a:rPr lang="cs-CZ" sz="1800" dirty="0" err="1"/>
              <a:t>The</a:t>
            </a:r>
            <a:r>
              <a:rPr lang="cs-CZ" sz="1800" dirty="0"/>
              <a:t> </a:t>
            </a:r>
            <a:r>
              <a:rPr lang="cs-CZ" sz="1800" dirty="0" err="1"/>
              <a:t>Vegetarian</a:t>
            </a:r>
            <a:r>
              <a:rPr lang="cs-CZ" sz="1800" dirty="0"/>
              <a:t> Society (1847)</a:t>
            </a:r>
          </a:p>
          <a:p>
            <a:pPr>
              <a:lnSpc>
                <a:spcPts val="3300"/>
              </a:lnSpc>
            </a:pPr>
            <a:r>
              <a:rPr lang="cs-CZ" sz="1800" dirty="0"/>
              <a:t>Obecná asociace s osobnostními rysy, hodnotovou orientací, „spiritualitou“ a vyšším zájmem o zdraví (pohybová aktivita, kouření) znesnadňuje zobecňování výsledků + časté změny konkrétní podoby výživových postupů a relativně nízký podíl dlouhodobě praktikujících vegetariánů znesnadňují longitudinální sledování</a:t>
            </a:r>
          </a:p>
          <a:p>
            <a:pPr>
              <a:lnSpc>
                <a:spcPts val="3300"/>
              </a:lnSpc>
            </a:pPr>
            <a:r>
              <a:rPr lang="cs-CZ" sz="1800" dirty="0"/>
              <a:t>Specifické denominace křesťanství (adventismus) praktičtější modely pro západní svět → celoživotní dodržování restrikcí X stejné prostředí a omezený vliv osobnostních rysů</a:t>
            </a:r>
          </a:p>
          <a:p>
            <a:pPr>
              <a:lnSpc>
                <a:spcPts val="3300"/>
              </a:lnSpc>
            </a:pPr>
            <a:r>
              <a:rPr lang="cs-CZ" sz="1800" dirty="0"/>
              <a:t>Poměrně přesvědčivé výsledky v těchto populacích zejména z pohledu prevence KVO vedly ke zvýšení zájmu o využití vegetariánské stravy v indikaci zdravotní prevence a léčby</a:t>
            </a:r>
          </a:p>
        </p:txBody>
      </p:sp>
    </p:spTree>
    <p:extLst>
      <p:ext uri="{BB962C8B-B14F-4D97-AF65-F5344CB8AC3E}">
        <p14:creationId xmlns:p14="http://schemas.microsoft.com/office/powerpoint/2010/main" val="45618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12120C6E-B611-3DAC-1C50-1DA754C1FA4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3" name="Nadpis 2">
            <a:extLst>
              <a:ext uri="{FF2B5EF4-FFF2-40B4-BE49-F238E27FC236}">
                <a16:creationId xmlns:a16="http://schemas.microsoft.com/office/drawing/2014/main" id="{7E2832EC-F7C4-3F85-6759-A16264180FA3}"/>
              </a:ext>
            </a:extLst>
          </p:cNvPr>
          <p:cNvSpPr>
            <a:spLocks noGrp="1"/>
          </p:cNvSpPr>
          <p:nvPr>
            <p:ph type="title"/>
          </p:nvPr>
        </p:nvSpPr>
        <p:spPr/>
        <p:txBody>
          <a:bodyPr/>
          <a:lstStyle/>
          <a:p>
            <a:r>
              <a:rPr lang="cs-CZ" dirty="0"/>
              <a:t>Zdravotní benefity rostlinné stravy</a:t>
            </a:r>
          </a:p>
        </p:txBody>
      </p:sp>
      <p:sp>
        <p:nvSpPr>
          <p:cNvPr id="4" name="Zástupný obsah 3">
            <a:extLst>
              <a:ext uri="{FF2B5EF4-FFF2-40B4-BE49-F238E27FC236}">
                <a16:creationId xmlns:a16="http://schemas.microsoft.com/office/drawing/2014/main" id="{BFB98D9B-28AD-B754-9DDB-6D4118C53089}"/>
              </a:ext>
            </a:extLst>
          </p:cNvPr>
          <p:cNvSpPr>
            <a:spLocks noGrp="1"/>
          </p:cNvSpPr>
          <p:nvPr>
            <p:ph idx="1"/>
          </p:nvPr>
        </p:nvSpPr>
        <p:spPr>
          <a:xfrm>
            <a:off x="720000" y="1692002"/>
            <a:ext cx="10753200" cy="4535998"/>
          </a:xfrm>
        </p:spPr>
        <p:txBody>
          <a:bodyPr/>
          <a:lstStyle/>
          <a:p>
            <a:pPr>
              <a:lnSpc>
                <a:spcPts val="3000"/>
              </a:lnSpc>
            </a:pPr>
            <a:r>
              <a:rPr lang="cs-CZ" sz="1800" dirty="0"/>
              <a:t>Nižší tělesná hmotnost a riziko </a:t>
            </a:r>
            <a:r>
              <a:rPr lang="cs-CZ" sz="1800" b="1" dirty="0"/>
              <a:t>obezity</a:t>
            </a:r>
            <a:r>
              <a:rPr lang="cs-CZ" sz="1800" dirty="0"/>
              <a:t> (X v některých studiích srovnatelné tělesné složení - % tuku X FFM) (→ nižší energetická </a:t>
            </a:r>
            <a:r>
              <a:rPr lang="cs-CZ" sz="1800" dirty="0" err="1"/>
              <a:t>denzita</a:t>
            </a:r>
            <a:r>
              <a:rPr lang="cs-CZ" sz="1800" dirty="0"/>
              <a:t> stravy X otázka složení)</a:t>
            </a:r>
          </a:p>
          <a:p>
            <a:pPr>
              <a:lnSpc>
                <a:spcPts val="3000"/>
              </a:lnSpc>
            </a:pPr>
            <a:r>
              <a:rPr lang="cs-CZ" sz="1800" dirty="0"/>
              <a:t>Snížená incidence </a:t>
            </a:r>
            <a:r>
              <a:rPr lang="cs-CZ" sz="1800" b="1" dirty="0"/>
              <a:t>kardiovaskulárních onemocnění a DM2 </a:t>
            </a:r>
            <a:r>
              <a:rPr lang="cs-CZ" sz="1800" dirty="0"/>
              <a:t>(→ nižší příjem tuku a  zejména SFA, nižší energetická </a:t>
            </a:r>
            <a:r>
              <a:rPr lang="cs-CZ" sz="1800" dirty="0" err="1"/>
              <a:t>denzita</a:t>
            </a:r>
            <a:r>
              <a:rPr lang="cs-CZ" sz="1800" dirty="0"/>
              <a:t>, vyšší příjem vlákniny), ale také </a:t>
            </a:r>
            <a:r>
              <a:rPr lang="cs-CZ" sz="1800" b="1" dirty="0"/>
              <a:t>neurodegenerativních onemocnění</a:t>
            </a:r>
            <a:r>
              <a:rPr lang="cs-CZ" sz="1800" dirty="0"/>
              <a:t>, revmatoidní artritidy, cholelitiázy,…</a:t>
            </a:r>
          </a:p>
          <a:p>
            <a:pPr>
              <a:lnSpc>
                <a:spcPts val="3000"/>
              </a:lnSpc>
            </a:pPr>
            <a:r>
              <a:rPr lang="cs-CZ" sz="1800" dirty="0"/>
              <a:t>Vyšší příjem Mg a K, vitaminů B9, C, E, vlákniny, sekundárních rostlinných metabolitů</a:t>
            </a:r>
          </a:p>
          <a:p>
            <a:pPr>
              <a:lnSpc>
                <a:spcPts val="3000"/>
              </a:lnSpc>
            </a:pPr>
            <a:r>
              <a:rPr lang="cs-CZ" sz="1800" dirty="0"/>
              <a:t>Řada faktorů však není specifická pro čistě rostlinnou stravu ani obecně vegetariánskou – restrikce červeného masa a masných výrobků a zvýšený příjem vlákniny je relevantním faktorem prevence CRC, ale není dostatečně specifický pro vegetariánství (→ cílená restrikce – </a:t>
            </a:r>
            <a:r>
              <a:rPr lang="cs-CZ" sz="1800" dirty="0" err="1"/>
              <a:t>flexitariánství</a:t>
            </a:r>
            <a:r>
              <a:rPr lang="cs-CZ" sz="1800" dirty="0"/>
              <a:t>)</a:t>
            </a:r>
          </a:p>
          <a:p>
            <a:pPr>
              <a:lnSpc>
                <a:spcPts val="3000"/>
              </a:lnSpc>
            </a:pPr>
            <a:r>
              <a:rPr lang="cs-CZ" sz="1800" dirty="0"/>
              <a:t>Obecně problematika složení stravy a přesah termínů vegan a plant-</a:t>
            </a:r>
            <a:r>
              <a:rPr lang="cs-CZ" sz="1800" dirty="0" err="1"/>
              <a:t>based</a:t>
            </a:r>
            <a:r>
              <a:rPr lang="cs-CZ" sz="1800" dirty="0"/>
              <a:t> (primárně etický přístup a širší zaměření – oděvy, kosmetika,… X zdravotní prevence a složení stravy – minimum UPF, převaha rostlinných potravin v přirozené podobě)</a:t>
            </a:r>
          </a:p>
          <a:p>
            <a:pPr>
              <a:lnSpc>
                <a:spcPts val="3000"/>
              </a:lnSpc>
            </a:pPr>
            <a:endParaRPr lang="cs-CZ" sz="1800" dirty="0"/>
          </a:p>
          <a:p>
            <a:pPr>
              <a:lnSpc>
                <a:spcPts val="3000"/>
              </a:lnSpc>
            </a:pPr>
            <a:endParaRPr lang="cs-CZ" dirty="0"/>
          </a:p>
        </p:txBody>
      </p:sp>
    </p:spTree>
    <p:extLst>
      <p:ext uri="{BB962C8B-B14F-4D97-AF65-F5344CB8AC3E}">
        <p14:creationId xmlns:p14="http://schemas.microsoft.com/office/powerpoint/2010/main" val="2028410545"/>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port-prezentace-16-9-cz-v11.potx" id="{68C0F6E9-3E3D-43EF-AA8F-59803821B974}" vid="{5DFD00D7-A41E-477F-8575-56E3B6857AA0}"/>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muni-sport-prezentace-16-9-cz-v11</Template>
  <TotalTime>7916</TotalTime>
  <Words>6720</Words>
  <Application>Microsoft Office PowerPoint</Application>
  <PresentationFormat>Širokoúhlá obrazovka</PresentationFormat>
  <Paragraphs>423</Paragraphs>
  <Slides>50</Slides>
  <Notes>29</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50</vt:i4>
      </vt:variant>
    </vt:vector>
  </HeadingPairs>
  <TitlesOfParts>
    <vt:vector size="60" baseType="lpstr">
      <vt:lpstr>Arial</vt:lpstr>
      <vt:lpstr>ElsevierSans</vt:lpstr>
      <vt:lpstr>Helvetica Neue</vt:lpstr>
      <vt:lpstr>Open Sans</vt:lpstr>
      <vt:lpstr>roboto</vt:lpstr>
      <vt:lpstr>roboto</vt:lpstr>
      <vt:lpstr>Source Sans Pro Web</vt:lpstr>
      <vt:lpstr>Tahoma</vt:lpstr>
      <vt:lpstr>Wingdings</vt:lpstr>
      <vt:lpstr>Prezentace_MU_CZ</vt:lpstr>
      <vt:lpstr>Alternativní výživové směry </vt:lpstr>
      <vt:lpstr>Alternativní výživové směry</vt:lpstr>
      <vt:lpstr>Základní kategorizace</vt:lpstr>
      <vt:lpstr>Důvody pro alternativní výživové vzorce</vt:lpstr>
      <vt:lpstr>Osobnostní rysy a hodnotová orientace</vt:lpstr>
      <vt:lpstr>Optimalizace zdraví</vt:lpstr>
      <vt:lpstr>Vegetariánství a plant-based diet</vt:lpstr>
      <vt:lpstr>Vegetariánství a plant-based diet</vt:lpstr>
      <vt:lpstr>Zdravotní benefity rostlinné stravy</vt:lpstr>
      <vt:lpstr>Potenciální deficity rostlinné stravy</vt:lpstr>
      <vt:lpstr>Potenciální deficity rostlinné stravy</vt:lpstr>
      <vt:lpstr>Potenciální deficity rostlinné stravy</vt:lpstr>
      <vt:lpstr>Potenciální deficity rostlinné stravy</vt:lpstr>
      <vt:lpstr>Potenciální deficity rostlinné stravy</vt:lpstr>
      <vt:lpstr>Potenciální deficity rostlinné stravy</vt:lpstr>
      <vt:lpstr>Potenciální deficity rostlinné stravy</vt:lpstr>
      <vt:lpstr>Potenciální deficity rostlinné stravy</vt:lpstr>
      <vt:lpstr>Prezentace aplikace PowerPoint</vt:lpstr>
      <vt:lpstr>Prezentace aplikace PowerPoint</vt:lpstr>
      <vt:lpstr>Vyjádření odborných společností</vt:lpstr>
      <vt:lpstr>Specifické typy vegetariánství</vt:lpstr>
      <vt:lpstr>Specifické typy vegetarinství</vt:lpstr>
      <vt:lpstr>Makrobiotika</vt:lpstr>
      <vt:lpstr>Makrobiotika</vt:lpstr>
      <vt:lpstr>Ajurvéda</vt:lpstr>
      <vt:lpstr>Nízkosacharidové diety</vt:lpstr>
      <vt:lpstr>Sacharido-inzulinový model obezity</vt:lpstr>
      <vt:lpstr>Sacharido-inzulinový model obezity</vt:lpstr>
      <vt:lpstr>Prezentace aplikace PowerPoint</vt:lpstr>
      <vt:lpstr>Sacharido-inzulinový model obezity</vt:lpstr>
      <vt:lpstr>Nízkosacharidové diety</vt:lpstr>
      <vt:lpstr>Nízkosacharidová strava vs. UPF</vt:lpstr>
      <vt:lpstr>Specifické podoby nízkosacharidové diety</vt:lpstr>
      <vt:lpstr>Specifické podoby nízkosacharidové diety</vt:lpstr>
      <vt:lpstr>Specifické podoby nízkosacharidové diety</vt:lpstr>
      <vt:lpstr>Specifické podoby nízkosacharidové diety</vt:lpstr>
      <vt:lpstr>Specifické podoby nízkosacharidové diety</vt:lpstr>
      <vt:lpstr>Specifické podoby nízkosacharidové diety</vt:lpstr>
      <vt:lpstr>Nízkosacharidové diety – negativa</vt:lpstr>
      <vt:lpstr>Nízkosacharidové diety – negativa</vt:lpstr>
      <vt:lpstr>Nízkosacharidové diety – shrnutí</vt:lpstr>
      <vt:lpstr>Neindikované využití léčebných diet</vt:lpstr>
      <vt:lpstr>Marginální a komerční diety</vt:lpstr>
      <vt:lpstr>Marginální a komerční diety</vt:lpstr>
      <vt:lpstr>Marginální a komerční diety</vt:lpstr>
      <vt:lpstr>Další postupy</vt:lpstr>
      <vt:lpstr>Další postupy</vt:lpstr>
      <vt:lpstr>Další postupy</vt:lpstr>
      <vt:lpstr>Závěr</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Alternativní výživové směry</dc:title>
  <dc:creator>Tomáš Nekula</dc:creator>
  <cp:lastModifiedBy>Tomáš Nekula</cp:lastModifiedBy>
  <cp:revision>72</cp:revision>
  <cp:lastPrinted>1601-01-01T00:00:00Z</cp:lastPrinted>
  <dcterms:created xsi:type="dcterms:W3CDTF">2025-02-14T10:53:54Z</dcterms:created>
  <dcterms:modified xsi:type="dcterms:W3CDTF">2025-05-03T10:20:31Z</dcterms:modified>
</cp:coreProperties>
</file>