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8" r:id="rId2"/>
    <p:sldId id="319" r:id="rId3"/>
    <p:sldId id="298" r:id="rId4"/>
    <p:sldId id="299" r:id="rId5"/>
    <p:sldId id="302" r:id="rId6"/>
    <p:sldId id="304" r:id="rId7"/>
    <p:sldId id="316" r:id="rId8"/>
    <p:sldId id="307" r:id="rId9"/>
    <p:sldId id="308" r:id="rId10"/>
    <p:sldId id="309" r:id="rId11"/>
    <p:sldId id="311" r:id="rId12"/>
    <p:sldId id="313" r:id="rId13"/>
    <p:sldId id="290" r:id="rId14"/>
    <p:sldId id="32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3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Komplexní příčiny</a:t>
            </a:r>
          </a:p>
          <a:p>
            <a:r>
              <a:rPr lang="cs-CZ" sz="2000" dirty="0" smtClean="0"/>
              <a:t>Kvalita života</a:t>
            </a:r>
          </a:p>
          <a:p>
            <a:r>
              <a:rPr lang="cs-CZ" sz="2000" dirty="0" smtClean="0"/>
              <a:t>Soběstačnost</a:t>
            </a:r>
          </a:p>
          <a:p>
            <a:r>
              <a:rPr lang="cs-CZ" sz="2000" dirty="0" smtClean="0"/>
              <a:t>Sociální dopady</a:t>
            </a:r>
          </a:p>
          <a:p>
            <a:r>
              <a:rPr lang="cs-CZ" sz="2000" dirty="0" smtClean="0"/>
              <a:t>Základní charakteristika geriatrických syndromů</a:t>
            </a:r>
            <a:endParaRPr lang="cs-CZ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inkontinence </a:t>
            </a:r>
            <a:r>
              <a:rPr lang="cs-CZ" sz="1800" dirty="0" smtClean="0"/>
              <a:t>je velkou překážkou plnohodnotného života, který by mnozí senioři ještě mohli vést.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Důležité je si uvědomit, že inkontinence nepatří k projevům stáří a lze ji léčit.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785004"/>
            <a:ext cx="10515600" cy="75049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21766"/>
            <a:ext cx="10515600" cy="4555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demence</a:t>
            </a:r>
            <a:r>
              <a:rPr lang="cs-CZ" sz="1800" b="1" dirty="0" smtClean="0"/>
              <a:t> </a:t>
            </a:r>
            <a:r>
              <a:rPr lang="cs-CZ" sz="1800" dirty="0" smtClean="0"/>
              <a:t>je charakterizován postupným úbytkem paměťových funkcí, intelektu a jiných kognitivních</a:t>
            </a:r>
          </a:p>
          <a:p>
            <a:pPr>
              <a:buNone/>
            </a:pPr>
            <a:r>
              <a:rPr lang="cs-CZ" sz="1800" dirty="0" smtClean="0"/>
              <a:t>funkcí až k druhotnému úpadku všech dalších psychických funkcí.</a:t>
            </a:r>
          </a:p>
          <a:p>
            <a:pPr>
              <a:buNone/>
            </a:pPr>
            <a:r>
              <a:rPr lang="cs-CZ" sz="1800" dirty="0" smtClean="0"/>
              <a:t>  </a:t>
            </a:r>
          </a:p>
          <a:p>
            <a:pPr>
              <a:buNone/>
            </a:pPr>
            <a:r>
              <a:rPr lang="cs-CZ" sz="1800" dirty="0" smtClean="0"/>
              <a:t>Vzniká následkem onemocnění mozku – dochází k narušení vyšších korových funkcí včetně paměti, myšlení,</a:t>
            </a:r>
          </a:p>
          <a:p>
            <a:pPr>
              <a:buNone/>
            </a:pPr>
            <a:r>
              <a:rPr lang="cs-CZ" sz="1800" dirty="0" smtClean="0"/>
              <a:t>orientace, schopnosti řeči a úsudku.</a:t>
            </a:r>
          </a:p>
          <a:p>
            <a:pPr>
              <a:buNone/>
            </a:pPr>
            <a:r>
              <a:rPr lang="cs-CZ" sz="1800" b="1" i="1" dirty="0" smtClean="0"/>
              <a:t>Diagnostika</a:t>
            </a:r>
            <a:r>
              <a:rPr lang="cs-CZ" sz="1800" dirty="0" smtClean="0"/>
              <a:t> – zobrazovací techniky CT, MR …  lze odhalit atrofické změny i v časných stadiích</a:t>
            </a:r>
          </a:p>
          <a:p>
            <a:pPr>
              <a:buNone/>
            </a:pPr>
            <a:r>
              <a:rPr lang="cs-CZ" sz="1800" dirty="0" smtClean="0"/>
              <a:t>Je nutno doplnit o psychotesty (WT, MMSE…)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4453"/>
            <a:ext cx="10515600" cy="733245"/>
          </a:xfrm>
        </p:spPr>
        <p:txBody>
          <a:bodyPr>
            <a:normAutofit fontScale="90000"/>
          </a:bodyPr>
          <a:lstStyle/>
          <a:p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/>
            </a:r>
            <a:br>
              <a:rPr lang="cs-CZ" sz="2700" b="1" i="1" dirty="0" smtClean="0"/>
            </a:br>
            <a:r>
              <a:rPr lang="cs-CZ" sz="2700" b="1" i="1" dirty="0" smtClean="0"/>
              <a:t>Demence </a:t>
            </a:r>
            <a:r>
              <a:rPr lang="cs-CZ" sz="2200" dirty="0" smtClean="0"/>
              <a:t>je získaná porucha kognitivních funkcí, má zásadní vliv na další funkce a tím i život pacienta.Příznaky lze rozdělit z hlediska didaktického do 3 základních skupin </a:t>
            </a:r>
            <a:r>
              <a:rPr lang="cs-CZ" sz="2200" b="1" dirty="0" smtClean="0"/>
              <a:t>A-B-C</a:t>
            </a:r>
            <a:r>
              <a:rPr lang="cs-CZ" sz="2700" dirty="0" smtClean="0"/>
              <a:t>: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14732"/>
            <a:ext cx="10515600" cy="529696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400" dirty="0" smtClean="0"/>
              <a:t>Narušení </a:t>
            </a:r>
            <a:r>
              <a:rPr lang="cs-CZ" sz="1400" b="1" i="1" dirty="0" smtClean="0"/>
              <a:t>kognitivních funkcí </a:t>
            </a:r>
            <a:r>
              <a:rPr lang="cs-CZ" sz="1400" dirty="0" smtClean="0"/>
              <a:t>(</a:t>
            </a:r>
            <a:r>
              <a:rPr lang="cs-CZ" sz="1400" b="1" dirty="0" smtClean="0"/>
              <a:t>C</a:t>
            </a:r>
            <a:r>
              <a:rPr lang="cs-CZ" sz="1400" dirty="0" smtClean="0"/>
              <a:t> - </a:t>
            </a:r>
            <a:r>
              <a:rPr lang="cs-CZ" sz="1400" dirty="0" err="1" smtClean="0"/>
              <a:t>cognition</a:t>
            </a:r>
            <a:r>
              <a:rPr lang="cs-CZ" sz="14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Narušení aktivit denního života (</a:t>
            </a:r>
            <a:r>
              <a:rPr lang="cs-CZ" sz="1400" b="1" dirty="0" smtClean="0"/>
              <a:t>A</a:t>
            </a:r>
            <a:r>
              <a:rPr lang="cs-CZ" sz="1400" dirty="0" smtClean="0"/>
              <a:t> – </a:t>
            </a:r>
            <a:r>
              <a:rPr lang="cs-CZ" sz="1400" dirty="0" err="1" smtClean="0"/>
              <a:t>activities</a:t>
            </a:r>
            <a:r>
              <a:rPr lang="cs-CZ" sz="1400" dirty="0" smtClean="0"/>
              <a:t> </a:t>
            </a:r>
            <a:r>
              <a:rPr lang="cs-CZ" sz="1400" dirty="0" err="1" smtClean="0"/>
              <a:t>of</a:t>
            </a:r>
            <a:r>
              <a:rPr lang="cs-CZ" sz="1400" dirty="0" smtClean="0"/>
              <a:t> </a:t>
            </a:r>
            <a:r>
              <a:rPr lang="cs-CZ" sz="1400" dirty="0" err="1" smtClean="0"/>
              <a:t>daily</a:t>
            </a:r>
            <a:r>
              <a:rPr lang="cs-CZ" sz="1400" dirty="0" smtClean="0"/>
              <a:t> </a:t>
            </a:r>
            <a:r>
              <a:rPr lang="cs-CZ" sz="1400" dirty="0" err="1" smtClean="0"/>
              <a:t>life</a:t>
            </a:r>
            <a:r>
              <a:rPr lang="cs-CZ" sz="14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Poruchy chování (</a:t>
            </a:r>
            <a:r>
              <a:rPr lang="cs-CZ" sz="1400" b="1" dirty="0" smtClean="0"/>
              <a:t>B</a:t>
            </a:r>
            <a:r>
              <a:rPr lang="cs-CZ" sz="1400" dirty="0" smtClean="0"/>
              <a:t> – </a:t>
            </a:r>
            <a:r>
              <a:rPr lang="cs-CZ" sz="1400" dirty="0" err="1" smtClean="0"/>
              <a:t>behavior</a:t>
            </a:r>
            <a:r>
              <a:rPr lang="cs-CZ" sz="1400" dirty="0" smtClean="0"/>
              <a:t>)</a:t>
            </a:r>
          </a:p>
          <a:p>
            <a:pPr>
              <a:buNone/>
            </a:pP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Další symptomy demence: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intelektu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paměti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orientace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abstraktního myšlení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chápání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pozornosti a motivace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korových funkcí (apraxie, afázie)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emotivity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Poruchy chování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Ztráta soběstačnosti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Porucha osobnosti</a:t>
            </a:r>
          </a:p>
          <a:p>
            <a:pPr>
              <a:buFont typeface="Wingdings" pitchFamily="2" charset="2"/>
              <a:buChar char="§"/>
            </a:pPr>
            <a:r>
              <a:rPr lang="cs-CZ" sz="1400" dirty="0" smtClean="0"/>
              <a:t>Případně i psychotické příznaky</a:t>
            </a: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7682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Geriatrické syndromy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37968"/>
            <a:ext cx="10515600" cy="51389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Geriatrická křehkost </a:t>
            </a:r>
            <a:r>
              <a:rPr lang="cs-CZ" sz="1800" dirty="0" smtClean="0"/>
              <a:t>(</a:t>
            </a:r>
            <a:r>
              <a:rPr lang="cs-CZ" sz="1800" dirty="0" err="1" smtClean="0"/>
              <a:t>frailty</a:t>
            </a:r>
            <a:r>
              <a:rPr lang="cs-CZ" sz="1800" dirty="0" smtClean="0"/>
              <a:t>) – klinicky významný, kauzálně podmíněný úbytek funkční zdatnosti na nízké úrovni potenciálu zdraví.</a:t>
            </a:r>
          </a:p>
          <a:p>
            <a:pPr>
              <a:buNone/>
            </a:pPr>
            <a:r>
              <a:rPr lang="cs-CZ" sz="1800" dirty="0" smtClean="0"/>
              <a:t>Kritéria dle </a:t>
            </a:r>
            <a:r>
              <a:rPr lang="cs-CZ" sz="1800" dirty="0" err="1" smtClean="0"/>
              <a:t>Friedové</a:t>
            </a:r>
            <a:r>
              <a:rPr lang="cs-CZ" sz="1800" dirty="0" smtClean="0"/>
              <a:t> a spol.:</a:t>
            </a:r>
          </a:p>
          <a:p>
            <a:pPr marL="514350" indent="-514350">
              <a:buAutoNum type="alphaLcParenR"/>
            </a:pPr>
            <a:r>
              <a:rPr lang="cs-CZ" sz="1800" dirty="0" smtClean="0"/>
              <a:t>Nezáměrné zhubnutí 5 a více kg za poslední rok</a:t>
            </a:r>
          </a:p>
          <a:p>
            <a:pPr marL="514350" indent="-514350">
              <a:buAutoNum type="alphaLcParenR"/>
            </a:pPr>
            <a:r>
              <a:rPr lang="cs-CZ" sz="1800" dirty="0" smtClean="0"/>
              <a:t>Únava s vyčerpaností</a:t>
            </a:r>
          </a:p>
          <a:p>
            <a:pPr marL="514350" indent="-514350">
              <a:buAutoNum type="alphaLcParenR"/>
            </a:pPr>
            <a:r>
              <a:rPr lang="cs-CZ" sz="1800" dirty="0" smtClean="0"/>
              <a:t>Svalová slabost</a:t>
            </a:r>
          </a:p>
          <a:p>
            <a:pPr marL="514350" indent="-514350">
              <a:buAutoNum type="alphaLcParenR"/>
            </a:pPr>
            <a:r>
              <a:rPr lang="cs-CZ" sz="1800" dirty="0" smtClean="0"/>
              <a:t>Úbytek tělesné aktivity</a:t>
            </a:r>
          </a:p>
          <a:p>
            <a:pPr marL="514350" indent="-514350">
              <a:buAutoNum type="alphaLcParenR"/>
            </a:pPr>
            <a:r>
              <a:rPr lang="cs-CZ" sz="1800" dirty="0" smtClean="0"/>
              <a:t>Pomalá chůze</a:t>
            </a:r>
          </a:p>
          <a:p>
            <a:pPr marL="514350" indent="-514350">
              <a:buNone/>
            </a:pPr>
            <a:endParaRPr lang="cs-CZ" sz="1800" dirty="0" smtClean="0"/>
          </a:p>
          <a:p>
            <a:pPr marL="514350" indent="-514350">
              <a:buNone/>
            </a:pPr>
            <a:r>
              <a:rPr lang="cs-CZ" sz="1800" dirty="0" smtClean="0"/>
              <a:t>Prevalence u osob nad 65 let činila 7 %.</a:t>
            </a:r>
          </a:p>
          <a:p>
            <a:pPr marL="514350" indent="-514350">
              <a:buNone/>
            </a:pPr>
            <a:endParaRPr lang="cs-CZ" sz="1800" dirty="0" smtClean="0"/>
          </a:p>
          <a:p>
            <a:pPr marL="514350" indent="-514350">
              <a:buNone/>
            </a:pPr>
            <a:r>
              <a:rPr lang="cs-CZ" sz="1800" dirty="0" smtClean="0"/>
              <a:t>Geriatrická křehkost se obvykle manifestuje geriatrickými syndromy a symptomy.</a:t>
            </a:r>
          </a:p>
          <a:p>
            <a:pPr marL="514350" indent="-51435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>
                <a:solidFill>
                  <a:srgbClr val="FF0000"/>
                </a:solidFill>
              </a:rPr>
              <a:t>Otázky</a:t>
            </a:r>
            <a:r>
              <a:rPr lang="cs-CZ" sz="1800" dirty="0" smtClean="0"/>
              <a:t> k zamyšlení???</a:t>
            </a:r>
          </a:p>
          <a:p>
            <a:endParaRPr lang="cs-CZ" sz="1800" dirty="0" smtClean="0"/>
          </a:p>
          <a:p>
            <a:pPr marL="342900" indent="-342900">
              <a:buNone/>
            </a:pPr>
            <a:r>
              <a:rPr lang="cs-CZ" sz="1800" dirty="0" smtClean="0"/>
              <a:t>1. Zamyslete se nad možnými preventivními opatřeními pro geriatrickou křehkost? </a:t>
            </a:r>
          </a:p>
          <a:p>
            <a:pPr marL="342900" indent="-342900">
              <a:buNone/>
            </a:pPr>
            <a:r>
              <a:rPr lang="cs-CZ" sz="1800" dirty="0" smtClean="0"/>
              <a:t>(zvládnete formulovat 5 opatření??)</a:t>
            </a:r>
          </a:p>
          <a:p>
            <a:pPr marL="342900" indent="-342900">
              <a:buNone/>
            </a:pPr>
            <a:r>
              <a:rPr lang="cs-CZ" sz="1800" dirty="0" smtClean="0"/>
              <a:t>2. Vyzkoušejte si, případně „precizně“ nacvičte krátkou taneční sestavu podle ukázky. </a:t>
            </a:r>
          </a:p>
          <a:p>
            <a:pPr marL="342900" indent="-342900">
              <a:buNone/>
            </a:pPr>
            <a:r>
              <a:rPr lang="cs-CZ" sz="1800" dirty="0" smtClean="0"/>
              <a:t>3. V čem spatřujete </a:t>
            </a:r>
            <a:r>
              <a:rPr lang="cs-CZ" sz="1800" dirty="0" err="1" smtClean="0"/>
              <a:t>benefity</a:t>
            </a:r>
            <a:r>
              <a:rPr lang="cs-CZ" sz="1800" dirty="0" smtClean="0"/>
              <a:t> tance pro seniory?</a:t>
            </a:r>
          </a:p>
          <a:p>
            <a:endParaRPr lang="cs-CZ" dirty="0"/>
          </a:p>
        </p:txBody>
      </p:sp>
      <p:pic>
        <p:nvPicPr>
          <p:cNvPr id="1026" name="Picture 2" descr="C:\Users\roman\Desktop\stažený soubo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3158" y="3936048"/>
            <a:ext cx="1962150" cy="233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9616"/>
            <a:ext cx="10515600" cy="502919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sz="7200" dirty="0" smtClean="0"/>
          </a:p>
          <a:p>
            <a:r>
              <a:rPr lang="cs-CZ" sz="7200" dirty="0" smtClean="0"/>
              <a:t>časté a mají komplexní příčiny</a:t>
            </a:r>
          </a:p>
          <a:p>
            <a:r>
              <a:rPr lang="cs-CZ" sz="7200" dirty="0" smtClean="0"/>
              <a:t>chápány jako klinicky významné </a:t>
            </a:r>
          </a:p>
          <a:p>
            <a:r>
              <a:rPr lang="cs-CZ" sz="7200" dirty="0" smtClean="0"/>
              <a:t>ovlivňují soběstačnost</a:t>
            </a:r>
          </a:p>
          <a:p>
            <a:r>
              <a:rPr lang="cs-CZ" sz="7200" dirty="0" smtClean="0"/>
              <a:t>významné dopady sociální</a:t>
            </a:r>
          </a:p>
          <a:p>
            <a:r>
              <a:rPr lang="cs-CZ" sz="7200" dirty="0" smtClean="0">
                <a:solidFill>
                  <a:srgbClr val="FF0000"/>
                </a:solidFill>
              </a:rPr>
              <a:t>těsně souvisí s tzv. geriatrickou křehkostí</a:t>
            </a:r>
          </a:p>
          <a:p>
            <a:endParaRPr lang="cs-CZ" sz="7200" dirty="0" smtClean="0"/>
          </a:p>
          <a:p>
            <a:r>
              <a:rPr lang="cs-CZ" sz="7200" dirty="0" err="1" smtClean="0"/>
              <a:t>hypomobilita</a:t>
            </a:r>
            <a:endParaRPr lang="cs-CZ" sz="7200" dirty="0" smtClean="0"/>
          </a:p>
          <a:p>
            <a:r>
              <a:rPr lang="cs-CZ" sz="7200" dirty="0" smtClean="0"/>
              <a:t>imobilita (poruchy chůze, úrazy) </a:t>
            </a:r>
          </a:p>
          <a:p>
            <a:r>
              <a:rPr lang="cs-CZ" sz="7200" dirty="0" err="1" smtClean="0"/>
              <a:t>instabilita</a:t>
            </a:r>
            <a:r>
              <a:rPr lang="cs-CZ" sz="7200" dirty="0" smtClean="0"/>
              <a:t> (závratě, nestabilita s pády, úrazy) </a:t>
            </a:r>
          </a:p>
          <a:p>
            <a:r>
              <a:rPr lang="cs-CZ" sz="7200" dirty="0" err="1" smtClean="0"/>
              <a:t>dekondice</a:t>
            </a:r>
            <a:r>
              <a:rPr lang="cs-CZ" sz="7200" dirty="0" smtClean="0"/>
              <a:t>, svalová slabost, </a:t>
            </a:r>
            <a:r>
              <a:rPr lang="cs-CZ" sz="7200" dirty="0" err="1" smtClean="0"/>
              <a:t>sarkopenie</a:t>
            </a:r>
            <a:endParaRPr lang="cs-CZ" sz="7200" dirty="0" smtClean="0"/>
          </a:p>
          <a:p>
            <a:r>
              <a:rPr lang="cs-CZ" sz="7200" dirty="0" smtClean="0"/>
              <a:t>poruchy výživy - anorexie, malnutrice, dehydratace</a:t>
            </a:r>
          </a:p>
          <a:p>
            <a:r>
              <a:rPr lang="cs-CZ" sz="7200" dirty="0" smtClean="0"/>
              <a:t>inkontinence </a:t>
            </a:r>
          </a:p>
          <a:p>
            <a:r>
              <a:rPr lang="cs-CZ" sz="7200" dirty="0" smtClean="0"/>
              <a:t>intelektové poruchy (syndrom demence, kognitivní deficit, MCI, poruchy chování)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</a:t>
            </a:r>
            <a:r>
              <a:rPr lang="cs-CZ" sz="1800" b="1" dirty="0" err="1" smtClean="0">
                <a:solidFill>
                  <a:srgbClr val="FF0000"/>
                </a:solidFill>
              </a:rPr>
              <a:t>hypomobility</a:t>
            </a:r>
            <a:r>
              <a:rPr lang="cs-CZ" sz="1800" dirty="0" smtClean="0">
                <a:solidFill>
                  <a:srgbClr val="FF0000"/>
                </a:solidFill>
              </a:rPr>
              <a:t> </a:t>
            </a:r>
            <a:r>
              <a:rPr lang="cs-CZ" sz="1800" dirty="0" smtClean="0"/>
              <a:t>má ve stáří komplexní psychosomatickou povahu. </a:t>
            </a:r>
          </a:p>
          <a:p>
            <a:pPr>
              <a:buNone/>
            </a:pPr>
            <a:r>
              <a:rPr lang="cs-CZ" sz="1800" dirty="0" smtClean="0"/>
              <a:t>patří sem: </a:t>
            </a:r>
          </a:p>
          <a:p>
            <a:r>
              <a:rPr lang="cs-CZ" sz="1800" dirty="0" smtClean="0"/>
              <a:t>celoživotní nechuť k PA, odpor k PA v průběhu života</a:t>
            </a:r>
          </a:p>
          <a:p>
            <a:r>
              <a:rPr lang="cs-CZ" sz="1800" dirty="0" smtClean="0"/>
              <a:t>ztráta motivace (osamělost, penzionování…)</a:t>
            </a:r>
          </a:p>
          <a:p>
            <a:r>
              <a:rPr lang="cs-CZ" sz="1800" dirty="0" smtClean="0"/>
              <a:t>nárůst </a:t>
            </a:r>
            <a:r>
              <a:rPr lang="cs-CZ" sz="1800" dirty="0" err="1" smtClean="0"/>
              <a:t>dyskomfortu</a:t>
            </a:r>
            <a:r>
              <a:rPr lang="cs-CZ" sz="1800" dirty="0" smtClean="0"/>
              <a:t> (bolest kloubů, dušnost, únava)</a:t>
            </a:r>
          </a:p>
          <a:p>
            <a:r>
              <a:rPr lang="cs-CZ" sz="1800" dirty="0" err="1" smtClean="0"/>
              <a:t>instabilita</a:t>
            </a:r>
            <a:r>
              <a:rPr lang="cs-CZ" sz="1800" dirty="0" smtClean="0"/>
              <a:t> (vestibulární syndrom, neuropatie,  parézy, osteoporóza)</a:t>
            </a:r>
          </a:p>
          <a:p>
            <a:r>
              <a:rPr lang="cs-CZ" sz="1800" dirty="0" smtClean="0"/>
              <a:t>nejistota v prostoru (poruchy zraku, strach a nejistota z nových prostorů)</a:t>
            </a:r>
          </a:p>
          <a:p>
            <a:r>
              <a:rPr lang="cs-CZ" sz="1800" dirty="0" smtClean="0"/>
              <a:t>strach z pádu</a:t>
            </a:r>
          </a:p>
          <a:p>
            <a:r>
              <a:rPr lang="cs-CZ" sz="1800" dirty="0" smtClean="0"/>
              <a:t>deprese</a:t>
            </a:r>
          </a:p>
          <a:p>
            <a:r>
              <a:rPr lang="cs-CZ" sz="1800" dirty="0" smtClean="0"/>
              <a:t>poruchy výživy (malnutrice nebo obezita)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imobility</a:t>
            </a:r>
            <a:r>
              <a:rPr lang="cs-CZ" sz="1800" b="1" dirty="0" smtClean="0"/>
              <a:t> </a:t>
            </a:r>
            <a:r>
              <a:rPr lang="cs-CZ" sz="1800" dirty="0" smtClean="0"/>
              <a:t>představuje neschopnost volného pohybu. </a:t>
            </a:r>
          </a:p>
          <a:p>
            <a:pPr>
              <a:buNone/>
            </a:pPr>
            <a:r>
              <a:rPr lang="cs-CZ" sz="1800" dirty="0" smtClean="0"/>
              <a:t>Imobilizační syndrom je definován jako soubor negativních důsledků minimální pohybové aktivity na lidský</a:t>
            </a:r>
          </a:p>
          <a:p>
            <a:pPr>
              <a:buNone/>
            </a:pPr>
            <a:r>
              <a:rPr lang="cs-CZ" sz="1800" dirty="0" smtClean="0"/>
              <a:t>organismus.</a:t>
            </a:r>
          </a:p>
          <a:p>
            <a:pPr>
              <a:buNone/>
            </a:pPr>
            <a:r>
              <a:rPr lang="cs-CZ" sz="1800" dirty="0" smtClean="0"/>
              <a:t>Je jím ohrožen prakticky každý senior, u kterého došlo k podstatnému snížení PA.</a:t>
            </a:r>
          </a:p>
          <a:p>
            <a:endParaRPr lang="cs-CZ" sz="1800" b="1" dirty="0" smtClean="0"/>
          </a:p>
          <a:p>
            <a:r>
              <a:rPr lang="cs-CZ" sz="1800" dirty="0" smtClean="0"/>
              <a:t>Imobilizační syndrom (nebo též </a:t>
            </a:r>
            <a:r>
              <a:rPr lang="cs-CZ" sz="1800" dirty="0" err="1" smtClean="0"/>
              <a:t>hypokinetický</a:t>
            </a:r>
            <a:r>
              <a:rPr lang="cs-CZ" sz="1800" dirty="0" smtClean="0"/>
              <a:t> syndrom) je komplex symptomů vznikajících v důsledku </a:t>
            </a:r>
            <a:r>
              <a:rPr lang="cs-CZ" sz="1800" dirty="0" err="1" smtClean="0"/>
              <a:t>inaktivity</a:t>
            </a:r>
            <a:r>
              <a:rPr lang="cs-CZ" sz="1800" dirty="0" smtClean="0"/>
              <a:t> způsobené nehybností či sníženou aktivitou. </a:t>
            </a:r>
          </a:p>
          <a:p>
            <a:pPr>
              <a:buNone/>
            </a:pPr>
            <a:endParaRPr lang="cs-CZ" sz="2400" dirty="0" smtClean="0"/>
          </a:p>
          <a:p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</a:t>
            </a:r>
            <a:r>
              <a:rPr lang="cs-CZ" sz="1800" b="1" dirty="0" err="1" smtClean="0">
                <a:solidFill>
                  <a:srgbClr val="FF0000"/>
                </a:solidFill>
              </a:rPr>
              <a:t>dekondice</a:t>
            </a:r>
            <a:r>
              <a:rPr lang="cs-CZ" sz="1800" dirty="0" smtClean="0"/>
              <a:t> je charakterizován poklesem tělesné zdatnosti.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Bývá důsledkem dlouhodobé </a:t>
            </a:r>
            <a:r>
              <a:rPr lang="cs-CZ" sz="1800" dirty="0" err="1" smtClean="0"/>
              <a:t>hypomobility</a:t>
            </a:r>
            <a:r>
              <a:rPr lang="cs-CZ" sz="1800" dirty="0" smtClean="0"/>
              <a:t> či imobility. Rozvoj </a:t>
            </a:r>
            <a:r>
              <a:rPr lang="cs-CZ" sz="1800" dirty="0" err="1" smtClean="0"/>
              <a:t>dekondice</a:t>
            </a:r>
            <a:r>
              <a:rPr lang="cs-CZ" sz="1800" dirty="0" smtClean="0"/>
              <a:t> u pacientů upoutaných na lůžko</a:t>
            </a:r>
          </a:p>
          <a:p>
            <a:pPr>
              <a:buNone/>
            </a:pPr>
            <a:r>
              <a:rPr lang="cs-CZ" sz="1800" dirty="0" smtClean="0"/>
              <a:t>nastává obvykle do dvou týdnů.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1299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Geriatrické syndromy</a:t>
            </a:r>
            <a:endParaRPr lang="cs-CZ" sz="36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93962"/>
            <a:ext cx="10515600" cy="48830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</a:t>
            </a:r>
            <a:endParaRPr lang="cs-CZ" sz="1900" dirty="0" smtClean="0"/>
          </a:p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svalové slabosti (</a:t>
            </a:r>
            <a:r>
              <a:rPr lang="cs-CZ" sz="1800" b="1" dirty="0" err="1" smtClean="0">
                <a:solidFill>
                  <a:srgbClr val="FF0000"/>
                </a:solidFill>
              </a:rPr>
              <a:t>sarkopenie</a:t>
            </a:r>
            <a:r>
              <a:rPr lang="cs-CZ" sz="1800" b="1" dirty="0" smtClean="0">
                <a:solidFill>
                  <a:srgbClr val="FF0000"/>
                </a:solidFill>
              </a:rPr>
              <a:t>, svalová atrofie a slabost ve stáří)</a:t>
            </a:r>
            <a:r>
              <a:rPr lang="cs-CZ" sz="1800" dirty="0" smtClean="0"/>
              <a:t> je způsoben úbytkem svalové hmoty,</a:t>
            </a:r>
          </a:p>
          <a:p>
            <a:pPr>
              <a:buNone/>
            </a:pPr>
            <a:r>
              <a:rPr lang="cs-CZ" sz="1800" dirty="0" smtClean="0"/>
              <a:t>rychlosti a síly </a:t>
            </a:r>
            <a:r>
              <a:rPr lang="cs-CZ" sz="1800" dirty="0" smtClean="0"/>
              <a:t>stahu. </a:t>
            </a:r>
            <a:r>
              <a:rPr lang="cs-CZ" sz="1800" dirty="0" smtClean="0"/>
              <a:t> V klinickém obrazu dominuje snížená výkonnost dolních končetin, zpomalení a znejistění</a:t>
            </a:r>
          </a:p>
          <a:p>
            <a:pPr>
              <a:buNone/>
            </a:pPr>
            <a:r>
              <a:rPr lang="cs-CZ" sz="1800" dirty="0" smtClean="0"/>
              <a:t>chůze. </a:t>
            </a:r>
          </a:p>
          <a:p>
            <a:pPr>
              <a:buNone/>
            </a:pPr>
            <a:r>
              <a:rPr lang="cs-CZ" sz="1800" dirty="0" smtClean="0"/>
              <a:t>K nejvýznamnějším faktorům rozvoje patří involuční změny.</a:t>
            </a:r>
          </a:p>
          <a:p>
            <a:pPr>
              <a:buNone/>
            </a:pPr>
            <a:r>
              <a:rPr lang="cs-CZ" sz="1800" dirty="0" smtClean="0"/>
              <a:t>Při imobilizaci na lůžku klesá svalová síla během 4-6 týdnů asi o 40 %, nejvýrazněji na m. </a:t>
            </a:r>
            <a:r>
              <a:rPr lang="cs-CZ" sz="1800" dirty="0" err="1" smtClean="0"/>
              <a:t>quadriceps</a:t>
            </a:r>
            <a:r>
              <a:rPr lang="cs-CZ" sz="1800" dirty="0" smtClean="0"/>
              <a:t> </a:t>
            </a:r>
            <a:r>
              <a:rPr lang="cs-CZ" sz="1800" dirty="0" err="1" smtClean="0"/>
              <a:t>femoris</a:t>
            </a:r>
            <a:r>
              <a:rPr lang="cs-CZ" sz="1800" dirty="0" smtClean="0"/>
              <a:t>.</a:t>
            </a:r>
          </a:p>
          <a:p>
            <a:pPr>
              <a:buNone/>
            </a:pPr>
            <a:r>
              <a:rPr lang="cs-CZ" sz="1800" dirty="0" err="1" smtClean="0"/>
              <a:t>Sarkopenie</a:t>
            </a:r>
            <a:r>
              <a:rPr lang="cs-CZ" sz="1800" dirty="0" smtClean="0"/>
              <a:t> vede k </a:t>
            </a:r>
            <a:r>
              <a:rPr lang="cs-CZ" sz="1800" dirty="0" err="1" smtClean="0"/>
              <a:t>hypomobilitě</a:t>
            </a:r>
            <a:r>
              <a:rPr lang="cs-CZ" sz="1800" dirty="0" smtClean="0"/>
              <a:t>, </a:t>
            </a:r>
            <a:r>
              <a:rPr lang="cs-CZ" sz="1800" dirty="0" err="1" smtClean="0"/>
              <a:t>instabilitě</a:t>
            </a:r>
            <a:r>
              <a:rPr lang="cs-CZ" sz="1800" dirty="0" smtClean="0"/>
              <a:t> s pády, k </a:t>
            </a:r>
            <a:r>
              <a:rPr lang="cs-CZ" sz="1800" dirty="0" err="1" smtClean="0"/>
              <a:t>dysabilitě</a:t>
            </a:r>
            <a:r>
              <a:rPr lang="cs-CZ" sz="1800" dirty="0" smtClean="0"/>
              <a:t> až ke ztrátě soběstačnosti.</a:t>
            </a:r>
          </a:p>
          <a:p>
            <a:pPr>
              <a:buNone/>
            </a:pPr>
            <a:r>
              <a:rPr lang="cs-CZ" sz="1800" dirty="0" smtClean="0"/>
              <a:t>Výskyt pádu až u 40% seniorů s </a:t>
            </a:r>
            <a:r>
              <a:rPr lang="cs-CZ" sz="1800" dirty="0" err="1" smtClean="0"/>
              <a:t>instabilitou</a:t>
            </a:r>
            <a:r>
              <a:rPr lang="cs-CZ" sz="1800" dirty="0" smtClean="0"/>
              <a:t>, u 25% seniorů nad 65 let opakované pády.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Svalová hmota i síla narůstají v průběhu života, maximum kolem 35-40 let.</a:t>
            </a:r>
          </a:p>
          <a:p>
            <a:pPr>
              <a:buNone/>
            </a:pPr>
            <a:r>
              <a:rPr lang="cs-CZ" sz="1800" dirty="0" smtClean="0"/>
              <a:t>Po 50. roce postupující ztráta svalové hmoty, v dolních končetinách 1-2% ročně. Svalová síla klesá o 1,5-5% za</a:t>
            </a:r>
          </a:p>
          <a:p>
            <a:pPr>
              <a:buNone/>
            </a:pPr>
            <a:r>
              <a:rPr lang="cs-CZ" sz="1800" dirty="0" smtClean="0"/>
              <a:t>rok.</a:t>
            </a:r>
          </a:p>
          <a:p>
            <a:pPr>
              <a:buNone/>
            </a:pPr>
            <a:r>
              <a:rPr lang="cs-CZ" sz="1800" dirty="0" smtClean="0"/>
              <a:t>Proto je důležité dosáhnout v mladším věku maxima svalové hmoty, udržet ji ve středním věku a ve stáří</a:t>
            </a:r>
          </a:p>
          <a:p>
            <a:pPr>
              <a:buNone/>
            </a:pPr>
            <a:r>
              <a:rPr lang="cs-CZ" sz="1800" dirty="0" smtClean="0"/>
              <a:t>minimalizovat ztrátu.</a:t>
            </a:r>
          </a:p>
          <a:p>
            <a:pPr>
              <a:buNone/>
            </a:pPr>
            <a:r>
              <a:rPr lang="cs-CZ" sz="1800" dirty="0" smtClean="0"/>
              <a:t>V 70 letech klesá svalová hmota o cca 25% u mužů i žen.</a:t>
            </a:r>
          </a:p>
          <a:p>
            <a:pPr>
              <a:buNone/>
            </a:pPr>
            <a:r>
              <a:rPr lang="cs-CZ" sz="1800" dirty="0" smtClean="0"/>
              <a:t>V 80 letech klesá svalová hmota a síla u osob s převážně </a:t>
            </a:r>
            <a:r>
              <a:rPr lang="pt-BR" sz="1800" dirty="0" smtClean="0"/>
              <a:t>sedavým způsobem života o 30-40%.</a:t>
            </a:r>
            <a:r>
              <a:rPr lang="cs-CZ" sz="1800" dirty="0" smtClean="0"/>
              <a:t> Častěji postiženy</a:t>
            </a:r>
          </a:p>
          <a:p>
            <a:pPr>
              <a:buNone/>
            </a:pPr>
            <a:r>
              <a:rPr lang="cs-CZ" sz="1800" dirty="0" smtClean="0"/>
              <a:t>ženy.</a:t>
            </a:r>
            <a:endParaRPr lang="cs-CZ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nestability s pády</a:t>
            </a:r>
            <a:r>
              <a:rPr lang="cs-CZ" sz="1800" dirty="0" smtClean="0"/>
              <a:t> se vyznačuje se nejistou chůzí, nestabilitou, svalovou slabostí, neobratností a pády.</a:t>
            </a:r>
          </a:p>
          <a:p>
            <a:pPr>
              <a:buNone/>
            </a:pPr>
            <a:r>
              <a:rPr lang="cs-CZ" sz="1800" dirty="0" smtClean="0"/>
              <a:t> </a:t>
            </a:r>
          </a:p>
          <a:p>
            <a:pPr>
              <a:buNone/>
            </a:pPr>
            <a:r>
              <a:rPr lang="cs-CZ" sz="1800" dirty="0" smtClean="0"/>
              <a:t>Značnou roli zde hraje závrať, jejíž příčiny by měly být objasněny, protože mnohé jsou léčebně ovlivnitelné.</a:t>
            </a:r>
          </a:p>
          <a:p>
            <a:pPr>
              <a:buNone/>
            </a:pPr>
            <a:r>
              <a:rPr lang="cs-CZ" sz="1800" dirty="0" smtClean="0"/>
              <a:t>Pády často vedou ke zlomeninám a následné imobilitě. Příčinou jsou nejčastěji choroby pohybového aparátu,</a:t>
            </a:r>
          </a:p>
          <a:p>
            <a:pPr>
              <a:buNone/>
            </a:pPr>
            <a:r>
              <a:rPr lang="cs-CZ" sz="1800" dirty="0" smtClean="0"/>
              <a:t>rovnovážného ústrojí, nervové soustavy a srdečně-cévní onemocnění.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Geriatrické syndromy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b="1" dirty="0" smtClean="0">
                <a:solidFill>
                  <a:srgbClr val="FF0000"/>
                </a:solidFill>
              </a:rPr>
              <a:t>Syndrom anorexie a malnutrice</a:t>
            </a:r>
            <a:r>
              <a:rPr lang="cs-CZ" sz="1800" dirty="0" smtClean="0"/>
              <a:t> se projevuje výrazně sníženou chutí k jídlu, nechutenstvím a odmítáním jídla.</a:t>
            </a:r>
          </a:p>
          <a:p>
            <a:pPr>
              <a:buNone/>
            </a:pPr>
            <a:r>
              <a:rPr lang="cs-CZ" sz="1800" dirty="0" smtClean="0"/>
              <a:t>Podvýživu je nutné řešit s nutriční terapeutkou nebo s lékařem. </a:t>
            </a:r>
          </a:p>
          <a:p>
            <a:pPr>
              <a:buNone/>
            </a:pPr>
            <a:r>
              <a:rPr lang="cs-CZ" sz="1800" dirty="0" smtClean="0"/>
              <a:t>Při vyšetření je třeba myslet na nádorové či zánětlivé onemocnění včetně tuberkulózy, těžší formy deprese,</a:t>
            </a:r>
          </a:p>
          <a:p>
            <a:pPr>
              <a:buNone/>
            </a:pPr>
            <a:r>
              <a:rPr lang="cs-CZ" sz="1800" dirty="0" smtClean="0"/>
              <a:t>hypertyreózu, jaterní cirhózu chronické srdeční a ledvinové selhání, demenci, alkoholismus, nevhodný</a:t>
            </a:r>
          </a:p>
          <a:p>
            <a:pPr>
              <a:buNone/>
            </a:pPr>
            <a:r>
              <a:rPr lang="cs-CZ" sz="1800" dirty="0" smtClean="0"/>
              <a:t>stravovací režim, sociální nouzi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557</Words>
  <Application>Microsoft Office PowerPoint</Application>
  <PresentationFormat>Vlastní</PresentationFormat>
  <Paragraphs>131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Geriatrické syndromy</vt:lpstr>
      <vt:lpstr>Geriatrické syndromy</vt:lpstr>
      <vt:lpstr>Geriatrické syndromy</vt:lpstr>
      <vt:lpstr>Geriatrické syndromy</vt:lpstr>
      <vt:lpstr>Geriatrické syndromy</vt:lpstr>
      <vt:lpstr>Geriatrické syndromy</vt:lpstr>
      <vt:lpstr>Geriatrické syndromy</vt:lpstr>
      <vt:lpstr>Geriatrické syndromy</vt:lpstr>
      <vt:lpstr>Geriatrické syndromy</vt:lpstr>
      <vt:lpstr>Geriatrické syndromy</vt:lpstr>
      <vt:lpstr>Geriatrické syndromy</vt:lpstr>
      <vt:lpstr>  Demence je získaná porucha kognitivních funkcí, má zásadní vliv na další funkce a tím i život pacienta.Příznaky lze rozdělit z hlediska didaktického do 3 základních skupin A-B-C: </vt:lpstr>
      <vt:lpstr>Geriatrické syndromy</vt:lpstr>
      <vt:lpstr>Geriatrické syndromy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277</cp:revision>
  <dcterms:created xsi:type="dcterms:W3CDTF">2016-09-20T10:01:00Z</dcterms:created>
  <dcterms:modified xsi:type="dcterms:W3CDTF">2021-03-10T07:21:47Z</dcterms:modified>
</cp:coreProperties>
</file>