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77" r:id="rId2"/>
    <p:sldId id="313" r:id="rId3"/>
    <p:sldId id="325" r:id="rId4"/>
    <p:sldId id="278" r:id="rId5"/>
    <p:sldId id="326" r:id="rId6"/>
    <p:sldId id="329" r:id="rId7"/>
    <p:sldId id="330" r:id="rId8"/>
    <p:sldId id="331" r:id="rId9"/>
    <p:sldId id="314" r:id="rId10"/>
    <p:sldId id="327" r:id="rId11"/>
    <p:sldId id="332" r:id="rId12"/>
    <p:sldId id="333" r:id="rId13"/>
    <p:sldId id="315" r:id="rId14"/>
    <p:sldId id="316" r:id="rId15"/>
    <p:sldId id="282" r:id="rId16"/>
    <p:sldId id="336" r:id="rId17"/>
    <p:sldId id="337" r:id="rId18"/>
    <p:sldId id="338" r:id="rId19"/>
    <p:sldId id="317" r:id="rId20"/>
    <p:sldId id="339" r:id="rId21"/>
    <p:sldId id="340" r:id="rId22"/>
    <p:sldId id="341" r:id="rId23"/>
    <p:sldId id="324" r:id="rId24"/>
    <p:sldId id="334" r:id="rId25"/>
    <p:sldId id="335" r:id="rId26"/>
    <p:sldId id="318" r:id="rId27"/>
    <p:sldId id="319" r:id="rId28"/>
    <p:sldId id="320" r:id="rId29"/>
    <p:sldId id="321" r:id="rId30"/>
    <p:sldId id="322" r:id="rId31"/>
    <p:sldId id="323" r:id="rId32"/>
    <p:sldId id="312" r:id="rId33"/>
    <p:sldId id="342" r:id="rId34"/>
    <p:sldId id="343" r:id="rId35"/>
    <p:sldId id="344" r:id="rId36"/>
    <p:sldId id="345" r:id="rId37"/>
    <p:sldId id="346" r:id="rId3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talia.cz/clanky/test-ujistete-se-ze-vase-oci-jsou-v-poradku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talia.cz/clanky/kdyz-si-nevidite-pres-nos-muze-za-to-sitnice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55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00B0F0"/>
                </a:solidFill>
              </a:rPr>
              <a:t>Biologické involuční změny 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7532"/>
            <a:ext cx="10515600" cy="521943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Kardiovaskulární systém</a:t>
            </a:r>
          </a:p>
          <a:p>
            <a:r>
              <a:rPr lang="cs-CZ" dirty="0" smtClean="0"/>
              <a:t>Respirační systém</a:t>
            </a:r>
          </a:p>
          <a:p>
            <a:r>
              <a:rPr lang="cs-CZ" dirty="0" smtClean="0"/>
              <a:t>Gastrointestinální trakt</a:t>
            </a:r>
          </a:p>
          <a:p>
            <a:r>
              <a:rPr lang="cs-CZ" dirty="0" err="1" smtClean="0"/>
              <a:t>Uropoetický</a:t>
            </a:r>
            <a:r>
              <a:rPr lang="cs-CZ" dirty="0" smtClean="0"/>
              <a:t> systém</a:t>
            </a:r>
          </a:p>
          <a:p>
            <a:r>
              <a:rPr lang="cs-CZ" dirty="0" smtClean="0"/>
              <a:t>Vnitřní prostředí</a:t>
            </a:r>
          </a:p>
          <a:p>
            <a:r>
              <a:rPr lang="cs-CZ" dirty="0" smtClean="0"/>
              <a:t>Endokrinní systém</a:t>
            </a:r>
          </a:p>
          <a:p>
            <a:r>
              <a:rPr lang="cs-CZ" dirty="0" smtClean="0"/>
              <a:t>Imunitní systém</a:t>
            </a:r>
          </a:p>
          <a:p>
            <a:r>
              <a:rPr lang="cs-CZ" dirty="0" smtClean="0"/>
              <a:t>Pohybový systém</a:t>
            </a:r>
          </a:p>
          <a:p>
            <a:r>
              <a:rPr lang="cs-CZ" dirty="0" smtClean="0"/>
              <a:t>Poruchy zraku</a:t>
            </a:r>
          </a:p>
          <a:p>
            <a:r>
              <a:rPr lang="cs-CZ" dirty="0" smtClean="0"/>
              <a:t>Poruchy sluchu</a:t>
            </a:r>
          </a:p>
          <a:p>
            <a:r>
              <a:rPr lang="cs-CZ" dirty="0" smtClean="0"/>
              <a:t>Nervový systém</a:t>
            </a:r>
            <a:endParaRPr lang="cs-CZ" dirty="0"/>
          </a:p>
        </p:txBody>
      </p:sp>
      <p:pic>
        <p:nvPicPr>
          <p:cNvPr id="1026" name="Picture 2" descr="C:\Users\roman\Desktop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814" y="2652459"/>
            <a:ext cx="2200275" cy="2076450"/>
          </a:xfrm>
          <a:prstGeom prst="rect">
            <a:avLst/>
          </a:prstGeom>
          <a:noFill/>
        </p:spPr>
      </p:pic>
      <p:pic>
        <p:nvPicPr>
          <p:cNvPr id="1027" name="Picture 3" descr="C:\Users\roman\Desktop\stažený soubor.jf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244" y="2438781"/>
            <a:ext cx="1762125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Hypertenze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Pohybová intervence </a:t>
            </a:r>
            <a:r>
              <a:rPr lang="cs-CZ" dirty="0" smtClean="0"/>
              <a:t>– musí respektovat výsledky zátěžového testu se záznamem EKG, měřením TK – stanovení individuální bezpečné tepové frekvence pro trénink.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Objektivní známky intenzity zatížení.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Subjektivní známky intenzity zatížení.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Respirační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7532"/>
            <a:ext cx="10515600" cy="5219431"/>
          </a:xfrm>
        </p:spPr>
        <p:txBody>
          <a:bodyPr>
            <a:normAutofit/>
          </a:bodyPr>
          <a:lstStyle/>
          <a:p>
            <a:r>
              <a:rPr lang="cs-CZ" dirty="0" smtClean="0"/>
              <a:t>Změny v respiračním systému se projevují změnami mechanických vlastností stěny hrudníku a plicní tkáně.</a:t>
            </a:r>
          </a:p>
          <a:p>
            <a:r>
              <a:rPr lang="cs-CZ" dirty="0" smtClean="0"/>
              <a:t>Nesprávné držení těla (</a:t>
            </a:r>
            <a:r>
              <a:rPr lang="cs-CZ" dirty="0" err="1" smtClean="0"/>
              <a:t>hyperkyfóza</a:t>
            </a:r>
            <a:r>
              <a:rPr lang="cs-CZ" dirty="0" smtClean="0"/>
              <a:t> hrudní) znesnadňuje práci dýchacího svalstva, a tím se zmenšuje i jeho výkonnost.</a:t>
            </a:r>
          </a:p>
          <a:p>
            <a:r>
              <a:rPr lang="cs-CZ" dirty="0" smtClean="0"/>
              <a:t>Zvyšuje se riziko onemocnění respiračního systému, k čemuž přispívá imunitní systém.</a:t>
            </a:r>
          </a:p>
          <a:p>
            <a:r>
              <a:rPr lang="cs-CZ" dirty="0" smtClean="0"/>
              <a:t>Hned po KVO je onemocnění dýchacího systému jedním z nejčastějších příčin úmrtí u seniorů.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Respirační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7532"/>
            <a:ext cx="10515600" cy="5219431"/>
          </a:xfrm>
        </p:spPr>
        <p:txBody>
          <a:bodyPr>
            <a:normAutofit/>
          </a:bodyPr>
          <a:lstStyle/>
          <a:p>
            <a:r>
              <a:rPr lang="cs-CZ" dirty="0" smtClean="0"/>
              <a:t>Tuhost hrudní stěny a plic.</a:t>
            </a:r>
          </a:p>
          <a:p>
            <a:r>
              <a:rPr lang="cs-CZ" dirty="0" smtClean="0"/>
              <a:t>Pokles plicních funkcí (zákl. </a:t>
            </a:r>
            <a:r>
              <a:rPr lang="cs-CZ" dirty="0" err="1" smtClean="0"/>
              <a:t>fc</a:t>
            </a:r>
            <a:r>
              <a:rPr lang="cs-CZ" dirty="0" smtClean="0"/>
              <a:t>. ventilace, respirace)</a:t>
            </a:r>
          </a:p>
          <a:p>
            <a:r>
              <a:rPr lang="cs-CZ" dirty="0" smtClean="0"/>
              <a:t>Pokles podílu elastické tkáně v plicích- snížení elasticity plic – ta přispívá k věkem podmíněnému vzestupu zbytkového objemu v plicích.</a:t>
            </a:r>
          </a:p>
          <a:p>
            <a:r>
              <a:rPr lang="cs-CZ" dirty="0" smtClean="0"/>
              <a:t>Maximální dechová kapacita klesá cca o 40 %.</a:t>
            </a:r>
          </a:p>
          <a:p>
            <a:r>
              <a:rPr lang="cs-CZ" dirty="0" smtClean="0"/>
              <a:t>Změny vyvolávají u seniorů při zátěži pocit únavy a zkrácení dechu.</a:t>
            </a:r>
          </a:p>
          <a:p>
            <a:r>
              <a:rPr lang="cs-CZ" dirty="0" smtClean="0"/>
              <a:t>Plicní reflexy (kašel) s věkem klesají </a:t>
            </a:r>
          </a:p>
          <a:p>
            <a:pPr>
              <a:buNone/>
            </a:pPr>
            <a:r>
              <a:rPr lang="cs-CZ" dirty="0" smtClean="0"/>
              <a:t>                                 hromadění sekretů a rozvoj plicních zánětů</a:t>
            </a:r>
          </a:p>
          <a:p>
            <a:pPr>
              <a:buNone/>
            </a:pPr>
            <a:r>
              <a:rPr lang="cs-CZ" dirty="0" smtClean="0"/>
              <a:t>PA: pružnost hrudníku, dechová cvičení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319471" y="4987621"/>
            <a:ext cx="978408" cy="1293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Gastrointestinální trakt (GIT)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2369"/>
            <a:ext cx="10515600" cy="468459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Funkce GIT se mění ve srovnání s ostatními systémy velmi málo.</a:t>
            </a:r>
          </a:p>
          <a:p>
            <a:r>
              <a:rPr lang="cs-CZ" dirty="0" smtClean="0"/>
              <a:t>Mírný pokles hybnosti žaludku a střev, produkce trávicích šťáv a vstřebávání potravy</a:t>
            </a:r>
          </a:p>
          <a:p>
            <a:r>
              <a:rPr lang="cs-CZ" dirty="0" smtClean="0"/>
              <a:t>GIT je více náchylný k chorobám, které mají komplexní charakter (obtížně diagnostikovány)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 rozvojem aterosklerózy možnost postižení břišních tepen a stoupá tak riziko komplikací cévního původu – zánět střev, zauzlení střev</a:t>
            </a:r>
          </a:p>
          <a:p>
            <a:pPr>
              <a:buNone/>
            </a:pPr>
            <a:r>
              <a:rPr lang="cs-CZ" dirty="0" smtClean="0"/>
              <a:t>PA – prevence aterosklerózy, cvičení vhodná na povzbuzení funkce střev a žaludku (jóga)</a:t>
            </a:r>
          </a:p>
          <a:p>
            <a:pPr>
              <a:buNone/>
            </a:pPr>
            <a:r>
              <a:rPr lang="cs-CZ" b="1" dirty="0" smtClean="0"/>
              <a:t>Ateroskleróza je neinfekční zánětlivé postižení cévní stěny, při kterém</a:t>
            </a:r>
          </a:p>
          <a:p>
            <a:pPr>
              <a:buNone/>
            </a:pPr>
            <a:r>
              <a:rPr lang="cs-CZ" b="1" dirty="0" smtClean="0"/>
              <a:t>dochází k ukládání tuku do stěny cév. Tepna se kvůli tomu zužuje a</a:t>
            </a:r>
          </a:p>
          <a:p>
            <a:pPr>
              <a:buNone/>
            </a:pPr>
            <a:r>
              <a:rPr lang="cs-CZ" b="1" dirty="0" smtClean="0"/>
              <a:t>zpomaluje a ztěžuje proudění krve.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err="1" smtClean="0">
                <a:solidFill>
                  <a:srgbClr val="00B0F0"/>
                </a:solidFill>
              </a:rPr>
              <a:t>Uropoetický</a:t>
            </a:r>
            <a:r>
              <a:rPr lang="cs-CZ" sz="4000" b="1" i="1" dirty="0" smtClean="0">
                <a:solidFill>
                  <a:srgbClr val="00B0F0"/>
                </a:solidFill>
              </a:rPr>
              <a:t>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0445"/>
            <a:ext cx="10515600" cy="498651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Klesá čistící schopnost ledvin</a:t>
            </a:r>
          </a:p>
          <a:p>
            <a:r>
              <a:rPr lang="cs-CZ" dirty="0" smtClean="0"/>
              <a:t>Klesá schopnost vstřebat důležité látky z prvotní moči (glukózu, vodu, sodík)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000" b="1" i="1" dirty="0" smtClean="0"/>
              <a:t>Vnitřní prostředí </a:t>
            </a:r>
            <a:r>
              <a:rPr lang="cs-CZ" dirty="0" smtClean="0"/>
              <a:t>(veškerá mimobuněčná tekutina)</a:t>
            </a:r>
          </a:p>
          <a:p>
            <a:r>
              <a:rPr lang="cs-CZ" dirty="0" smtClean="0"/>
              <a:t>Vyšší věk není spojen u zdravých seniorů se změnami vnitřního prostředí, stoupá pouze při nemocích.</a:t>
            </a:r>
          </a:p>
          <a:p>
            <a:r>
              <a:rPr lang="cs-CZ" b="1" i="1" dirty="0" smtClean="0"/>
              <a:t>Choroby</a:t>
            </a:r>
            <a:r>
              <a:rPr lang="cs-CZ" dirty="0" smtClean="0"/>
              <a:t> (srdeční selhání,diabetes, nemoci ledvin)- mohou </a:t>
            </a:r>
            <a:r>
              <a:rPr lang="cs-CZ" b="1" dirty="0" smtClean="0"/>
              <a:t>nadměrně zatížit regulační systémy </a:t>
            </a:r>
            <a:r>
              <a:rPr lang="cs-CZ" dirty="0" smtClean="0"/>
              <a:t>a přispět k rozvoji poruch vnitřního prostředí. Totéž i četné léky (antirevmatika, na odvodnění).</a:t>
            </a:r>
          </a:p>
          <a:p>
            <a:r>
              <a:rPr lang="cs-CZ" b="1" i="1" dirty="0" smtClean="0"/>
              <a:t>Snížený pocit žízně </a:t>
            </a:r>
            <a:r>
              <a:rPr lang="cs-CZ" dirty="0" smtClean="0"/>
              <a:t>– zvýšené riziko dehydratace. Nutnost přijmout během 24 hod 2500ml tekutin (aby nebyly ledviny přetíženy, objem moči 1500ml + 500ml vody ztrácíme dechem, 500ml vody kůží).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Endokrinní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4951"/>
            <a:ext cx="10515600" cy="49520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Klesá schopnost zpracovat glukózu – primární příčinou je odolnost vůči inzulinu ve tkáních, zejm. ve svalech.</a:t>
            </a:r>
          </a:p>
          <a:p>
            <a:r>
              <a:rPr lang="cs-CZ" b="1" i="1" dirty="0" smtClean="0"/>
              <a:t>DM II. typu </a:t>
            </a:r>
            <a:r>
              <a:rPr lang="cs-CZ" dirty="0" smtClean="0"/>
              <a:t>je nejčastěji se vyskytující onemocnění ve starším věku (nad 70 let až 95 %).</a:t>
            </a:r>
          </a:p>
          <a:p>
            <a:r>
              <a:rPr lang="cs-CZ" dirty="0" smtClean="0"/>
              <a:t>Zmenšení </a:t>
            </a:r>
            <a:r>
              <a:rPr lang="cs-CZ" b="1" i="1" dirty="0" smtClean="0"/>
              <a:t>štítné žlázy </a:t>
            </a:r>
            <a:r>
              <a:rPr lang="cs-CZ" dirty="0" smtClean="0"/>
              <a:t>– stoupá výskyt snížené funkce (hypotyreóza) Příznaky hypotyreózy: tendence ke zpomalování srdeční činnosti a ke vzniku blokád zvyšujících riziko pádů, zácpa.</a:t>
            </a:r>
          </a:p>
          <a:p>
            <a:r>
              <a:rPr lang="cs-CZ" dirty="0" smtClean="0"/>
              <a:t>Pokles produkce hormonů (již kolem 50 roku).</a:t>
            </a:r>
          </a:p>
          <a:p>
            <a:pPr>
              <a:buNone/>
            </a:pPr>
            <a:r>
              <a:rPr lang="cs-CZ" dirty="0" smtClean="0"/>
              <a:t>– u Ž/ již v období </a:t>
            </a:r>
            <a:r>
              <a:rPr lang="cs-CZ" b="1" i="1" dirty="0" smtClean="0"/>
              <a:t>menopauzy</a:t>
            </a:r>
            <a:r>
              <a:rPr lang="cs-CZ" dirty="0" smtClean="0"/>
              <a:t> (snížení hladiny estrogenu)</a:t>
            </a:r>
          </a:p>
          <a:p>
            <a:pPr>
              <a:buFontTx/>
              <a:buChar char="-"/>
            </a:pPr>
            <a:r>
              <a:rPr lang="cs-CZ" dirty="0" smtClean="0"/>
              <a:t>u M/ v období </a:t>
            </a:r>
            <a:r>
              <a:rPr lang="cs-CZ" b="1" i="1" dirty="0" smtClean="0"/>
              <a:t>andropauzy</a:t>
            </a:r>
            <a:r>
              <a:rPr lang="cs-CZ" dirty="0" smtClean="0"/>
              <a:t> (snížení hladiny </a:t>
            </a:r>
            <a:r>
              <a:rPr lang="cs-CZ" dirty="0" err="1" smtClean="0"/>
              <a:t>teststeronu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Menopauza a andropauza představují nejvýznamnější věkem podmíněné endokrinní změny.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4000" dirty="0" smtClean="0">
                <a:solidFill>
                  <a:srgbClr val="00B0F0"/>
                </a:solidFill>
              </a:rPr>
              <a:t>DM II. typu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cs-CZ" sz="2800" b="1" dirty="0" smtClean="0"/>
          </a:p>
          <a:p>
            <a:pPr>
              <a:defRPr/>
            </a:pPr>
            <a:r>
              <a:rPr lang="cs-CZ" sz="2800" dirty="0" smtClean="0"/>
              <a:t> </a:t>
            </a:r>
            <a:r>
              <a:rPr lang="cs-CZ" sz="2800" dirty="0" smtClean="0">
                <a:effectLst/>
              </a:rPr>
              <a:t>Příčinou je </a:t>
            </a:r>
            <a:r>
              <a:rPr lang="cs-CZ" sz="2800" dirty="0" smtClean="0">
                <a:solidFill>
                  <a:srgbClr val="FF0000"/>
                </a:solidFill>
                <a:effectLst/>
              </a:rPr>
              <a:t>inzulínová rezistence </a:t>
            </a:r>
            <a:r>
              <a:rPr lang="cs-CZ" sz="2800" dirty="0" smtClean="0">
                <a:effectLst/>
              </a:rPr>
              <a:t>(horší citlivost svalů, jater a tukové tkáně na inzulín), nebo porucha sekrece inzulínu (tzv. inzulínová deficience). Nedostatek inzulínu je relativní a jeho koncentrace je normální, často i zvýšená. Často bývá dědičný a vyskytuje se u více jak 80 % diabetiků. Většinou vzniká po 40. roku jedince. Často je spojen s obezitou. Je to kombinace genetických predispozic a zevních faktorů (snižuje se fyzická aktivita a zvyšuje se příjem živin). </a:t>
            </a:r>
          </a:p>
          <a:p>
            <a:pPr>
              <a:defRPr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4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sz="quarter" idx="4294967295"/>
          </p:nvPr>
        </p:nvGraphicFramePr>
        <p:xfrm>
          <a:off x="914400" y="557214"/>
          <a:ext cx="10363200" cy="596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/>
                  </a:extLst>
                </a:gridCol>
                <a:gridCol w="5181600">
                  <a:extLst>
                    <a:ext uri="{9D8B030D-6E8A-4147-A177-3AD203B41FA5}"/>
                  </a:extLst>
                </a:gridCol>
              </a:tblGrid>
              <a:tr h="903146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DIABETES MELLITUS 1. TYPU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DIABETES MELLITUS 2. TYPU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028"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ZVÝŠENÁ HLADINA CUKRU V KRVI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02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5% ZE VŠECH DIABETIKŮ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90-95% ZE VŠECH DIABETIKŮ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02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V MLÁDÍ, V 1. TŘETINĚ ŽIVOTA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VE STŘEDNÍM VĚKU, PO 45. ROCE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7509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PACIENTI JSOU ŠTÍHLÍ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PACIENTI JSOU OBÉZNÍ</a:t>
                      </a:r>
                    </a:p>
                    <a:p>
                      <a:endParaRPr lang="cs-CZ" sz="20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750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DĚDIČNÝ PODKLAD -AUTOIMUNITNÍ PORUCHA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NEZDRAVÝ ŽIVOTNÍ STYL 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02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NEVYLÉČITELNÉ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 LZE LÉČIT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02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CELOŽIVOTNÍ DODÁVÁNÍ INZULÍNU DO TĚLA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ZMĚNA ŽIVOTNÍHO STYLU, ANTIDIABETIKA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>
                <a:solidFill>
                  <a:srgbClr val="00B0F0"/>
                </a:solidFill>
              </a:rPr>
              <a:t>Komplikace způsobené diabetem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Postižení ledvin – diabetická nefropatie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Postižení oka – diabetická retinopatie 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Poruchy nervů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Onemocnění nohou (diabetická noha, amputace DK)</a:t>
            </a:r>
          </a:p>
          <a:p>
            <a:pPr>
              <a:defRPr/>
            </a:pPr>
            <a:r>
              <a:rPr lang="cs-CZ" dirty="0" smtClean="0"/>
              <a:t>Výskyt IM u DM 2-4 vyšší</a:t>
            </a:r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Význam PA</a:t>
            </a: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Vhodně zvolená PA vede k </a:t>
            </a:r>
            <a:r>
              <a:rPr lang="cs-CZ" b="1" i="1" dirty="0" smtClean="0"/>
              <a:t>zvětšení svalové hmoty</a:t>
            </a:r>
            <a:r>
              <a:rPr lang="cs-CZ" dirty="0" smtClean="0"/>
              <a:t>, ta je zásobárnou glykogenu. Z něj se může v případě poklesu glykémie uvolnit glukóza, proto dochází k menším výkyvům glykémie během dne a při cvičení. </a:t>
            </a:r>
          </a:p>
          <a:p>
            <a:r>
              <a:rPr lang="cs-CZ" dirty="0" smtClean="0"/>
              <a:t>PA je významným prostředkem při </a:t>
            </a:r>
            <a:r>
              <a:rPr lang="cs-CZ" b="1" i="1" dirty="0" smtClean="0"/>
              <a:t>redukci nadváhy</a:t>
            </a:r>
            <a:r>
              <a:rPr lang="cs-CZ" dirty="0" smtClean="0"/>
              <a:t>, zejména u DM 2. typu. Navíc soustavný sportovní trénink </a:t>
            </a:r>
            <a:r>
              <a:rPr lang="cs-CZ" b="1" i="1" dirty="0" smtClean="0"/>
              <a:t>zvyšuje citlivost buněk na inzulín.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B0F0"/>
                </a:solidFill>
              </a:rPr>
              <a:t>Změny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Stárnutí = přirozený proces, doprovázen početnými změnami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Fyziologické změny</a:t>
            </a:r>
          </a:p>
          <a:p>
            <a:endParaRPr lang="cs-CZ" dirty="0" smtClean="0"/>
          </a:p>
          <a:p>
            <a:r>
              <a:rPr lang="cs-CZ" dirty="0" smtClean="0"/>
              <a:t>Psychické změny</a:t>
            </a:r>
          </a:p>
          <a:p>
            <a:endParaRPr lang="cs-CZ" dirty="0" smtClean="0"/>
          </a:p>
          <a:p>
            <a:r>
              <a:rPr lang="cs-CZ" dirty="0" smtClean="0"/>
              <a:t>Sociální a osobnostní změny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>
                <a:solidFill>
                  <a:srgbClr val="00B0F0"/>
                </a:solidFill>
              </a:rPr>
              <a:t>Význam PA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Snižuje výskyt srdečně cévních komplikací</a:t>
            </a:r>
          </a:p>
          <a:p>
            <a:pPr>
              <a:defRPr/>
            </a:pPr>
            <a:r>
              <a:rPr lang="cs-CZ" dirty="0" smtClean="0"/>
              <a:t>Zpomaluje rozvoj aterosklerózy</a:t>
            </a:r>
          </a:p>
          <a:p>
            <a:pPr>
              <a:defRPr/>
            </a:pPr>
            <a:r>
              <a:rPr lang="cs-CZ" dirty="0" smtClean="0"/>
              <a:t>Snižuje hladinu krevních tuků i krevní tlak</a:t>
            </a:r>
          </a:p>
          <a:p>
            <a:pPr>
              <a:defRPr/>
            </a:pPr>
            <a:r>
              <a:rPr lang="cs-CZ" dirty="0" smtClean="0"/>
              <a:t>Nejvhodnější prostředek k odstraňování stresu a napětí</a:t>
            </a:r>
          </a:p>
          <a:p>
            <a:pPr>
              <a:defRPr/>
            </a:pPr>
            <a:r>
              <a:rPr lang="cs-CZ" dirty="0" smtClean="0"/>
              <a:t>Přiměřený pohyb zmírňuje pocit hladu</a:t>
            </a:r>
          </a:p>
          <a:p>
            <a:pPr>
              <a:defRPr/>
            </a:pPr>
            <a:r>
              <a:rPr lang="cs-CZ" dirty="0" smtClean="0"/>
              <a:t>Zlepšení kondice a aerobní vytrvalost</a:t>
            </a:r>
          </a:p>
          <a:p>
            <a:pPr>
              <a:defRPr/>
            </a:pPr>
            <a:r>
              <a:rPr lang="cs-CZ" dirty="0" smtClean="0"/>
              <a:t>Prokazatelný vliv úmyslného hubnutí (DM.II) na délku života</a:t>
            </a:r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rgbClr val="00B0F0"/>
                </a:solidFill>
              </a:rPr>
              <a:t>Doporučení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42767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cs-CZ" sz="2800" dirty="0" smtClean="0"/>
              <a:t>Cvičit po jídle, aby byla výchozí hladina cukru vyšší a mít u sebe vždy nějakou formu cukru.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2800" dirty="0" smtClean="0"/>
              <a:t>Dodržovat pitný režim.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2800" dirty="0" smtClean="0"/>
              <a:t>Při opakovaných potížích v souvislosti s pohybem vždy konzultovat s lékařem případné upravení dávek inzulínu. 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2800" dirty="0" smtClean="0"/>
              <a:t>Při léčbě inzulínem kontrolovat glykémii před i po cvičení a zejména tehdy, je-li PA prováděna po dlouhé době, déle než hodinu a nebo s nezvyklou intenzitou.</a:t>
            </a:r>
          </a:p>
          <a:p>
            <a:pPr marL="533400" indent="-533400" eaLnBrk="1" hangingPunct="1">
              <a:defRPr/>
            </a:pPr>
            <a:endParaRPr lang="cs-CZ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>
                <a:solidFill>
                  <a:srgbClr val="00B0F0"/>
                </a:solidFill>
              </a:rPr>
              <a:t>ZÁSADY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Cvičební jednotka ve stejnou dobu (soulad fyzická zátěž, jídlo a podávání léků)</a:t>
            </a:r>
          </a:p>
          <a:p>
            <a:pPr>
              <a:defRPr/>
            </a:pPr>
            <a:r>
              <a:rPr lang="cs-CZ" dirty="0" smtClean="0"/>
              <a:t>Spolupráce s diabetologem</a:t>
            </a:r>
          </a:p>
          <a:p>
            <a:pPr>
              <a:defRPr/>
            </a:pPr>
            <a:r>
              <a:rPr lang="cs-CZ" dirty="0" smtClean="0"/>
              <a:t>Oznámit náplň další cvičební jednotky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Imunitní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2973"/>
            <a:ext cx="10515600" cy="481398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Pokles imunitních funkcí má za následek vyšší výskyt infekčních chorob a zhoubných onemocnění.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i="1" dirty="0" smtClean="0">
                <a:solidFill>
                  <a:srgbClr val="00B0F0"/>
                </a:solidFill>
              </a:rPr>
              <a:t>Pohybový systém </a:t>
            </a:r>
            <a:r>
              <a:rPr lang="cs-CZ" dirty="0" smtClean="0"/>
              <a:t>–</a:t>
            </a:r>
            <a:r>
              <a:rPr lang="cs-CZ" b="1" i="1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velký problém změny postihující PA, brání </a:t>
            </a:r>
          </a:p>
          <a:p>
            <a:pPr>
              <a:buNone/>
            </a:pPr>
            <a:r>
              <a:rPr lang="cs-CZ" dirty="0" smtClean="0"/>
              <a:t>v plnohodnotném prožívání života (postižením trpí až 70 % seniorů).</a:t>
            </a:r>
          </a:p>
          <a:p>
            <a:pPr>
              <a:buNone/>
            </a:pPr>
            <a:r>
              <a:rPr lang="cs-CZ" dirty="0" smtClean="0"/>
              <a:t>Klesá </a:t>
            </a:r>
            <a:r>
              <a:rPr lang="cs-CZ" b="1" i="1" dirty="0" smtClean="0"/>
              <a:t>hustota kostí </a:t>
            </a:r>
            <a:r>
              <a:rPr lang="cs-CZ" dirty="0" smtClean="0"/>
              <a:t>– ubývá cca o 1 % ročně, okolo 80 roku se zrychluje</a:t>
            </a:r>
          </a:p>
          <a:p>
            <a:pPr>
              <a:buNone/>
            </a:pPr>
            <a:r>
              <a:rPr lang="cs-CZ" dirty="0" smtClean="0"/>
              <a:t>(</a:t>
            </a:r>
            <a:r>
              <a:rPr lang="cs-CZ" dirty="0" smtClean="0">
                <a:solidFill>
                  <a:srgbClr val="00B0F0"/>
                </a:solidFill>
              </a:rPr>
              <a:t>osteoporóza</a:t>
            </a:r>
            <a:r>
              <a:rPr lang="cs-CZ" dirty="0" smtClean="0"/>
              <a:t>). Příčina: dědičné vlivy, nedostatek pohybu,nesprávná</a:t>
            </a:r>
          </a:p>
          <a:p>
            <a:pPr>
              <a:buNone/>
            </a:pPr>
            <a:r>
              <a:rPr lang="cs-CZ" dirty="0" smtClean="0"/>
              <a:t>výživa, u žen – úbytek pohlavních hormonů.</a:t>
            </a:r>
          </a:p>
          <a:p>
            <a:pPr>
              <a:buNone/>
            </a:pPr>
            <a:r>
              <a:rPr lang="cs-CZ" dirty="0" smtClean="0"/>
              <a:t>Nedostatek vápníku, větší sklon k lámavosti kostí.</a:t>
            </a:r>
          </a:p>
          <a:p>
            <a:pPr>
              <a:buNone/>
            </a:pPr>
            <a:r>
              <a:rPr lang="cs-CZ" dirty="0" smtClean="0"/>
              <a:t>Typické – zlomeniny obratlů, dolní části předloktí, krček kosti stehenní.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Pohybový systém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2973"/>
            <a:ext cx="10515600" cy="4813989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3800" dirty="0" smtClean="0"/>
          </a:p>
          <a:p>
            <a:r>
              <a:rPr lang="cs-CZ" dirty="0" smtClean="0"/>
              <a:t>Snižuje se </a:t>
            </a:r>
            <a:r>
              <a:rPr lang="cs-CZ" b="1" i="1" dirty="0" smtClean="0"/>
              <a:t>elasticita šlach a vazů</a:t>
            </a:r>
            <a:r>
              <a:rPr lang="cs-CZ" dirty="0" smtClean="0"/>
              <a:t> – větší výskyt ruptur (zejm. Achillova šlacha).</a:t>
            </a:r>
          </a:p>
          <a:p>
            <a:r>
              <a:rPr lang="cs-CZ" dirty="0" smtClean="0"/>
              <a:t>Úbytek </a:t>
            </a:r>
            <a:r>
              <a:rPr lang="cs-CZ" b="1" i="1" dirty="0" smtClean="0"/>
              <a:t>svalové hmoty, pokles svalové síly </a:t>
            </a:r>
            <a:r>
              <a:rPr lang="cs-CZ" dirty="0" smtClean="0"/>
              <a:t>(</a:t>
            </a:r>
            <a:r>
              <a:rPr lang="cs-CZ" dirty="0" err="1" smtClean="0"/>
              <a:t>sarkopenie</a:t>
            </a:r>
            <a:r>
              <a:rPr lang="cs-CZ" dirty="0" smtClean="0"/>
              <a:t>) – metabolickým důsledkem je zhoršování glukózové tolerance. V 70letch – pokles o cca 25 %, v 80 letech až o 30-40 % (vlivem sedavého </a:t>
            </a:r>
            <a:r>
              <a:rPr lang="cs-CZ" dirty="0" err="1" smtClean="0"/>
              <a:t>zp.ž</a:t>
            </a:r>
            <a:r>
              <a:rPr lang="cs-CZ" dirty="0" smtClean="0"/>
              <a:t>.).</a:t>
            </a:r>
          </a:p>
          <a:p>
            <a:r>
              <a:rPr lang="cs-CZ" dirty="0" smtClean="0"/>
              <a:t>Úbytek svalové hmoty – zhoršená koordinace pohybů a rychlost svalové kontrakce. Výraznější změny u mužů.</a:t>
            </a:r>
          </a:p>
          <a:p>
            <a:r>
              <a:rPr lang="cs-CZ" dirty="0" smtClean="0"/>
              <a:t>Ovlivnit – PA, aktivní svalová hmota, odporový trénink.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Pohybový systém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2973"/>
            <a:ext cx="10515600" cy="4813989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3800" dirty="0" smtClean="0"/>
          </a:p>
          <a:p>
            <a:r>
              <a:rPr lang="cs-CZ" dirty="0" smtClean="0"/>
              <a:t>Kloubní systém - vlivem přetížení se rychleji opotřebovávají – artróza (postupná degenerace chrupavek, úbytek kloubního mazu), nosné klouby (</a:t>
            </a:r>
            <a:r>
              <a:rPr lang="cs-CZ" dirty="0" err="1" smtClean="0"/>
              <a:t>osteroartróza</a:t>
            </a:r>
            <a:r>
              <a:rPr lang="cs-CZ" dirty="0" smtClean="0"/>
              <a:t>), páteř (</a:t>
            </a:r>
            <a:r>
              <a:rPr lang="cs-CZ" dirty="0" err="1" smtClean="0"/>
              <a:t>spondylartróza</a:t>
            </a:r>
            <a:r>
              <a:rPr lang="cs-CZ" dirty="0" smtClean="0"/>
              <a:t>). Hlavní znak – ztenčení kloubní chrupavky – bolest kloubů, deformace kloubů (kolenní, kyčelní)</a:t>
            </a:r>
          </a:p>
          <a:p>
            <a:r>
              <a:rPr lang="cs-CZ" dirty="0" smtClean="0"/>
              <a:t>60% jedinců nad 65 let a 80 % nad 75 let.</a:t>
            </a:r>
          </a:p>
          <a:p>
            <a:r>
              <a:rPr lang="cs-CZ" dirty="0" smtClean="0"/>
              <a:t>Zhoršuje se již od mládí vyskytující se plochá noha (zejm. příčně plochá). Nastává deformace prstů, vybočení palce – negativní vliv na DT, rovnováhu a na chůzi.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00B0F0"/>
                </a:solidFill>
              </a:rPr>
              <a:t>Zrakové poruchy</a:t>
            </a:r>
            <a:endParaRPr lang="cs-CZ" sz="40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3577"/>
            <a:ext cx="10515600" cy="4943386"/>
          </a:xfrm>
        </p:spPr>
        <p:txBody>
          <a:bodyPr>
            <a:normAutofit/>
          </a:bodyPr>
          <a:lstStyle/>
          <a:p>
            <a:r>
              <a:rPr lang="cs-CZ" dirty="0" smtClean="0"/>
              <a:t>Postihují 1 ze 6 osob ve věku 75-84 let, u každého 4. seniora ve věku na 85 let.</a:t>
            </a:r>
          </a:p>
          <a:p>
            <a:r>
              <a:rPr lang="cs-CZ" b="1" u="sng" dirty="0" smtClean="0"/>
              <a:t>degenerace žluté skvrny </a:t>
            </a:r>
            <a:r>
              <a:rPr lang="cs-CZ" dirty="0" smtClean="0"/>
              <a:t>(místo nejostřejšího vidění, postižená je část oka, kde je obraz nejostřejší – žlutá skvrna čili </a:t>
            </a:r>
            <a:r>
              <a:rPr lang="cs-CZ" dirty="0" err="1" smtClean="0"/>
              <a:t>makula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Často se projevuje </a:t>
            </a:r>
            <a:r>
              <a:rPr lang="cs-CZ" b="1" u="sng" dirty="0" smtClean="0">
                <a:hlinkClick r:id="rId2"/>
              </a:rPr>
              <a:t>ztrátou jasnosti barev, zhoršeným viděním při </a:t>
            </a:r>
          </a:p>
          <a:p>
            <a:pPr>
              <a:buNone/>
            </a:pPr>
            <a:r>
              <a:rPr lang="cs-CZ" b="1" u="sng" dirty="0" smtClean="0">
                <a:hlinkClick r:id="rId2"/>
              </a:rPr>
              <a:t>soumraku, zamlženým viděním, šedavými skvrnami v centru zorného </a:t>
            </a:r>
          </a:p>
          <a:p>
            <a:pPr>
              <a:buNone/>
            </a:pPr>
            <a:r>
              <a:rPr lang="cs-CZ" b="1" u="sng" dirty="0" smtClean="0">
                <a:hlinkClick r:id="rId2"/>
              </a:rPr>
              <a:t>pole nebo zdeformovaným obrazem</a:t>
            </a:r>
            <a:r>
              <a:rPr lang="cs-CZ" b="1" dirty="0" smtClean="0"/>
              <a:t>.  </a:t>
            </a:r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endParaRPr lang="cs-CZ" sz="4000" b="1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00B0F0"/>
                </a:solidFill>
              </a:rPr>
              <a:t>Zrakové poruchy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 smtClean="0"/>
              <a:t>šedý zákal </a:t>
            </a:r>
            <a:r>
              <a:rPr lang="cs-CZ" dirty="0" smtClean="0"/>
              <a:t>(katarakta)</a:t>
            </a:r>
          </a:p>
          <a:p>
            <a:pPr>
              <a:buNone/>
            </a:pPr>
            <a:r>
              <a:rPr lang="cs-CZ" dirty="0" smtClean="0"/>
              <a:t>Nemoc postihuje čočku, která se postupně zakaluje. Příznaky jsou</a:t>
            </a:r>
          </a:p>
          <a:p>
            <a:pPr>
              <a:buNone/>
            </a:pPr>
            <a:r>
              <a:rPr lang="cs-CZ" dirty="0" smtClean="0"/>
              <a:t>zamlžené, rozostřené vidění, zejména při pohledu do dálky, citlivost na </a:t>
            </a:r>
          </a:p>
          <a:p>
            <a:pPr>
              <a:buNone/>
            </a:pPr>
            <a:r>
              <a:rPr lang="cs-CZ" dirty="0" smtClean="0"/>
              <a:t>silnější světlo, ztráta jasnosti barev. Pacient má pocit, že se dívá přes </a:t>
            </a:r>
          </a:p>
          <a:p>
            <a:pPr>
              <a:buNone/>
            </a:pPr>
            <a:r>
              <a:rPr lang="cs-CZ" dirty="0" smtClean="0"/>
              <a:t>mléčné sklo.</a:t>
            </a:r>
          </a:p>
          <a:p>
            <a:r>
              <a:rPr lang="cs-CZ" dirty="0" smtClean="0"/>
              <a:t>diabetické postižení sítnice (</a:t>
            </a:r>
            <a:r>
              <a:rPr lang="cs-CZ" b="1" u="sng" dirty="0" smtClean="0"/>
              <a:t>retinopatie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Jedná se o </a:t>
            </a:r>
            <a:r>
              <a:rPr lang="cs-CZ" u="sng" dirty="0" smtClean="0">
                <a:hlinkClick r:id="rId2"/>
              </a:rPr>
              <a:t>poškození krevních cév v sítnici</a:t>
            </a:r>
            <a:r>
              <a:rPr lang="cs-CZ" dirty="0" smtClean="0"/>
              <a:t>. Zanedbané onemocnění může </a:t>
            </a:r>
          </a:p>
          <a:p>
            <a:pPr>
              <a:buNone/>
            </a:pPr>
            <a:r>
              <a:rPr lang="cs-CZ" dirty="0" smtClean="0"/>
              <a:t>vést k těžkému poškození zraku i k jeho úplné ztrátě. Základním příznakem je </a:t>
            </a:r>
          </a:p>
          <a:p>
            <a:pPr>
              <a:buNone/>
            </a:pPr>
            <a:r>
              <a:rPr lang="cs-CZ" dirty="0" smtClean="0"/>
              <a:t>ztráta ostrosti vidění, která se časem zhoršuje. Diabetická retinopatie není </a:t>
            </a:r>
          </a:p>
          <a:p>
            <a:pPr>
              <a:buNone/>
            </a:pPr>
            <a:r>
              <a:rPr lang="cs-CZ" dirty="0" smtClean="0"/>
              <a:t>izolované onemocnění a signalizuje problémy v cévním systému obecně.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Zrakové poruchy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Zelený zákal</a:t>
            </a:r>
          </a:p>
          <a:p>
            <a:pPr>
              <a:buNone/>
            </a:pPr>
            <a:r>
              <a:rPr lang="cs-CZ" dirty="0" smtClean="0"/>
              <a:t>Onemocnění vzniká v důsledku zvýšení nitroočního tlaku. Zelený zákal může být vrozený, často hrají velkou roli dědičné faktory. Projevy se liší podle typu glaukomu. Dává o sobě vědět prudkými bolestmi, zrudnutím oka a zhoršeným viděním. Může dojít i ke </a:t>
            </a:r>
            <a:r>
              <a:rPr lang="cs-CZ" dirty="0" err="1" smtClean="0"/>
              <a:t>glaukomovému</a:t>
            </a:r>
            <a:r>
              <a:rPr lang="cs-CZ" dirty="0" smtClean="0"/>
              <a:t> zánětu, pro který jsou typickým znakem barevná kola (kolem zdrojů světla nebo na bílých plochách) a ostrá bolest oka a hlavy, nezřídka doprovázená zvracením.</a:t>
            </a:r>
          </a:p>
          <a:p>
            <a:r>
              <a:rPr lang="cs-CZ" b="1" u="sng" dirty="0" smtClean="0"/>
              <a:t>Okohybné svaly </a:t>
            </a:r>
            <a:r>
              <a:rPr lang="cs-CZ" dirty="0" smtClean="0"/>
              <a:t>– snižuje se jejich funkčnost, ale dají se „trénovat“</a:t>
            </a:r>
          </a:p>
          <a:p>
            <a:r>
              <a:rPr lang="cs-CZ" dirty="0" smtClean="0"/>
              <a:t>Zrakové poruchy – zvýšené riziko pádů a poranění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00B0F0"/>
                </a:solidFill>
              </a:rPr>
              <a:t>Zásady pro cvičení - Zrak</a:t>
            </a:r>
            <a:endParaRPr lang="cs-CZ" sz="40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prostorová orientace</a:t>
            </a:r>
          </a:p>
          <a:p>
            <a:r>
              <a:rPr lang="cs-CZ" dirty="0" err="1" smtClean="0"/>
              <a:t>rovnováhové</a:t>
            </a:r>
            <a:r>
              <a:rPr lang="cs-CZ" dirty="0" smtClean="0"/>
              <a:t> schopnosti, bezpečnost chůze</a:t>
            </a:r>
          </a:p>
          <a:p>
            <a:r>
              <a:rPr lang="cs-CZ" dirty="0" smtClean="0"/>
              <a:t>posílit taktilní a zvukové vnímání</a:t>
            </a:r>
          </a:p>
          <a:p>
            <a:pPr>
              <a:buFontTx/>
              <a:buNone/>
            </a:pPr>
            <a:r>
              <a:rPr lang="cs-CZ" b="1" i="1" dirty="0" smtClean="0"/>
              <a:t>kontraindikace</a:t>
            </a:r>
            <a:r>
              <a:rPr lang="cs-CZ" dirty="0" smtClean="0"/>
              <a:t>: </a:t>
            </a:r>
          </a:p>
          <a:p>
            <a:pPr>
              <a:buFontTx/>
              <a:buNone/>
            </a:pPr>
            <a:r>
              <a:rPr lang="cs-CZ" dirty="0" smtClean="0"/>
              <a:t>   skoky, tvrdé doskoky,prudké pohyby hlavou, kontaktní pohyb. hry, statické silové prvky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B0F0"/>
                </a:solidFill>
              </a:rPr>
              <a:t>Změny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Všechny oblasti mají úzkou souvislost. Negativní změna v jedné oblasti, může způsobit zhoršení i v oblastech dalších.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Naopak zlepšení v jedné oblasti bude přínos pro ostatní oblasti.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Tyto změny nastupují u každého jedince v jinou dobu.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Genetické faktory. </a:t>
            </a:r>
          </a:p>
          <a:p>
            <a:r>
              <a:rPr lang="cs-CZ" dirty="0" smtClean="0"/>
              <a:t>Životní styl.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00B0F0"/>
                </a:solidFill>
              </a:rPr>
              <a:t>Sluch</a:t>
            </a:r>
            <a:endParaRPr lang="cs-CZ" sz="40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4000" b="1" i="1" dirty="0" smtClean="0"/>
              <a:t>Sluchové poruchy</a:t>
            </a:r>
          </a:p>
          <a:p>
            <a:r>
              <a:rPr lang="cs-CZ" dirty="0" smtClean="0"/>
              <a:t>Ztráta vnímání vysokofrekvenčních tónů – pomůcka sluchadla</a:t>
            </a:r>
          </a:p>
          <a:p>
            <a:r>
              <a:rPr lang="cs-CZ" dirty="0" smtClean="0"/>
              <a:t>Klinicky významná porucha sluchu – u 1/3 osob nad 65 let, u ½ osob nad 75 let.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B0F0"/>
                </a:solidFill>
              </a:rPr>
              <a:t>TV a sport (SLUCH)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smyslového vnímání</a:t>
            </a:r>
          </a:p>
          <a:p>
            <a:r>
              <a:rPr lang="cs-CZ" dirty="0" smtClean="0"/>
              <a:t>zlepšit </a:t>
            </a:r>
            <a:r>
              <a:rPr lang="cs-CZ" dirty="0" err="1" smtClean="0"/>
              <a:t>rovnováhové</a:t>
            </a:r>
            <a:r>
              <a:rPr lang="cs-CZ" dirty="0" smtClean="0"/>
              <a:t> schopnosti</a:t>
            </a:r>
          </a:p>
          <a:p>
            <a:r>
              <a:rPr lang="cs-CZ" dirty="0" smtClean="0"/>
              <a:t>společenské začlenění (navazování kontaktů)</a:t>
            </a:r>
          </a:p>
          <a:p>
            <a:pPr>
              <a:buNone/>
            </a:pPr>
            <a:r>
              <a:rPr lang="cs-CZ" b="1" dirty="0" smtClean="0"/>
              <a:t>NE</a:t>
            </a:r>
            <a:r>
              <a:rPr lang="cs-CZ" dirty="0" smtClean="0"/>
              <a:t> – cviky na nářadí, rychlé střídání poloh těla, otřesy a prudké pohyby hlavou, cvičení hlavou dolů</a:t>
            </a:r>
          </a:p>
          <a:p>
            <a:pPr>
              <a:buNone/>
            </a:pPr>
            <a:r>
              <a:rPr lang="cs-CZ" dirty="0" smtClean="0"/>
              <a:t>! vizuální ukázka doplněná taktilními a kinestetickými informacemi,  artikulace,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>
                <a:solidFill>
                  <a:srgbClr val="00B0F0"/>
                </a:solidFill>
              </a:rPr>
              <a:t/>
            </a:r>
            <a:br>
              <a:rPr lang="cs-CZ" sz="4000" b="1" dirty="0" smtClean="0">
                <a:solidFill>
                  <a:srgbClr val="00B0F0"/>
                </a:solidFill>
              </a:rPr>
            </a:br>
            <a:r>
              <a:rPr lang="cs-CZ" sz="4000" b="1" dirty="0" smtClean="0">
                <a:solidFill>
                  <a:srgbClr val="00B0F0"/>
                </a:solidFill>
              </a:rPr>
              <a:t>Sociální a osobnostní změny</a:t>
            </a:r>
            <a:r>
              <a:rPr lang="cs-CZ" sz="4000" dirty="0" smtClean="0">
                <a:solidFill>
                  <a:srgbClr val="00B0F0"/>
                </a:solidFill>
              </a:rPr>
              <a:t/>
            </a:r>
            <a:br>
              <a:rPr lang="cs-CZ" sz="4000" dirty="0" smtClean="0">
                <a:solidFill>
                  <a:srgbClr val="00B0F0"/>
                </a:solidFill>
              </a:rPr>
            </a:b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Úbytek sociálního kontaktu – ztráta profesní role</a:t>
            </a:r>
          </a:p>
          <a:p>
            <a:pPr lvl="0"/>
            <a:r>
              <a:rPr lang="cs-CZ" dirty="0" smtClean="0"/>
              <a:t>Odchod do důchodu – organizace volného času, nový smysl života</a:t>
            </a:r>
          </a:p>
          <a:p>
            <a:pPr lvl="0"/>
            <a:r>
              <a:rPr lang="cs-CZ" dirty="0" smtClean="0"/>
              <a:t>Změna rodinných vztahů – prarodiče, praprarodiče</a:t>
            </a:r>
          </a:p>
          <a:p>
            <a:pPr lvl="0"/>
            <a:r>
              <a:rPr lang="cs-CZ" dirty="0" smtClean="0"/>
              <a:t>Nesoběstačnost a závislost na jiných – pocit </a:t>
            </a:r>
            <a:r>
              <a:rPr lang="cs-CZ" dirty="0" err="1" smtClean="0"/>
              <a:t>býti</a:t>
            </a:r>
            <a:r>
              <a:rPr lang="cs-CZ" dirty="0" smtClean="0"/>
              <a:t> na obtíž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Sociální a osobnostní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cs-CZ" dirty="0" smtClean="0"/>
          </a:p>
          <a:p>
            <a:r>
              <a:rPr lang="cs-CZ" dirty="0" smtClean="0"/>
              <a:t>Projevy sociálních změn ve stáří jsou velmi </a:t>
            </a:r>
            <a:r>
              <a:rPr lang="cs-CZ" dirty="0" smtClean="0">
                <a:solidFill>
                  <a:srgbClr val="00B0F0"/>
                </a:solidFill>
              </a:rPr>
              <a:t>úzce spjaty se změnami psychického a fyzického charakteru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pPr lvl="0"/>
            <a:r>
              <a:rPr lang="cs-CZ" dirty="0" smtClean="0"/>
              <a:t>Jednou z podstatných sociálních změn, která výrazně ovlivňuje další život seniorů, je vznik </a:t>
            </a:r>
            <a:r>
              <a:rPr lang="cs-CZ" dirty="0" smtClean="0">
                <a:solidFill>
                  <a:srgbClr val="00B0F0"/>
                </a:solidFill>
              </a:rPr>
              <a:t>nároku na starobní důchod</a:t>
            </a:r>
            <a:r>
              <a:rPr lang="cs-CZ" dirty="0" smtClean="0"/>
              <a:t>. Vlivem toho dochází ke změně sociálních rolí, potřeb, životního stylu i ekonomického zajištění.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Sociální a osobnostní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Společenský život seniora ovlivňuje zejména </a:t>
            </a:r>
            <a:r>
              <a:rPr lang="cs-CZ" dirty="0" smtClean="0">
                <a:solidFill>
                  <a:srgbClr val="00B0F0"/>
                </a:solidFill>
              </a:rPr>
              <a:t>snížená soběstačnost </a:t>
            </a:r>
            <a:r>
              <a:rPr lang="cs-CZ" dirty="0" smtClean="0"/>
              <a:t>a </a:t>
            </a:r>
            <a:r>
              <a:rPr lang="cs-CZ" dirty="0" smtClean="0">
                <a:solidFill>
                  <a:srgbClr val="00B0F0"/>
                </a:solidFill>
              </a:rPr>
              <a:t>změna sociální role</a:t>
            </a:r>
            <a:r>
              <a:rPr lang="cs-CZ" dirty="0" smtClean="0"/>
              <a:t>. Senior tak často upadá do sociální izolace a ztrácí svoji identitu, neboť je pro něj obtížné přijmout fakt závislosti.</a:t>
            </a:r>
          </a:p>
          <a:p>
            <a:endParaRPr lang="cs-CZ" dirty="0" smtClean="0"/>
          </a:p>
          <a:p>
            <a:r>
              <a:rPr lang="cs-CZ" dirty="0" smtClean="0"/>
              <a:t>Mnohdy se bojí říct si o pomoc, protože nerad mění svůj životní styl a každý zásah zvenčí jej narušuje.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Sociální a osobnostní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Mnoho jedinců se těší na příchod důchodového období s vidinou věnování se aktivitám, na které dříve nezbýval čas. Avšak jakmile toto období přijde, neví, jak se s ním vyrovnat. Dochází totiž </a:t>
            </a:r>
            <a:r>
              <a:rPr lang="cs-CZ" dirty="0" smtClean="0">
                <a:solidFill>
                  <a:srgbClr val="00B0F0"/>
                </a:solidFill>
              </a:rPr>
              <a:t>ke ztrátě profesní role</a:t>
            </a:r>
            <a:r>
              <a:rPr lang="cs-CZ" dirty="0" smtClean="0"/>
              <a:t>, která do jisté míry určuje společenskou významnost a </a:t>
            </a:r>
            <a:r>
              <a:rPr lang="cs-CZ" dirty="0" smtClean="0">
                <a:solidFill>
                  <a:srgbClr val="00B0F0"/>
                </a:solidFill>
              </a:rPr>
              <a:t>prestiž</a:t>
            </a:r>
            <a:r>
              <a:rPr lang="cs-CZ" dirty="0" smtClean="0"/>
              <a:t>. </a:t>
            </a:r>
          </a:p>
          <a:p>
            <a:r>
              <a:rPr lang="cs-CZ" dirty="0" smtClean="0"/>
              <a:t>Organizace času je najednou problematická, neboť dřívější hlavní náplň – práce již není, a tudíž se musí jedinec zaměstnat sám, což pro některé skýtá velký problém. 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Sociální a osobnostní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Dochází také ke změnám v rodinných vztazích, kdy se může objevit nenaplněná role (či touha) stát se prarodičem.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Snížení úrovně funkční zdatnosti a neochota přijmout změny ve svém životě jsou mnohdy příčinou </a:t>
            </a:r>
            <a:r>
              <a:rPr lang="cs-CZ" dirty="0" smtClean="0">
                <a:solidFill>
                  <a:srgbClr val="00B0F0"/>
                </a:solidFill>
              </a:rPr>
              <a:t>sociální izolace </a:t>
            </a:r>
            <a:r>
              <a:rPr lang="cs-CZ" dirty="0" smtClean="0"/>
              <a:t>a neschopnosti navazovat nové kontakty 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Sociální a osobnostní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 seniorském věku </a:t>
            </a:r>
            <a:r>
              <a:rPr lang="cs-CZ" dirty="0" smtClean="0">
                <a:solidFill>
                  <a:srgbClr val="00B0F0"/>
                </a:solidFill>
              </a:rPr>
              <a:t>stoupá důležitost citové jistoty a bezpečí.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To se projevuje větší </a:t>
            </a:r>
            <a:r>
              <a:rPr lang="cs-CZ" dirty="0" smtClean="0">
                <a:solidFill>
                  <a:srgbClr val="00B0F0"/>
                </a:solidFill>
              </a:rPr>
              <a:t>fixací na blízké osoby</a:t>
            </a:r>
            <a:r>
              <a:rPr lang="cs-CZ" dirty="0" smtClean="0"/>
              <a:t>, a to jak citové, tak fyzické.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Sociální a demografické trendy vedou k </a:t>
            </a:r>
            <a:r>
              <a:rPr lang="cs-CZ" dirty="0" smtClean="0">
                <a:solidFill>
                  <a:srgbClr val="00B0F0"/>
                </a:solidFill>
              </a:rPr>
              <a:t>nárůstu </a:t>
            </a:r>
            <a:r>
              <a:rPr lang="cs-CZ" dirty="0" smtClean="0"/>
              <a:t>počtu dospělých s rizikem </a:t>
            </a:r>
            <a:r>
              <a:rPr lang="cs-CZ" dirty="0" smtClean="0">
                <a:solidFill>
                  <a:srgbClr val="00B0F0"/>
                </a:solidFill>
              </a:rPr>
              <a:t>osamělosti</a:t>
            </a:r>
            <a:r>
              <a:rPr lang="cs-CZ" dirty="0" smtClean="0"/>
              <a:t>. Osamělost se pak může stát právě jedním z faktorů ovlivňujících vznik duševních a fyzických onemocnění.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670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Kardiovaskulární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31653"/>
            <a:ext cx="10515600" cy="5245310"/>
          </a:xfrm>
        </p:spPr>
        <p:txBody>
          <a:bodyPr>
            <a:normAutofit/>
          </a:bodyPr>
          <a:lstStyle/>
          <a:p>
            <a:r>
              <a:rPr lang="cs-CZ" dirty="0" smtClean="0"/>
              <a:t>Změny KVS probíhají na úrovni funkčních a anatomických změn.</a:t>
            </a:r>
          </a:p>
          <a:p>
            <a:r>
              <a:rPr lang="cs-CZ" dirty="0" smtClean="0"/>
              <a:t>Nejvíce se změny projevují při zátěži.</a:t>
            </a:r>
          </a:p>
          <a:p>
            <a:r>
              <a:rPr lang="cs-CZ" dirty="0" smtClean="0"/>
              <a:t>Během intenzivní zátěže </a:t>
            </a:r>
            <a:r>
              <a:rPr lang="cs-CZ" dirty="0" err="1" smtClean="0"/>
              <a:t>Hf</a:t>
            </a:r>
            <a:r>
              <a:rPr lang="cs-CZ" dirty="0" smtClean="0"/>
              <a:t> stoupá méně než u mladších, tato věkem</a:t>
            </a:r>
          </a:p>
          <a:p>
            <a:pPr>
              <a:buNone/>
            </a:pPr>
            <a:r>
              <a:rPr lang="cs-CZ" dirty="0" smtClean="0"/>
              <a:t>podmíněná změna bývá přičítána </a:t>
            </a:r>
            <a:r>
              <a:rPr lang="cs-CZ" u="sng" dirty="0" smtClean="0"/>
              <a:t>slábnoucí schopnosti </a:t>
            </a:r>
            <a:r>
              <a:rPr lang="cs-CZ" u="sng" dirty="0" err="1" smtClean="0"/>
              <a:t>Hf</a:t>
            </a:r>
            <a:r>
              <a:rPr lang="cs-CZ" u="sng" dirty="0" smtClean="0"/>
              <a:t> reagovat na</a:t>
            </a:r>
          </a:p>
          <a:p>
            <a:pPr>
              <a:buNone/>
            </a:pPr>
            <a:r>
              <a:rPr lang="cs-CZ" u="sng" dirty="0" smtClean="0"/>
              <a:t>zátěž.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u="sng" dirty="0" smtClean="0"/>
              <a:t>Klesá schopnost plnění komor, </a:t>
            </a:r>
            <a:r>
              <a:rPr lang="cs-CZ" dirty="0" smtClean="0"/>
              <a:t>proto jsou nutné silnější stahy předsíní. S věkem se zvyšuje obsah pojivové tkáně ve svalovině srdce a dochází ke zvětšování srdečních komor. Následkem zvýšené tuhosti levé komory se mohou postupně rozvinout příznaky plicního městnání (šelesty, </a:t>
            </a:r>
            <a:r>
              <a:rPr lang="cs-CZ" dirty="0" err="1" smtClean="0"/>
              <a:t>námahová</a:t>
            </a:r>
            <a:r>
              <a:rPr lang="cs-CZ" dirty="0" smtClean="0"/>
              <a:t> dušnost). </a:t>
            </a:r>
          </a:p>
          <a:p>
            <a:pPr>
              <a:buNone/>
            </a:pPr>
            <a:endParaRPr lang="cs-CZ" u="sng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670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Kardiovaskulární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31653"/>
            <a:ext cx="10515600" cy="524531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u="sng" dirty="0" smtClean="0"/>
          </a:p>
          <a:p>
            <a:r>
              <a:rPr lang="cs-CZ" u="sng" dirty="0" smtClean="0"/>
              <a:t>Hypertenze</a:t>
            </a:r>
            <a:r>
              <a:rPr lang="cs-CZ" dirty="0" smtClean="0"/>
              <a:t> – není považována za „fyziologickou“ manifestaci stárnutí, ale její výskyt s věkem výrazně stoupá – urychluje proces stárnutí a sním spojené orgánové změny. Je nutná léčba farmaky- vede ke snížení počtu mozkových a kardiovaskulárních příhod.</a:t>
            </a:r>
          </a:p>
          <a:p>
            <a:endParaRPr lang="cs-CZ" dirty="0" smtClean="0"/>
          </a:p>
          <a:p>
            <a:r>
              <a:rPr lang="cs-CZ" dirty="0" smtClean="0"/>
              <a:t>Více než 2/3 populace nad 65 let má hypertenzi.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>
                <a:solidFill>
                  <a:srgbClr val="00B0F0"/>
                </a:solidFill>
              </a:rPr>
              <a:t>Hypertenzi dělíme do 3 stádií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>
                <a:solidFill>
                  <a:srgbClr val="00B0F0"/>
                </a:solidFill>
              </a:rPr>
              <a:t>1. stádium </a:t>
            </a:r>
            <a:r>
              <a:rPr lang="cs-CZ" sz="2800" dirty="0" smtClean="0"/>
              <a:t>– pouze zvýšený krevní tlak</a:t>
            </a:r>
          </a:p>
          <a:p>
            <a:pPr>
              <a:buFont typeface="Wingdings" pitchFamily="2" charset="2"/>
              <a:buNone/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>
                <a:solidFill>
                  <a:srgbClr val="00B0F0"/>
                </a:solidFill>
              </a:rPr>
              <a:t>2. stádium </a:t>
            </a:r>
            <a:r>
              <a:rPr lang="cs-CZ" sz="2800" dirty="0" smtClean="0"/>
              <a:t>– navíc změny na srdci (zvětšení levé komory), na ledvinách (výskyt bílkoviny v moči), na očním pozadí (zúžení cév)</a:t>
            </a:r>
          </a:p>
          <a:p>
            <a:pPr>
              <a:buFont typeface="Wingdings" pitchFamily="2" charset="2"/>
              <a:buNone/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>
                <a:solidFill>
                  <a:srgbClr val="00B0F0"/>
                </a:solidFill>
              </a:rPr>
              <a:t>3. stádium </a:t>
            </a:r>
            <a:r>
              <a:rPr lang="cs-CZ" sz="2800" dirty="0" smtClean="0"/>
              <a:t>– přidružují se orgánová onemocnění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Hypertenze – zásady cvičení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00B0F0"/>
                </a:solidFill>
              </a:rPr>
              <a:t>pohybová aktivita je vhodná pouze pro 1. a 2. stádium !!!</a:t>
            </a:r>
          </a:p>
          <a:p>
            <a:pPr>
              <a:defRPr/>
            </a:pPr>
            <a:r>
              <a:rPr lang="cs-CZ" dirty="0" smtClean="0"/>
              <a:t>pro hypertoniky není v žádném případě vhodná statická silová svalová činnost (nošení břemen, zvedání těžkých břemen, práce s rukama nad hlavou, posilování, </a:t>
            </a:r>
            <a:r>
              <a:rPr lang="cs-CZ" dirty="0" err="1" smtClean="0"/>
              <a:t>úpolové</a:t>
            </a:r>
            <a:r>
              <a:rPr lang="cs-CZ" dirty="0" smtClean="0"/>
              <a:t> sporty apod.)</a:t>
            </a:r>
          </a:p>
          <a:p>
            <a:pPr>
              <a:defRPr/>
            </a:pPr>
            <a:r>
              <a:rPr lang="cs-CZ" dirty="0" smtClean="0"/>
              <a:t>nedoporučují se ani aktivity, při nichž dochází k psychickému vzrušení (činnosti závodního charakteru)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Hypertenze – zásady cvičení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doporučená cvičení by měla být </a:t>
            </a:r>
            <a:r>
              <a:rPr lang="cs-CZ" dirty="0" smtClean="0">
                <a:solidFill>
                  <a:srgbClr val="00B0F0"/>
                </a:solidFill>
              </a:rPr>
              <a:t>vytrvalostního charakteru</a:t>
            </a:r>
            <a:r>
              <a:rPr lang="cs-CZ" dirty="0" smtClean="0"/>
              <a:t>, např. rychlá chůze, cyklistika, lyžování, plavání</a:t>
            </a:r>
          </a:p>
          <a:p>
            <a:pPr>
              <a:defRPr/>
            </a:pPr>
            <a:r>
              <a:rPr lang="cs-CZ" dirty="0" smtClean="0">
                <a:solidFill>
                  <a:srgbClr val="00B0F0"/>
                </a:solidFill>
              </a:rPr>
              <a:t>intenzita </a:t>
            </a:r>
            <a:r>
              <a:rPr lang="cs-CZ" dirty="0" smtClean="0"/>
              <a:t>cvičení by měla dosáhnout </a:t>
            </a:r>
            <a:r>
              <a:rPr lang="cs-CZ" dirty="0" smtClean="0">
                <a:solidFill>
                  <a:srgbClr val="00B0F0"/>
                </a:solidFill>
              </a:rPr>
              <a:t>60 –80% </a:t>
            </a:r>
            <a:r>
              <a:rPr lang="cs-CZ" dirty="0" smtClean="0"/>
              <a:t>maximální tepové frekvence</a:t>
            </a:r>
          </a:p>
          <a:p>
            <a:pPr>
              <a:defRPr/>
            </a:pPr>
            <a:r>
              <a:rPr lang="cs-CZ" dirty="0" smtClean="0">
                <a:solidFill>
                  <a:srgbClr val="00B0F0"/>
                </a:solidFill>
              </a:rPr>
              <a:t>doporučená frekvence </a:t>
            </a:r>
            <a:r>
              <a:rPr lang="cs-CZ" dirty="0" smtClean="0"/>
              <a:t>cvičení je </a:t>
            </a:r>
            <a:r>
              <a:rPr lang="cs-CZ" dirty="0" smtClean="0">
                <a:solidFill>
                  <a:srgbClr val="00B0F0"/>
                </a:solidFill>
              </a:rPr>
              <a:t>3 –5x týdně </a:t>
            </a:r>
            <a:r>
              <a:rPr lang="cs-CZ" dirty="0" smtClean="0"/>
              <a:t>po dobu </a:t>
            </a:r>
            <a:r>
              <a:rPr lang="cs-CZ" dirty="0" smtClean="0">
                <a:solidFill>
                  <a:srgbClr val="00B0F0"/>
                </a:solidFill>
              </a:rPr>
              <a:t>30 min.</a:t>
            </a:r>
          </a:p>
          <a:p>
            <a:pPr>
              <a:defRPr/>
            </a:pPr>
            <a:r>
              <a:rPr lang="cs-CZ" dirty="0" smtClean="0"/>
              <a:t>nezbytné jsou </a:t>
            </a:r>
            <a:r>
              <a:rPr lang="cs-CZ" dirty="0" smtClean="0">
                <a:solidFill>
                  <a:srgbClr val="00B0F0"/>
                </a:solidFill>
              </a:rPr>
              <a:t>pravidelné kontroly krevního tlaku</a:t>
            </a:r>
            <a:r>
              <a:rPr lang="cs-CZ" dirty="0" smtClean="0"/>
              <a:t>, a to nejen u lékaře, ale i při cvičení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Hypertenze = hlavní rizikový faktor ICHS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cs-CZ" b="1" dirty="0" smtClean="0"/>
              <a:t>zásady cvičení</a:t>
            </a:r>
            <a:r>
              <a:rPr lang="cs-CZ" dirty="0" smtClean="0"/>
              <a:t>:</a:t>
            </a:r>
          </a:p>
          <a:p>
            <a:r>
              <a:rPr lang="cs-CZ" dirty="0" smtClean="0"/>
              <a:t> PA je vhodná jen pro I a II. stádium !!!!!</a:t>
            </a:r>
          </a:p>
          <a:p>
            <a:r>
              <a:rPr lang="cs-CZ" dirty="0" smtClean="0"/>
              <a:t>AE, cyklický </a:t>
            </a:r>
            <a:r>
              <a:rPr lang="cs-CZ" dirty="0" err="1" smtClean="0"/>
              <a:t>charekteru</a:t>
            </a:r>
            <a:r>
              <a:rPr lang="cs-CZ" dirty="0" smtClean="0"/>
              <a:t> – intervalová zátěž</a:t>
            </a:r>
          </a:p>
          <a:p>
            <a:r>
              <a:rPr lang="cs-CZ" dirty="0" smtClean="0"/>
              <a:t>intenzita 60-80% </a:t>
            </a:r>
            <a:r>
              <a:rPr lang="cs-CZ" dirty="0" err="1" smtClean="0"/>
              <a:t>maxHF</a:t>
            </a:r>
            <a:r>
              <a:rPr lang="cs-CZ" dirty="0" smtClean="0"/>
              <a:t>, 3-5x týdně 30 min.,</a:t>
            </a:r>
          </a:p>
          <a:p>
            <a:r>
              <a:rPr lang="cs-CZ" dirty="0" smtClean="0"/>
              <a:t>kontrola TK</a:t>
            </a:r>
          </a:p>
          <a:p>
            <a:r>
              <a:rPr lang="cs-CZ" dirty="0" smtClean="0"/>
              <a:t>atmosféra bez stresu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TK </a:t>
            </a:r>
            <a:r>
              <a:rPr lang="cs-CZ" dirty="0" smtClean="0"/>
              <a:t>normální TK                120/80</a:t>
            </a:r>
          </a:p>
          <a:p>
            <a:pPr>
              <a:buNone/>
            </a:pPr>
            <a:r>
              <a:rPr lang="cs-CZ" b="1" dirty="0" smtClean="0"/>
              <a:t>         </a:t>
            </a:r>
            <a:r>
              <a:rPr lang="cs-CZ" dirty="0" smtClean="0"/>
              <a:t>zvýšený TK          nad 150/95</a:t>
            </a:r>
          </a:p>
          <a:p>
            <a:pPr>
              <a:buNone/>
            </a:pPr>
            <a:r>
              <a:rPr lang="cs-CZ" dirty="0" smtClean="0"/>
              <a:t>         snížený TK           pod 100/60     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2373</TotalTime>
  <Words>1813</Words>
  <Application>Microsoft Office PowerPoint</Application>
  <PresentationFormat>Vlastní</PresentationFormat>
  <Paragraphs>246</Paragraphs>
  <Slides>37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Office</vt:lpstr>
      <vt:lpstr>Biologické involuční změny  </vt:lpstr>
      <vt:lpstr>Změny</vt:lpstr>
      <vt:lpstr>Změny</vt:lpstr>
      <vt:lpstr>Kardiovaskulární systém</vt:lpstr>
      <vt:lpstr>Kardiovaskulární systém</vt:lpstr>
      <vt:lpstr>Hypertenzi dělíme do 3 stádií</vt:lpstr>
      <vt:lpstr>Hypertenze – zásady cvičení</vt:lpstr>
      <vt:lpstr>Hypertenze – zásady cvičení</vt:lpstr>
      <vt:lpstr>Hypertenze = hlavní rizikový faktor ICHS</vt:lpstr>
      <vt:lpstr>Hypertenze</vt:lpstr>
      <vt:lpstr>Respirační systém</vt:lpstr>
      <vt:lpstr>Respirační systém</vt:lpstr>
      <vt:lpstr>Gastrointestinální trakt (GIT)</vt:lpstr>
      <vt:lpstr>Uropoetický systém</vt:lpstr>
      <vt:lpstr>Endokrinní systém</vt:lpstr>
      <vt:lpstr>DM II. typu</vt:lpstr>
      <vt:lpstr>Snímek 17</vt:lpstr>
      <vt:lpstr>Komplikace způsobené diabetem</vt:lpstr>
      <vt:lpstr>Význam PA</vt:lpstr>
      <vt:lpstr>Význam PA</vt:lpstr>
      <vt:lpstr>Doporučení</vt:lpstr>
      <vt:lpstr>ZÁSADY</vt:lpstr>
      <vt:lpstr>Imunitní systém</vt:lpstr>
      <vt:lpstr>Pohybový systém </vt:lpstr>
      <vt:lpstr>Pohybový systém </vt:lpstr>
      <vt:lpstr>Zrakové poruchy</vt:lpstr>
      <vt:lpstr>Zrakové poruchy</vt:lpstr>
      <vt:lpstr>Zrakové poruchy</vt:lpstr>
      <vt:lpstr>Zásady pro cvičení - Zrak</vt:lpstr>
      <vt:lpstr>Sluch</vt:lpstr>
      <vt:lpstr>TV a sport (SLUCH)</vt:lpstr>
      <vt:lpstr> Sociální a osobnostní změny </vt:lpstr>
      <vt:lpstr>Sociální a osobnostní změny</vt:lpstr>
      <vt:lpstr>Sociální a osobnostní změny</vt:lpstr>
      <vt:lpstr>Sociální a osobnostní změny</vt:lpstr>
      <vt:lpstr>Sociální a osobnostní změny</vt:lpstr>
      <vt:lpstr>Sociální a osobnostní změny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275</cp:revision>
  <dcterms:created xsi:type="dcterms:W3CDTF">2016-09-20T10:01:00Z</dcterms:created>
  <dcterms:modified xsi:type="dcterms:W3CDTF">2022-03-08T08:11:49Z</dcterms:modified>
</cp:coreProperties>
</file>