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0" r:id="rId2"/>
    <p:sldId id="331" r:id="rId3"/>
    <p:sldId id="332" r:id="rId4"/>
    <p:sldId id="328" r:id="rId5"/>
    <p:sldId id="333" r:id="rId6"/>
    <p:sldId id="334" r:id="rId7"/>
    <p:sldId id="335" r:id="rId8"/>
    <p:sldId id="336" r:id="rId9"/>
    <p:sldId id="337" r:id="rId10"/>
    <p:sldId id="338" r:id="rId11"/>
    <p:sldId id="318" r:id="rId12"/>
    <p:sldId id="330" r:id="rId13"/>
    <p:sldId id="319" r:id="rId14"/>
    <p:sldId id="339" r:id="rId15"/>
    <p:sldId id="340" r:id="rId16"/>
    <p:sldId id="307" r:id="rId17"/>
    <p:sldId id="327" r:id="rId18"/>
    <p:sldId id="32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D7276-0684-413A-80E5-67A7D2A95C0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zis.cz/dotaznik-kvality-zivota-sf-3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v období </a:t>
            </a:r>
            <a:r>
              <a:rPr lang="cs-CZ" dirty="0" err="1" smtClean="0">
                <a:solidFill>
                  <a:srgbClr val="00B0F0"/>
                </a:solidFill>
              </a:rPr>
              <a:t>sénia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Kvalita života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Životní spokojenost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Domény </a:t>
            </a:r>
            <a:r>
              <a:rPr lang="cs-CZ" dirty="0" err="1" smtClean="0">
                <a:solidFill>
                  <a:srgbClr val="00B050"/>
                </a:solidFill>
              </a:rPr>
              <a:t>QoL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Diagnostika </a:t>
            </a:r>
          </a:p>
          <a:p>
            <a:r>
              <a:rPr lang="cs-CZ" dirty="0" err="1" smtClean="0">
                <a:solidFill>
                  <a:srgbClr val="00B050"/>
                </a:solidFill>
              </a:rPr>
              <a:t>Benefity</a:t>
            </a:r>
            <a:r>
              <a:rPr lang="cs-CZ" dirty="0" smtClean="0">
                <a:solidFill>
                  <a:srgbClr val="00B050"/>
                </a:solidFill>
              </a:rPr>
              <a:t> PA, doporučení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medicínské</a:t>
            </a:r>
          </a:p>
          <a:p>
            <a:r>
              <a:rPr lang="cs-CZ" dirty="0" smtClean="0"/>
              <a:t>sociologické</a:t>
            </a:r>
          </a:p>
          <a:p>
            <a:r>
              <a:rPr lang="cs-CZ" dirty="0" smtClean="0"/>
              <a:t>psychologické</a:t>
            </a:r>
          </a:p>
          <a:p>
            <a:r>
              <a:rPr lang="cs-CZ" dirty="0" smtClean="0"/>
              <a:t>ekologické a </a:t>
            </a:r>
            <a:r>
              <a:rPr lang="cs-CZ" dirty="0" err="1" smtClean="0"/>
              <a:t>enviromentální</a:t>
            </a:r>
            <a:endParaRPr lang="cs-CZ" dirty="0" smtClean="0"/>
          </a:p>
          <a:p>
            <a:r>
              <a:rPr lang="cs-CZ" dirty="0" smtClean="0"/>
              <a:t>psychoterapeutické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321808" y="1947669"/>
            <a:ext cx="6870192" cy="455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Kvalita života ve stáří (QL)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3961"/>
            <a:ext cx="10515600" cy="488300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QL</a:t>
            </a:r>
            <a:r>
              <a:rPr lang="cs-CZ" sz="2800" dirty="0" smtClean="0"/>
              <a:t>- složitý filosofický jev, termín spojený v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současné době s tělesným zdravím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t</a:t>
            </a:r>
            <a:r>
              <a:rPr lang="cs-CZ" sz="2800" dirty="0" smtClean="0"/>
              <a:t>ělesné zdraví – tělesné funkce (fungování)</a:t>
            </a: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emocionální funkce – </a:t>
            </a:r>
            <a:r>
              <a:rPr lang="cs-CZ" sz="2800" dirty="0" err="1" smtClean="0"/>
              <a:t>well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k</a:t>
            </a:r>
            <a:r>
              <a:rPr lang="cs-CZ" sz="2800" dirty="0" smtClean="0"/>
              <a:t>ognitivní a paměťové funkce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cs-CZ" sz="2800" dirty="0" smtClean="0"/>
              <a:t>ýkonnost a pracovní produktivita (ADL)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</a:t>
            </a:r>
            <a:r>
              <a:rPr lang="cs-CZ" sz="2800" dirty="0" smtClean="0"/>
              <a:t>exuální funkčnost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ž</a:t>
            </a:r>
            <a:r>
              <a:rPr lang="cs-CZ" sz="2800" dirty="0" smtClean="0"/>
              <a:t>ivotní spokojenost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Programy kvality života ve stáří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podpora aktivního stárnutí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význam edukace pro kvalitu stárnutí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/>
          <a:lstStyle/>
          <a:p>
            <a:pPr eaLnBrk="1" hangingPunct="1"/>
            <a:r>
              <a:rPr lang="cs-CZ" sz="3600" b="1" i="1" dirty="0" smtClean="0"/>
              <a:t>14 domén QL pro seniory</a:t>
            </a:r>
            <a:endParaRPr lang="cs-CZ" sz="28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7313"/>
            <a:ext cx="10515600" cy="5029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Samo-obslužnost, soběstačnost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ADL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Sociální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Sexualita a důvěrné přátelství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Psychologické </a:t>
            </a:r>
            <a:r>
              <a:rPr lang="cs-CZ" sz="2000" dirty="0" err="1" smtClean="0"/>
              <a:t>well</a:t>
            </a:r>
            <a:r>
              <a:rPr lang="cs-CZ" sz="2000" dirty="0" smtClean="0"/>
              <a:t>-</a:t>
            </a:r>
            <a:r>
              <a:rPr lang="cs-CZ" sz="2000" dirty="0" err="1" smtClean="0"/>
              <a:t>being</a:t>
            </a:r>
            <a:r>
              <a:rPr lang="cs-CZ" sz="2000" dirty="0" smtClean="0"/>
              <a:t> a nepřítomnost stresu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Kognitivní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Bolest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Energie/únava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Spánek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Sebeúcta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Sebeovládání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Vědomé zdraví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Životní spokojenost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hodnocení kvality můžeme využít různé typy dotazníků.</a:t>
            </a:r>
          </a:p>
          <a:p>
            <a:r>
              <a:rPr lang="cs-CZ" dirty="0" smtClean="0"/>
              <a:t>Metody měření a hodnocení KŽ lze hodnotit na základě objektivních a subjektivních přístupů, přičemž nejpodstatnějším je subjektivní hodnocení jedince. </a:t>
            </a:r>
          </a:p>
          <a:p>
            <a:r>
              <a:rPr lang="cs-CZ" dirty="0" smtClean="0"/>
              <a:t>Dotazníky ke zjišťování KŽ lze rozdělit na dva základní typy a to na dotazníky </a:t>
            </a:r>
            <a:r>
              <a:rPr lang="cs-CZ" dirty="0" smtClean="0">
                <a:solidFill>
                  <a:srgbClr val="00B0F0"/>
                </a:solidFill>
              </a:rPr>
              <a:t>GENERICKÉ a SPECIFICKÉ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Generické dotazníky </a:t>
            </a:r>
            <a:r>
              <a:rPr lang="cs-CZ" dirty="0" smtClean="0"/>
              <a:t>hodnotí všeobecně celkový stav jedince bez ohledu na konkrétní onemocnění, jsou široce použitelné u jakýchkoliv skupin populace bez ohledu na věk, pohlaví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Specifické dotazníky </a:t>
            </a:r>
            <a:r>
              <a:rPr lang="cs-CZ" dirty="0" smtClean="0"/>
              <a:t>jsou vytvořeny pro co nejpřesnější identifikaci faktorů ovlivňujících kvalitu života. Ta bezprostředně souvisí s konkrétním onemocněním – nejčastěji onkologickým, KVO, neurologickým, diabetickým, pohybovým.</a:t>
            </a:r>
          </a:p>
          <a:p>
            <a:r>
              <a:rPr lang="cs-CZ" dirty="0" smtClean="0"/>
              <a:t>Z dostupných dotazníků  je nejčastěji využíván SF 36  a WHOQOL – BREFF, který je zkrácenou verzí WHQOL 100.</a:t>
            </a:r>
          </a:p>
          <a:p>
            <a:r>
              <a:rPr lang="cs-CZ" dirty="0" smtClean="0"/>
              <a:t> 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Autofit/>
          </a:bodyPr>
          <a:lstStyle/>
          <a:p>
            <a:r>
              <a:rPr lang="cs-CZ" sz="3600" b="1" i="1" dirty="0" smtClean="0"/>
              <a:t>QL - diagnostika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SF-36 </a:t>
            </a:r>
            <a:r>
              <a:rPr lang="cs-CZ" dirty="0" smtClean="0"/>
              <a:t>(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36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)- osmi kategoriích :</a:t>
            </a:r>
          </a:p>
          <a:p>
            <a:pPr lvl="0"/>
            <a:r>
              <a:rPr lang="cs-CZ" dirty="0" smtClean="0"/>
              <a:t>omezení fyzických aktivit v důsledku zdravotních problémů (PF,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obvyklých činností v důsledku fyzicky zdravotních problémů (RP, Role </a:t>
            </a:r>
            <a:r>
              <a:rPr lang="cs-CZ" dirty="0" err="1" smtClean="0"/>
              <a:t>Physical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v běžných aktivitách v důsledku emocionálních problémů (RE, Role-</a:t>
            </a:r>
            <a:r>
              <a:rPr lang="cs-CZ" dirty="0" err="1" smtClean="0"/>
              <a:t>Emotional</a:t>
            </a:r>
            <a:r>
              <a:rPr lang="cs-CZ" dirty="0" smtClean="0"/>
              <a:t>), </a:t>
            </a:r>
          </a:p>
          <a:p>
            <a:pPr lvl="0"/>
            <a:r>
              <a:rPr lang="cs-CZ" dirty="0" smtClean="0"/>
              <a:t>určuje míru bolesti a její dopad na vykonání běžných denních činností (BP, </a:t>
            </a:r>
            <a:r>
              <a:rPr lang="cs-CZ" dirty="0" err="1" smtClean="0"/>
              <a:t>Bodily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obecné hodnocení zdravotního stavu (GH,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vitalita (VT, Vitality),</a:t>
            </a:r>
          </a:p>
          <a:p>
            <a:pPr lvl="0"/>
            <a:r>
              <a:rPr lang="cs-CZ" dirty="0" smtClean="0"/>
              <a:t>omezení sociálních aktivit v důsledku fyzických a emocionálních problémů (SF, </a:t>
            </a:r>
            <a:r>
              <a:rPr lang="cs-CZ" dirty="0" err="1" smtClean="0"/>
              <a:t>Social</a:t>
            </a:r>
            <a:r>
              <a:rPr lang="cs-CZ" dirty="0" smtClean="0"/>
              <a:t>-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mentální zdraví (MH,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).</a:t>
            </a:r>
          </a:p>
          <a:p>
            <a:pPr lvl="0"/>
            <a:r>
              <a:rPr lang="cs-CZ" dirty="0" smtClean="0">
                <a:hlinkClick r:id="rId2"/>
              </a:rPr>
              <a:t>https://www.uzis.cz/dotaznik-kvality-zivota-sf-36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Strukturovaný dotazník o 100 otázkách </a:t>
            </a:r>
            <a:r>
              <a:rPr lang="cs-CZ" b="1" dirty="0" smtClean="0">
                <a:solidFill>
                  <a:srgbClr val="FF0000"/>
                </a:solidFill>
              </a:rPr>
              <a:t>WHOQOL</a:t>
            </a:r>
            <a:r>
              <a:rPr lang="cs-CZ" dirty="0" smtClean="0"/>
              <a:t>-100, který zjišťuje údaje ze 6 podoblastí – fyzické zdraví, prožívání, nezávislost, mezilidské vztahy, prostředí a spiritualita. Pro běžné klinické použití vytvořena verze </a:t>
            </a:r>
            <a:r>
              <a:rPr lang="cs-CZ" b="1" dirty="0" smtClean="0">
                <a:solidFill>
                  <a:srgbClr val="FF0000"/>
                </a:solidFill>
              </a:rPr>
              <a:t>BREF</a:t>
            </a:r>
            <a:r>
              <a:rPr lang="cs-CZ" dirty="0" smtClean="0"/>
              <a:t>, která zjišťuje situaci ve čtyřech oblastech – </a:t>
            </a:r>
            <a:r>
              <a:rPr lang="cs-CZ" b="1" dirty="0" smtClean="0">
                <a:solidFill>
                  <a:srgbClr val="00B0F0"/>
                </a:solidFill>
              </a:rPr>
              <a:t>fyzické zdraví, prožívání, sociální vztahy a prostředí</a:t>
            </a:r>
            <a:r>
              <a:rPr lang="cs-CZ" b="1" dirty="0" smtClean="0"/>
              <a:t>.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ruishslide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528" y="484632"/>
            <a:ext cx="768096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00B0F0"/>
                </a:solidFill>
              </a:rPr>
              <a:t>Benefity</a:t>
            </a:r>
            <a:r>
              <a:rPr lang="cs-CZ" dirty="0" smtClean="0">
                <a:solidFill>
                  <a:srgbClr val="00B0F0"/>
                </a:solidFill>
              </a:rPr>
              <a:t> pohybové aktivity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prevence předčasného úmrtí</a:t>
            </a:r>
          </a:p>
          <a:p>
            <a:r>
              <a:rPr lang="cs-CZ" dirty="0" smtClean="0"/>
              <a:t>prevence mozkové mrtvice</a:t>
            </a:r>
          </a:p>
          <a:p>
            <a:r>
              <a:rPr lang="cs-CZ" dirty="0" smtClean="0"/>
              <a:t>snížení rizika vzniku kardiovaskulárních onemocnění</a:t>
            </a:r>
          </a:p>
          <a:p>
            <a:r>
              <a:rPr lang="cs-CZ" dirty="0" smtClean="0"/>
              <a:t>prevence hypertenze</a:t>
            </a:r>
          </a:p>
          <a:p>
            <a:r>
              <a:rPr lang="cs-CZ" dirty="0" smtClean="0"/>
              <a:t>prevence diabetes </a:t>
            </a:r>
            <a:r>
              <a:rPr lang="cs-CZ" dirty="0" err="1" smtClean="0"/>
              <a:t>mellitus</a:t>
            </a:r>
            <a:r>
              <a:rPr lang="cs-CZ" dirty="0" smtClean="0"/>
              <a:t> 2. typu a metabolického syndromu</a:t>
            </a:r>
          </a:p>
          <a:p>
            <a:r>
              <a:rPr lang="cs-CZ" dirty="0" smtClean="0"/>
              <a:t>prevence obezity a nadváhy,</a:t>
            </a:r>
          </a:p>
          <a:p>
            <a:r>
              <a:rPr lang="cs-CZ" dirty="0" smtClean="0"/>
              <a:t>snížení rizika vzniku některých typů rakoviny (např. kolorektální karcinom, rakovina prsu nebo prostaty)</a:t>
            </a:r>
          </a:p>
          <a:p>
            <a:r>
              <a:rPr lang="cs-CZ" dirty="0" smtClean="0"/>
              <a:t>snížení rizika depresí a demence, úzkosti</a:t>
            </a:r>
          </a:p>
          <a:p>
            <a:r>
              <a:rPr lang="cs-CZ" dirty="0" smtClean="0"/>
              <a:t>zlepšení kvality spánku</a:t>
            </a:r>
          </a:p>
          <a:p>
            <a:r>
              <a:rPr lang="cs-CZ" dirty="0" smtClean="0"/>
              <a:t>prevence osteoporózy, zlomenin a snížení rizika pádu u seniorů</a:t>
            </a:r>
          </a:p>
          <a:p>
            <a:r>
              <a:rPr lang="cs-CZ" dirty="0" smtClean="0"/>
              <a:t>zlepšení </a:t>
            </a:r>
            <a:r>
              <a:rPr lang="cs-CZ" smtClean="0"/>
              <a:t>kognitivních funkcí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/QL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Kvalita života seniorů je veličina, pro niž se velmi těžko hledají validní parametry.</a:t>
            </a:r>
          </a:p>
          <a:p>
            <a:r>
              <a:rPr lang="cs-CZ" dirty="0" smtClean="0"/>
              <a:t>Pojem je velmi těžké definovat, je považovaný za široký a nejednoznačně definovaný, protože vychází z mnoha faktorů ovlivněných velkým množstvím proměnných.</a:t>
            </a:r>
          </a:p>
          <a:p>
            <a:r>
              <a:rPr lang="cs-CZ" dirty="0" smtClean="0"/>
              <a:t>Z pohledu jedince je kvalita života velmi subjektivní a individuální pojem. Každý člověk totiž vyznává různé hodnoty a potřeby, které se postupně s věkem mění. Co je důležité pro jednoho člověka, nemusí být důležité pro někoho jiného.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/QL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336"/>
            <a:ext cx="10515600" cy="489162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Záleží na míře pochopení své současné situace konkrétním seniorem, schopnosti adaptace na nové životní podmínky, na přístupu okolí seniora a v neposlední řadě také na jeho kognitivních schopnostech jak v oblasti pochopení aktuální situace, tak schopnosti porovnávat současnou a minulou situaci.</a:t>
            </a:r>
          </a:p>
          <a:p>
            <a:r>
              <a:rPr lang="cs-CZ" dirty="0" smtClean="0"/>
              <a:t>Koncept, který je multifaktoriálně ovlivněný fyzickým zdravím jedince, jeho psychickým stavem, sociálními vztahy a vztahem ke klíčovým oblastem jeho životního prostředí.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Světová zdravotnická organizace (WHO) definuje kvalitu života jako:</a:t>
            </a:r>
            <a:r>
              <a:rPr lang="cs-CZ" b="1" i="1" dirty="0" smtClean="0"/>
              <a:t>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„ jedincovu percepci jeho pozice v životě v kontextu své kultury a hodnotového systému a ve vztahu k jeho cílům, očekáváním, normám a obavám“ .</a:t>
            </a:r>
          </a:p>
          <a:p>
            <a:pPr>
              <a:buNone/>
            </a:pPr>
            <a:r>
              <a:rPr lang="cs-CZ" dirty="0" smtClean="0"/>
              <a:t>= jak člověk vnímá své postavení v životě v kontextu kultury, ve které žije, a ve vztahu ke svým cílům, očekáváním, životnímu stylu a zájmům“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Oblasti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WHO rozeznává čtyři základní oblasti kvality života: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1. Fyzické zdraví a úroveň samostatnosti.</a:t>
            </a:r>
          </a:p>
          <a:p>
            <a:pPr marL="514350" indent="-51435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2. Psychické zdraví a duchovní stránka.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3. Sociální vztahy.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4. Prostředí.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Oblasti kvality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Ad 1) </a:t>
            </a:r>
            <a:r>
              <a:rPr lang="cs-CZ" dirty="0" smtClean="0">
                <a:solidFill>
                  <a:srgbClr val="FF0000"/>
                </a:solidFill>
              </a:rPr>
              <a:t>fyzické zdraví a úroveň samostatnosti </a:t>
            </a:r>
            <a:r>
              <a:rPr lang="cs-CZ" dirty="0" smtClean="0"/>
              <a:t>– energie a únava, bolest, odpočinek, mobilita, každodenní život, závislost na lékařské pomoci, schopnost pracovat… </a:t>
            </a:r>
          </a:p>
          <a:p>
            <a:pPr>
              <a:buNone/>
            </a:pPr>
            <a:r>
              <a:rPr lang="cs-CZ" dirty="0" smtClean="0"/>
              <a:t>Ad 2) </a:t>
            </a:r>
            <a:r>
              <a:rPr lang="cs-CZ" dirty="0" smtClean="0">
                <a:solidFill>
                  <a:srgbClr val="FF0000"/>
                </a:solidFill>
              </a:rPr>
              <a:t>psychické zdraví a duchovní stránka </a:t>
            </a:r>
            <a:r>
              <a:rPr lang="cs-CZ" dirty="0" smtClean="0"/>
              <a:t>– </a:t>
            </a:r>
            <a:r>
              <a:rPr lang="cs-CZ" dirty="0" err="1" smtClean="0"/>
              <a:t>sebepojetí</a:t>
            </a:r>
            <a:r>
              <a:rPr lang="cs-CZ" dirty="0" smtClean="0"/>
              <a:t>, negativní a pozitivní pocity, sebehodnocení, myšlení, učení, paměť, koncentrace, víra, spiritualita, vyznání…  </a:t>
            </a:r>
          </a:p>
          <a:p>
            <a:pPr>
              <a:buNone/>
            </a:pPr>
            <a:r>
              <a:rPr lang="cs-CZ" dirty="0" smtClean="0"/>
              <a:t>Ad 3) </a:t>
            </a:r>
            <a:r>
              <a:rPr lang="cs-CZ" dirty="0" smtClean="0">
                <a:solidFill>
                  <a:srgbClr val="FF0000"/>
                </a:solidFill>
              </a:rPr>
              <a:t>sociální vztahy </a:t>
            </a:r>
            <a:r>
              <a:rPr lang="cs-CZ" dirty="0" smtClean="0"/>
              <a:t>– osobní vztahy, sociální podpora, sexuální aktivita</a:t>
            </a:r>
          </a:p>
          <a:p>
            <a:pPr>
              <a:buNone/>
            </a:pPr>
            <a:r>
              <a:rPr lang="cs-CZ" dirty="0" smtClean="0"/>
              <a:t>Ad 4) </a:t>
            </a:r>
            <a:r>
              <a:rPr lang="cs-CZ" dirty="0" smtClean="0">
                <a:solidFill>
                  <a:srgbClr val="FF0000"/>
                </a:solidFill>
              </a:rPr>
              <a:t>prostředí </a:t>
            </a:r>
            <a:r>
              <a:rPr lang="cs-CZ" dirty="0" smtClean="0"/>
              <a:t>– finanční zdroje, svoboda, bezpečí, dostupnost zdravotnické a sociální péče, domácí prostředí, příležitosti pro získávání nových vědomostí a dovedností, fyzikální prostředí (znečištění, hluk, provoz, klima)… 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Přístupy ke kvalitě života mohou být různé. Záleží na oboru, který se kvalitou života zabývá a také na účelu jeho měření.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Medicínské pojetí kvality života </a:t>
            </a:r>
          </a:p>
          <a:p>
            <a:r>
              <a:rPr lang="cs-CZ" dirty="0" smtClean="0"/>
              <a:t>v prostředí medicínském je kvalita života chápaná jako subjektivní pocit pohody, spojovaný s nemocí, úrazem, léčbou a jejími vedlejšími účinky, pojetí kvality života se ve zdravotnictví orientuje především do oblasti fyzického a psychosomatického zdraví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Sociologické pojetí kvality života </a:t>
            </a:r>
          </a:p>
          <a:p>
            <a:r>
              <a:rPr lang="cs-CZ" dirty="0" smtClean="0"/>
              <a:t>pojetí sociologické sleduje kvalitu života různých sociálních skupin, mezi hlavní faktory patří životní styl, sociální úspěšnost, společenský status, úroveň bydlení, majetek a vzdělání, životní úroveň patří mezi nejdůležitější termíny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Psychologické pojetí kvality života </a:t>
            </a:r>
          </a:p>
          <a:p>
            <a:r>
              <a:rPr lang="cs-CZ" dirty="0" smtClean="0"/>
              <a:t>Kvalita života v tomto pojetí může být chápání z více hledisek. Zjišťujeme to, co činí lidi spokojenými a jindy se toto pojetí soustřeďuje na prožívání subjektivní pohody, pocit blaha a štěstí. Velmi významnou složkou zdraví je prožitek osobní pohody (</a:t>
            </a:r>
            <a:r>
              <a:rPr lang="cs-CZ" dirty="0" err="1" smtClean="0"/>
              <a:t>well</a:t>
            </a:r>
            <a:r>
              <a:rPr lang="cs-CZ" dirty="0" smtClean="0"/>
              <a:t> – </a:t>
            </a:r>
            <a:r>
              <a:rPr lang="cs-CZ" dirty="0" err="1" smtClean="0"/>
              <a:t>being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Jsou to ale i negativní jevy, například životní trauma, krize, deprese a poruchy nálad.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>
                <a:solidFill>
                  <a:srgbClr val="00B0F0"/>
                </a:solidFill>
              </a:rPr>
              <a:t>Ekologicko</a:t>
            </a:r>
            <a:r>
              <a:rPr lang="cs-CZ" dirty="0" smtClean="0">
                <a:solidFill>
                  <a:srgbClr val="00B0F0"/>
                </a:solidFill>
              </a:rPr>
              <a:t>-</a:t>
            </a:r>
            <a:r>
              <a:rPr lang="cs-CZ" dirty="0" err="1" smtClean="0">
                <a:solidFill>
                  <a:srgbClr val="00B0F0"/>
                </a:solidFill>
              </a:rPr>
              <a:t>enviromentalní</a:t>
            </a:r>
            <a:endParaRPr lang="cs-CZ" dirty="0" smtClean="0">
              <a:solidFill>
                <a:srgbClr val="00B0F0"/>
              </a:solidFill>
            </a:endParaRPr>
          </a:p>
          <a:p>
            <a:r>
              <a:rPr lang="cs-CZ" dirty="0" smtClean="0"/>
              <a:t>podmínky, protože přímo ovlivňuji život člověka, opatření  by měla směřovat, zejména u vyspělých zemi, k návratu ke skromnějšímu životnímu stylu a to ve snaze zabránit dalšímu poškozování přírodního prostředí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Psychoterapeutické přístupy </a:t>
            </a:r>
          </a:p>
          <a:p>
            <a:r>
              <a:rPr lang="cs-CZ" dirty="0" smtClean="0"/>
              <a:t>postupy jsou kombinovány s jinými rehabilitačními prostředky, například, fyzioterapii, ergoterapii, cílem je dosáhnout co nejvyšší možné kvality života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967</Words>
  <Application>Microsoft Office PowerPoint</Application>
  <PresentationFormat>Vlastní</PresentationFormat>
  <Paragraphs>127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Kvalita života v období sénia</vt:lpstr>
      <vt:lpstr>Kvalita života /QL</vt:lpstr>
      <vt:lpstr>Kvalita života /QL</vt:lpstr>
      <vt:lpstr>Oblasti kvality života</vt:lpstr>
      <vt:lpstr>Oblasti kvality života</vt:lpstr>
      <vt:lpstr>Pojetí kvality života</vt:lpstr>
      <vt:lpstr>Pojetí kvality života</vt:lpstr>
      <vt:lpstr>Pojetí kvality života</vt:lpstr>
      <vt:lpstr>Pojetí kvality života</vt:lpstr>
      <vt:lpstr>Pojetí kvality života</vt:lpstr>
      <vt:lpstr>Kvalita života ve stáří (QL)</vt:lpstr>
      <vt:lpstr>Programy kvality života ve stáří</vt:lpstr>
      <vt:lpstr>14 domén QL pro seniory</vt:lpstr>
      <vt:lpstr>Diagnostika</vt:lpstr>
      <vt:lpstr>Diagnostika</vt:lpstr>
      <vt:lpstr>QL - diagnostika</vt:lpstr>
      <vt:lpstr>Snímek 17</vt:lpstr>
      <vt:lpstr>Benefity pohybové aktivity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292</cp:revision>
  <dcterms:created xsi:type="dcterms:W3CDTF">2016-09-20T10:01:00Z</dcterms:created>
  <dcterms:modified xsi:type="dcterms:W3CDTF">2023-04-16T15:21:57Z</dcterms:modified>
</cp:coreProperties>
</file>