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15" r:id="rId13"/>
    <p:sldId id="314" r:id="rId14"/>
    <p:sldId id="268" r:id="rId15"/>
    <p:sldId id="269" r:id="rId16"/>
    <p:sldId id="270" r:id="rId17"/>
    <p:sldId id="271" r:id="rId18"/>
    <p:sldId id="272" r:id="rId19"/>
    <p:sldId id="317" r:id="rId20"/>
    <p:sldId id="318" r:id="rId21"/>
    <p:sldId id="319" r:id="rId22"/>
    <p:sldId id="316" r:id="rId23"/>
    <p:sldId id="273" r:id="rId24"/>
    <p:sldId id="274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75" r:id="rId40"/>
    <p:sldId id="276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278" r:id="rId63"/>
    <p:sldId id="320" r:id="rId64"/>
    <p:sldId id="321" r:id="rId65"/>
    <p:sldId id="323" r:id="rId66"/>
    <p:sldId id="327" r:id="rId67"/>
    <p:sldId id="324" r:id="rId68"/>
    <p:sldId id="325" r:id="rId69"/>
    <p:sldId id="328" r:id="rId70"/>
    <p:sldId id="333" r:id="rId71"/>
    <p:sldId id="334" r:id="rId72"/>
    <p:sldId id="335" r:id="rId73"/>
    <p:sldId id="336" r:id="rId74"/>
    <p:sldId id="337" r:id="rId75"/>
    <p:sldId id="338" r:id="rId76"/>
    <p:sldId id="339" r:id="rId77"/>
    <p:sldId id="340" r:id="rId78"/>
    <p:sldId id="326" r:id="rId79"/>
    <p:sldId id="329" r:id="rId80"/>
    <p:sldId id="330" r:id="rId81"/>
    <p:sldId id="331" r:id="rId82"/>
    <p:sldId id="341" r:id="rId83"/>
    <p:sldId id="342" r:id="rId84"/>
    <p:sldId id="351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2" r:id="rId94"/>
    <p:sldId id="358" r:id="rId95"/>
    <p:sldId id="353" r:id="rId96"/>
    <p:sldId id="359" r:id="rId97"/>
    <p:sldId id="360" r:id="rId98"/>
    <p:sldId id="361" r:id="rId99"/>
    <p:sldId id="362" r:id="rId100"/>
    <p:sldId id="363" r:id="rId101"/>
    <p:sldId id="364" r:id="rId102"/>
    <p:sldId id="366" r:id="rId103"/>
    <p:sldId id="367" r:id="rId104"/>
    <p:sldId id="368" r:id="rId105"/>
    <p:sldId id="369" r:id="rId106"/>
    <p:sldId id="370" r:id="rId107"/>
    <p:sldId id="371" r:id="rId108"/>
    <p:sldId id="372" r:id="rId109"/>
    <p:sldId id="373" r:id="rId110"/>
    <p:sldId id="374" r:id="rId1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1FA045-D71F-48CE-93D8-B16FEB393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AB9FB-180D-46AF-A09F-E8514F0B6DAD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ED08C-87AE-4E3F-BCF4-6C6331906A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70A19-FF20-4456-B6FC-E0EE982B51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917C5-AA6D-4BD2-9117-943B78517E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DEE7-E606-4321-9C4A-BBBB322BB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5E87F-2C2D-43B3-A480-B14E6A4C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BB132-5A8A-491B-A1F4-CEBD2A5E26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8A04-83FC-4DE5-89DF-0E5E028E6F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93201-5810-40CE-8349-8E3764CF51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4FABD-0CF9-4FE7-8986-36510655D0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594D4-CF69-46A2-9EA3-3FD4AF8FB3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2A95B-7BAD-4EF9-AD79-0B9D052790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2CA28C81-E558-4C18-AACC-04EEEAFEE9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Teorie sportů - úpoly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5256212" cy="1143000"/>
          </a:xfrm>
        </p:spPr>
        <p:txBody>
          <a:bodyPr/>
          <a:lstStyle/>
          <a:p>
            <a:pPr eaLnBrk="1" hangingPunct="1"/>
            <a:r>
              <a:rPr lang="cs-CZ" smtClean="0"/>
              <a:t>Zdenko Reguli</a:t>
            </a:r>
          </a:p>
          <a:p>
            <a:pPr eaLnBrk="1" hangingPunct="1"/>
            <a:r>
              <a:rPr lang="cs-CZ" smtClean="0"/>
              <a:t>Michal Vít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 historie úpolových činností</a:t>
            </a:r>
            <a:endParaRPr lang="cs-CZ" b="1" smtClean="0"/>
          </a:p>
        </p:txBody>
      </p:sp>
      <p:pic>
        <p:nvPicPr>
          <p:cNvPr id="12291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916113"/>
            <a:ext cx="5421312" cy="3100387"/>
          </a:xfrm>
          <a:noFill/>
        </p:spPr>
      </p:pic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187450" y="5157788"/>
            <a:ext cx="4572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Egypt, Ben Hasan</a:t>
            </a:r>
          </a:p>
          <a:p>
            <a:r>
              <a:rPr lang="cs-CZ" b="1"/>
              <a:t>Hrobka prince Chetiho</a:t>
            </a:r>
          </a:p>
          <a:p>
            <a:r>
              <a:rPr lang="cs-CZ" b="1"/>
              <a:t>2050 př.n.l.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1"/>
          <p:cNvSpPr>
            <a:spLocks noGrp="1"/>
          </p:cNvSpPr>
          <p:nvPr>
            <p:ph type="title"/>
          </p:nvPr>
        </p:nvSpPr>
        <p:spPr>
          <a:xfrm>
            <a:off x="785813" y="685800"/>
            <a:ext cx="7858125" cy="731838"/>
          </a:xfrm>
        </p:spPr>
        <p:txBody>
          <a:bodyPr/>
          <a:lstStyle/>
          <a:p>
            <a:r>
              <a:rPr lang="cs-CZ" smtClean="0"/>
              <a:t>Úpoly ve ŠVP na druhém stupni ZŠ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6572250" cy="5286375"/>
          </a:xfrm>
        </p:spPr>
        <p:txBody>
          <a:bodyPr/>
          <a:lstStyle/>
          <a:p>
            <a:r>
              <a:rPr lang="cs-CZ" sz="2400" b="1" smtClean="0"/>
              <a:t>Sebehodnocení, hodnocení a kontrola</a:t>
            </a:r>
            <a:endParaRPr lang="cs-CZ" sz="2400" smtClean="0"/>
          </a:p>
          <a:p>
            <a:r>
              <a:rPr lang="cs-CZ" sz="2400" smtClean="0"/>
              <a:t>zaujetí správného výchozího postavení,</a:t>
            </a:r>
          </a:p>
          <a:p>
            <a:r>
              <a:rPr lang="cs-CZ" sz="2400" smtClean="0"/>
              <a:t>narušení rovnováhy soupeře,</a:t>
            </a:r>
          </a:p>
          <a:p>
            <a:r>
              <a:rPr lang="cs-CZ" sz="2400" smtClean="0"/>
              <a:t>zvedání, nošení, spouštění živého břemene,</a:t>
            </a:r>
          </a:p>
          <a:p>
            <a:r>
              <a:rPr lang="cs-CZ" sz="2400" smtClean="0"/>
              <a:t>použití základní techniky pádů,</a:t>
            </a:r>
          </a:p>
          <a:p>
            <a:r>
              <a:rPr lang="cs-CZ" sz="2400" smtClean="0"/>
              <a:t>v řízeném boji na žíněnce využít prostředky úpolů k vítězství nad soupeřem,</a:t>
            </a:r>
          </a:p>
          <a:p>
            <a:r>
              <a:rPr lang="cs-CZ" sz="2400" smtClean="0"/>
              <a:t>v modelových situacích vhodně reagovat na možnost vzniku sebeobranné situace.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>
          <a:xfrm>
            <a:off x="785813" y="685800"/>
            <a:ext cx="7858125" cy="731838"/>
          </a:xfrm>
        </p:spPr>
        <p:txBody>
          <a:bodyPr/>
          <a:lstStyle/>
          <a:p>
            <a:r>
              <a:rPr lang="cs-CZ" smtClean="0"/>
              <a:t>Úpoly ve ŠVP na druhém stupni ZŠ</a:t>
            </a:r>
          </a:p>
        </p:txBody>
      </p:sp>
      <p:sp>
        <p:nvSpPr>
          <p:cNvPr id="105475" name="Zástupný symbol pro obsah 2"/>
          <p:cNvSpPr>
            <a:spLocks noGrp="1"/>
          </p:cNvSpPr>
          <p:nvPr>
            <p:ph idx="1"/>
          </p:nvPr>
        </p:nvSpPr>
        <p:spPr>
          <a:xfrm>
            <a:off x="500063" y="1285875"/>
            <a:ext cx="6572250" cy="5286375"/>
          </a:xfrm>
        </p:spPr>
        <p:txBody>
          <a:bodyPr/>
          <a:lstStyle/>
          <a:p>
            <a:r>
              <a:rPr lang="cs-CZ" sz="2400" b="1" smtClean="0"/>
              <a:t>Po ukončení vzdělávaní</a:t>
            </a:r>
            <a:r>
              <a:rPr lang="cs-CZ" sz="2400" smtClean="0"/>
              <a:t> žákyně a žáci</a:t>
            </a:r>
          </a:p>
          <a:p>
            <a:r>
              <a:rPr lang="cs-CZ" sz="1600" smtClean="0"/>
              <a:t>znají a dovedou vysvětlit význam úpolů v tělesné výchově a sportu i jako součásti pohybového vývoje člověka,</a:t>
            </a:r>
          </a:p>
          <a:p>
            <a:r>
              <a:rPr lang="cs-CZ" sz="1600" smtClean="0"/>
              <a:t>rozeznají a dovedou popsat základní rozdíly mezi jednotlivými úpolovými sporty (techniku, původ, pravidla),</a:t>
            </a:r>
          </a:p>
          <a:p>
            <a:r>
              <a:rPr lang="cs-CZ" sz="1600" smtClean="0"/>
              <a:t>umějí používat svou sílu přiměřeně k situaci, cíleně vnímat sílu a pohyb partnera a na ně reagovat,</a:t>
            </a:r>
          </a:p>
          <a:p>
            <a:r>
              <a:rPr lang="cs-CZ" sz="1600" smtClean="0"/>
              <a:t>znají a používají obecná pravidla sloužící k čestnému a bezpečnému zápasení a bojování,</a:t>
            </a:r>
          </a:p>
          <a:p>
            <a:r>
              <a:rPr lang="cs-CZ" sz="1600" smtClean="0"/>
              <a:t>umějí použít technickou a taktickou převahu nad soupeřem bez působení bolesti jeden druhému,</a:t>
            </a:r>
          </a:p>
          <a:p>
            <a:r>
              <a:rPr lang="cs-CZ" sz="1600" smtClean="0"/>
              <a:t>aplikují pravidla a taktiku boje na zemi v různých odporových cvičeních,</a:t>
            </a:r>
          </a:p>
          <a:p>
            <a:r>
              <a:rPr lang="cs-CZ" sz="1600" smtClean="0"/>
              <a:t>využívají vhodné strategie k dosažení vyrovnanosti sil v boji,</a:t>
            </a:r>
          </a:p>
          <a:p>
            <a:r>
              <a:rPr lang="cs-CZ" sz="1600" smtClean="0"/>
              <a:t>dovedou zamezit zranění pomocí pádové techniky, znají a vysvětlí rozdíl mezi kontrolovanou pádovou technikou a nekontrolovaným pádem,</a:t>
            </a:r>
          </a:p>
          <a:p>
            <a:r>
              <a:rPr lang="cs-CZ" sz="1600" smtClean="0"/>
              <a:t>znají důležitá bezpečnostní opatření v prevenci násilí, znají základní problematiku řešení konfliktních situací a fyzického násilí.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Nadpis 1"/>
          <p:cNvSpPr>
            <a:spLocks noGrp="1"/>
          </p:cNvSpPr>
          <p:nvPr>
            <p:ph type="title"/>
          </p:nvPr>
        </p:nvSpPr>
        <p:spPr>
          <a:xfrm>
            <a:off x="785813" y="428625"/>
            <a:ext cx="7858125" cy="731838"/>
          </a:xfrm>
        </p:spPr>
        <p:txBody>
          <a:bodyPr/>
          <a:lstStyle/>
          <a:p>
            <a:r>
              <a:rPr lang="cs-CZ" smtClean="0"/>
              <a:t>Úpoly ve ŠVP na středních školách</a:t>
            </a:r>
          </a:p>
        </p:txBody>
      </p:sp>
      <p:sp>
        <p:nvSpPr>
          <p:cNvPr id="106499" name="Zástupný symbol pro obsah 2"/>
          <p:cNvSpPr>
            <a:spLocks noGrp="1"/>
          </p:cNvSpPr>
          <p:nvPr>
            <p:ph idx="1"/>
          </p:nvPr>
        </p:nvSpPr>
        <p:spPr>
          <a:xfrm>
            <a:off x="500063" y="1143000"/>
            <a:ext cx="6572250" cy="5286375"/>
          </a:xfrm>
        </p:spPr>
        <p:txBody>
          <a:bodyPr/>
          <a:lstStyle/>
          <a:p>
            <a:r>
              <a:rPr lang="cs-CZ" sz="2000" b="1" smtClean="0"/>
              <a:t>Základní specifické poznatky</a:t>
            </a:r>
            <a:endParaRPr lang="cs-CZ" sz="2000" smtClean="0"/>
          </a:p>
          <a:p>
            <a:r>
              <a:rPr lang="cs-CZ" sz="1500" smtClean="0"/>
              <a:t>význam úpolů jako celku, teorie pohybové činnosti ve vztahu k úpolům,</a:t>
            </a:r>
          </a:p>
          <a:p>
            <a:r>
              <a:rPr lang="cs-CZ" sz="1500" smtClean="0"/>
              <a:t>sjednocující činitelé úpolů,</a:t>
            </a:r>
          </a:p>
          <a:p>
            <a:r>
              <a:rPr lang="cs-CZ" sz="1500" smtClean="0"/>
              <a:t>zásady tvorby cvičení základních úpolů,</a:t>
            </a:r>
          </a:p>
          <a:p>
            <a:r>
              <a:rPr lang="cs-CZ" sz="1500" smtClean="0"/>
              <a:t>pádová technika ve ztížených podmínkách,</a:t>
            </a:r>
          </a:p>
          <a:p>
            <a:r>
              <a:rPr lang="cs-CZ" sz="1500" smtClean="0"/>
              <a:t>metodicko-organizační činnosti,</a:t>
            </a:r>
          </a:p>
          <a:p>
            <a:r>
              <a:rPr lang="cs-CZ" sz="1500" smtClean="0"/>
              <a:t>využití úpolových cvičení v jiných sportovních činnostech (zejména u děvčat i použití úpolových prvků v aerobních formách gymnastiky (Reguli, 2006)),</a:t>
            </a:r>
          </a:p>
          <a:p>
            <a:r>
              <a:rPr lang="cs-CZ" sz="1500" smtClean="0"/>
              <a:t>využití úpolů v rekreačně-pohybových aktivitách (např. dobrodružných hrách),</a:t>
            </a:r>
          </a:p>
          <a:p>
            <a:r>
              <a:rPr lang="cs-CZ" sz="1500" smtClean="0"/>
              <a:t>základní techniky úpolových sportů vzhledem k jejich aplikaci v sebeobraně,</a:t>
            </a:r>
          </a:p>
          <a:p>
            <a:r>
              <a:rPr lang="cs-CZ" sz="1500" smtClean="0"/>
              <a:t>základní principy sebeobrany, její legálnost a morální odpovědnost za své konání,</a:t>
            </a:r>
          </a:p>
          <a:p>
            <a:r>
              <a:rPr lang="cs-CZ" sz="1500" smtClean="0"/>
              <a:t>schopnost pomoci druhému v krizových situacích v rámci platných předpisů trestního práva a společenských pravidel,</a:t>
            </a:r>
          </a:p>
          <a:p>
            <a:r>
              <a:rPr lang="cs-CZ" sz="1500" smtClean="0"/>
              <a:t>morální a volní vlastnosti akceptované v úpolových sportech,</a:t>
            </a:r>
          </a:p>
          <a:p>
            <a:r>
              <a:rPr lang="cs-CZ" sz="1500" smtClean="0"/>
              <a:t>poznatky o bojových uměních, jejich celoživotnímu charakteru a funkcím.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/>
          </p:nvPr>
        </p:nvSpPr>
        <p:spPr>
          <a:xfrm>
            <a:off x="785813" y="428625"/>
            <a:ext cx="7858125" cy="731838"/>
          </a:xfrm>
        </p:spPr>
        <p:txBody>
          <a:bodyPr/>
          <a:lstStyle/>
          <a:p>
            <a:r>
              <a:rPr lang="cs-CZ" smtClean="0"/>
              <a:t>Úpoly ve ŠVP na středních školách</a:t>
            </a:r>
          </a:p>
        </p:txBody>
      </p:sp>
      <p:sp>
        <p:nvSpPr>
          <p:cNvPr id="107523" name="Zástupný symbol pro obsah 2"/>
          <p:cNvSpPr>
            <a:spLocks noGrp="1"/>
          </p:cNvSpPr>
          <p:nvPr>
            <p:ph idx="1"/>
          </p:nvPr>
        </p:nvSpPr>
        <p:spPr>
          <a:xfrm>
            <a:off x="500063" y="1143000"/>
            <a:ext cx="6572250" cy="5286375"/>
          </a:xfrm>
        </p:spPr>
        <p:txBody>
          <a:bodyPr/>
          <a:lstStyle/>
          <a:p>
            <a:r>
              <a:rPr lang="cs-CZ" b="1" smtClean="0"/>
              <a:t>Témata inspirující k objevování</a:t>
            </a:r>
          </a:p>
          <a:p>
            <a:endParaRPr lang="cs-CZ" sz="2000" b="1" smtClean="0"/>
          </a:p>
          <a:p>
            <a:r>
              <a:rPr lang="cs-CZ" sz="2400" i="1" smtClean="0"/>
              <a:t>Vnímat vlastní a protivníkovu sílu, hrát si se silou</a:t>
            </a:r>
            <a:endParaRPr lang="cs-CZ" sz="2400" smtClean="0"/>
          </a:p>
          <a:p>
            <a:r>
              <a:rPr lang="cs-CZ" sz="2400" i="1" smtClean="0"/>
              <a:t>Přiměřené zacházení se silou:Zvedání, nošení a spouštění živého břemene</a:t>
            </a:r>
            <a:endParaRPr lang="cs-CZ" sz="2400" smtClean="0"/>
          </a:p>
          <a:p>
            <a:r>
              <a:rPr lang="cs-CZ" sz="2400" i="1" smtClean="0"/>
              <a:t>Anticipované padání, kontrolované pády a navázání kontaktu s podložkou</a:t>
            </a:r>
            <a:endParaRPr lang="cs-CZ" sz="2400" smtClean="0"/>
          </a:p>
          <a:p>
            <a:r>
              <a:rPr lang="cs-CZ" sz="2400" i="1" smtClean="0"/>
              <a:t>Základní principy sebeobrany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/>
          </p:nvPr>
        </p:nvSpPr>
        <p:spPr>
          <a:xfrm>
            <a:off x="785813" y="428625"/>
            <a:ext cx="7858125" cy="731838"/>
          </a:xfrm>
        </p:spPr>
        <p:txBody>
          <a:bodyPr/>
          <a:lstStyle/>
          <a:p>
            <a:r>
              <a:rPr lang="cs-CZ" smtClean="0"/>
              <a:t>Úpoly ve ŠVP na středních školách</a:t>
            </a:r>
          </a:p>
        </p:txBody>
      </p:sp>
      <p:sp>
        <p:nvSpPr>
          <p:cNvPr id="108547" name="Zástupný symbol pro obsah 2"/>
          <p:cNvSpPr>
            <a:spLocks noGrp="1"/>
          </p:cNvSpPr>
          <p:nvPr>
            <p:ph idx="1"/>
          </p:nvPr>
        </p:nvSpPr>
        <p:spPr>
          <a:xfrm>
            <a:off x="500063" y="1143000"/>
            <a:ext cx="8215312" cy="5286375"/>
          </a:xfrm>
        </p:spPr>
        <p:txBody>
          <a:bodyPr/>
          <a:lstStyle/>
          <a:p>
            <a:r>
              <a:rPr lang="cs-CZ" sz="1600" b="1" smtClean="0"/>
              <a:t>Po ukončení vzdělávaní</a:t>
            </a:r>
            <a:endParaRPr lang="cs-CZ" sz="1600" smtClean="0"/>
          </a:p>
          <a:p>
            <a:r>
              <a:rPr lang="cs-CZ" sz="1600" smtClean="0"/>
              <a:t>vnímají vlastní a protivníkovu sílu a s oběma přiměřeně experimentují,</a:t>
            </a:r>
          </a:p>
          <a:p>
            <a:r>
              <a:rPr lang="cs-CZ" sz="1600" smtClean="0"/>
              <a:t>ve smluveném přátelském zápasení (hře) zacházejí přiměřeně s těmito silami,</a:t>
            </a:r>
          </a:p>
          <a:p>
            <a:r>
              <a:rPr lang="cs-CZ" sz="1600" smtClean="0"/>
              <a:t>neodporují soupeři hrubou silou, vhodně neutralizují útočící sílu šikovným uhnutím,</a:t>
            </a:r>
          </a:p>
          <a:p>
            <a:r>
              <a:rPr lang="cs-CZ" sz="1600" smtClean="0"/>
              <a:t>akceptují a dodržují smluvená pravidla a úkoly ve vzájemném fyzickém střetu,</a:t>
            </a:r>
          </a:p>
          <a:p>
            <a:r>
              <a:rPr lang="cs-CZ" sz="1600" smtClean="0"/>
              <a:t>mají smysl pro pravidla a jejich dodržování k ochraně partnera,</a:t>
            </a:r>
          </a:p>
          <a:p>
            <a:r>
              <a:rPr lang="cs-CZ" sz="1600" smtClean="0"/>
              <a:t>kooperují ve skupinových cvičeních, nonverbálně komunikují a sledují efektivní splnění společného úkolu,</a:t>
            </a:r>
          </a:p>
          <a:p>
            <a:r>
              <a:rPr lang="cs-CZ" sz="1600" smtClean="0"/>
              <a:t>využívají dovednosti získané v již naučených úpolových cvičeních v nových cvičeních,</a:t>
            </a:r>
          </a:p>
          <a:p>
            <a:r>
              <a:rPr lang="cs-CZ" sz="1600" smtClean="0"/>
              <a:t>u náhodných pádů používají naučené pohybové vzorce pádových technik k zamezení zranění,</a:t>
            </a:r>
          </a:p>
          <a:p>
            <a:r>
              <a:rPr lang="cs-CZ" sz="1600" smtClean="0"/>
              <a:t>chápou morální odpovědnost za chování v konfliktních situacích, dovedou jim předcházet,</a:t>
            </a:r>
          </a:p>
          <a:p>
            <a:r>
              <a:rPr lang="cs-CZ" sz="1600" smtClean="0"/>
              <a:t>mají zvnitřněné právní a společenské normy regulující nutnou obranu,</a:t>
            </a:r>
          </a:p>
          <a:p>
            <a:r>
              <a:rPr lang="cs-CZ" sz="1600" smtClean="0"/>
              <a:t>plně si uvědomují rozdíl mezi realitou a uměleckým ztvárněním bojových činností,</a:t>
            </a:r>
          </a:p>
          <a:p>
            <a:r>
              <a:rPr lang="cs-CZ" sz="1600" smtClean="0"/>
              <a:t>znají a chápou zaměření bojových umění a jejich vliv na celoživotní bio-psycho-socio-spirituální rozvoj člověka.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smtClean="0"/>
              <a:t>Úpolové sporty</a:t>
            </a:r>
            <a:endParaRPr lang="en-US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cs-CZ" sz="2400" smtClean="0"/>
              <a:t>Úpolové sporty v systematice úpolů</a:t>
            </a:r>
          </a:p>
          <a:p>
            <a:pPr>
              <a:buFontTx/>
              <a:buChar char="•"/>
            </a:pPr>
            <a:r>
              <a:rPr lang="cs-CZ" sz="2400" smtClean="0"/>
              <a:t>Úpolové sporty ve světovém sportovním hnutí</a:t>
            </a:r>
          </a:p>
          <a:p>
            <a:pPr>
              <a:buFontTx/>
              <a:buChar char="•"/>
            </a:pPr>
            <a:r>
              <a:rPr lang="cs-CZ" sz="2400" smtClean="0"/>
              <a:t>Úpolové sporty v RVP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Znaky úpolových sportů</a:t>
            </a:r>
            <a:endParaRPr lang="en-US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600200"/>
            <a:ext cx="57864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Úroveň úpolových systémů: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název (aikidó, zápas, karate, džúdó),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vývoj (každý se zrodil v jistých historických souvislostech),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prostředky (technické, taktické, materiální),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členskou základnu a  její vnitřní hierarchii,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zastřešující organizaci a systém národních a regionálních organizací,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metody a formy výcviku, vzdělávání a výchovy (vzájemně více, či méně odlišné),</a:t>
            </a:r>
          </a:p>
          <a:p>
            <a:pPr lvl="2" algn="just">
              <a:lnSpc>
                <a:spcPct val="90000"/>
              </a:lnSpc>
            </a:pPr>
            <a:r>
              <a:rPr lang="cs-CZ" sz="1800" smtClean="0">
                <a:latin typeface="Verdana" pitchFamily="34" charset="0"/>
                <a:cs typeface="Times New Roman" pitchFamily="18" charset="0"/>
              </a:rPr>
              <a:t>soutěžní sporty i systém soutěží a pravidel,</a:t>
            </a:r>
            <a:endParaRPr lang="cs-CZ" sz="1800" smtClean="0">
              <a:latin typeface="Verdana" pitchFamily="34" charset="0"/>
            </a:endParaRPr>
          </a:p>
          <a:p>
            <a:pPr lvl="2" algn="just">
              <a:lnSpc>
                <a:spcPct val="90000"/>
              </a:lnSpc>
            </a:pPr>
            <a:r>
              <a:rPr lang="sk-SK" sz="1800" smtClean="0">
                <a:latin typeface="Verdana" pitchFamily="34" charset="0"/>
                <a:cs typeface="Times New Roman" pitchFamily="18" charset="0"/>
              </a:rPr>
              <a:t>nesoutěžn</a:t>
            </a:r>
            <a:r>
              <a:rPr lang="sk-SK" sz="1800" smtClean="0">
                <a:latin typeface="Arial" charset="0"/>
                <a:cs typeface="Times New Roman" pitchFamily="18" charset="0"/>
              </a:rPr>
              <a:t>í</a:t>
            </a:r>
            <a:r>
              <a:rPr lang="sk-SK" sz="1800" smtClean="0">
                <a:latin typeface="Verdana" pitchFamily="34" charset="0"/>
                <a:cs typeface="Times New Roman" pitchFamily="18" charset="0"/>
              </a:rPr>
              <a:t> sporty systém zkoušek, titulů a hodností</a:t>
            </a:r>
            <a:endParaRPr lang="en-US" sz="180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cs typeface="Times New Roman" pitchFamily="18" charset="0"/>
              </a:rPr>
              <a:t>zaměření úpolov</a:t>
            </a:r>
            <a:r>
              <a:rPr lang="sk-SK" b="1" smtClean="0"/>
              <a:t>ých</a:t>
            </a:r>
            <a:r>
              <a:rPr lang="sk-SK" b="1" smtClean="0">
                <a:cs typeface="Times New Roman" pitchFamily="18" charset="0"/>
              </a:rPr>
              <a:t> sport</a:t>
            </a:r>
            <a:r>
              <a:rPr lang="sk-SK" b="1" smtClean="0"/>
              <a:t>ů</a:t>
            </a:r>
            <a:r>
              <a:rPr lang="en-US" smtClean="0"/>
              <a:t>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b="1" smtClean="0">
                <a:latin typeface="Verdana" pitchFamily="34" charset="0"/>
              </a:rPr>
              <a:t>s</a:t>
            </a:r>
            <a:r>
              <a:rPr lang="cs-CZ" sz="2400" b="1" smtClean="0">
                <a:latin typeface="Verdana" pitchFamily="34" charset="0"/>
                <a:cs typeface="Times New Roman" pitchFamily="18" charset="0"/>
              </a:rPr>
              <a:t>outěžní</a:t>
            </a:r>
            <a:r>
              <a:rPr lang="cs-CZ" sz="2400" smtClean="0">
                <a:latin typeface="Verdana" pitchFamily="34" charset="0"/>
                <a:cs typeface="Times New Roman" pitchFamily="18" charset="0"/>
              </a:rPr>
              <a:t> úpolové sporty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>
                <a:latin typeface="Verdana" pitchFamily="34" charset="0"/>
              </a:rPr>
              <a:t>	(</a:t>
            </a:r>
            <a:r>
              <a:rPr lang="cs-CZ" sz="2400" smtClean="0">
                <a:latin typeface="Verdana" pitchFamily="34" charset="0"/>
                <a:cs typeface="Times New Roman" pitchFamily="18" charset="0"/>
              </a:rPr>
              <a:t>systém soutěží a příprava na ně</a:t>
            </a:r>
            <a:r>
              <a:rPr lang="cs-CZ" sz="2400" smtClean="0">
                <a:latin typeface="Verdana" pitchFamily="34" charset="0"/>
              </a:rPr>
              <a:t>)</a:t>
            </a:r>
            <a:endParaRPr lang="cs-CZ" sz="2400" smtClean="0"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cs-CZ" sz="2400" b="1" smtClean="0">
                <a:latin typeface="Verdana" pitchFamily="34" charset="0"/>
                <a:cs typeface="Times New Roman" pitchFamily="18" charset="0"/>
              </a:rPr>
              <a:t>sebeobranné</a:t>
            </a:r>
            <a:r>
              <a:rPr lang="cs-CZ" sz="2400" smtClean="0">
                <a:latin typeface="Verdana" pitchFamily="34" charset="0"/>
                <a:cs typeface="Times New Roman" pitchFamily="18" charset="0"/>
              </a:rPr>
              <a:t> úpolové sporty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>
                <a:latin typeface="Verdana" pitchFamily="34" charset="0"/>
                <a:cs typeface="Times New Roman" pitchFamily="18" charset="0"/>
              </a:rPr>
              <a:t>	(zaměření na aplikaci úpolového sportu pro potřeby sebeobrany</a:t>
            </a:r>
            <a:r>
              <a:rPr lang="cs-CZ" sz="2400" smtClean="0">
                <a:latin typeface="Verdana" pitchFamily="34" charset="0"/>
              </a:rPr>
              <a:t>)</a:t>
            </a:r>
            <a:endParaRPr lang="cs-CZ" sz="2400" smtClean="0">
              <a:latin typeface="Verdana" pitchFamily="34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sk-SK" sz="2400" b="1" smtClean="0">
                <a:latin typeface="Verdana" pitchFamily="34" charset="0"/>
                <a:cs typeface="Times New Roman" pitchFamily="18" charset="0"/>
              </a:rPr>
              <a:t>komplexně rozvíjející</a:t>
            </a:r>
            <a:r>
              <a:rPr lang="sk-SK" sz="2400" smtClean="0">
                <a:latin typeface="Verdana" pitchFamily="34" charset="0"/>
                <a:cs typeface="Times New Roman" pitchFamily="18" charset="0"/>
              </a:rPr>
              <a:t> úpolové sporty (celoživotní rozměr a mnohodimenzionální rozvoj člověka v oblasti tělesné, duševní, sociální i spirituální</a:t>
            </a:r>
            <a:r>
              <a:rPr lang="sk-SK" sz="2400" smtClean="0">
                <a:latin typeface="Verdana" pitchFamily="34" charset="0"/>
              </a:rPr>
              <a:t>)</a:t>
            </a:r>
            <a:endParaRPr lang="en-US" sz="240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cs typeface="Times New Roman" pitchFamily="18" charset="0"/>
              </a:rPr>
              <a:t>vztah k soutěži</a:t>
            </a:r>
            <a:r>
              <a:rPr lang="en-US" smtClean="0"/>
              <a:t>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b="1" smtClean="0">
                <a:latin typeface="Verdana" pitchFamily="34" charset="0"/>
                <a:cs typeface="Times New Roman" pitchFamily="18" charset="0"/>
              </a:rPr>
              <a:t>soutěžní</a:t>
            </a:r>
            <a:r>
              <a:rPr lang="cs-CZ" smtClean="0">
                <a:latin typeface="Verdana" pitchFamily="34" charset="0"/>
                <a:cs typeface="Times New Roman" pitchFamily="18" charset="0"/>
              </a:rPr>
              <a:t> úpolové sporty, ve kterých se pořádají soutěže, většinou na různých úrovních.</a:t>
            </a:r>
          </a:p>
          <a:p>
            <a:pPr algn="just">
              <a:buFont typeface="Wingdings" pitchFamily="2" charset="2"/>
              <a:buNone/>
            </a:pPr>
            <a:r>
              <a:rPr lang="cs-CZ" smtClean="0">
                <a:latin typeface="Verdana" pitchFamily="34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None/>
            </a:pPr>
            <a:r>
              <a:rPr lang="sk-SK" b="1" smtClean="0">
                <a:latin typeface="Verdana" pitchFamily="34" charset="0"/>
                <a:cs typeface="Times New Roman" pitchFamily="18" charset="0"/>
              </a:rPr>
              <a:t>nesoutěžn</a:t>
            </a:r>
            <a:r>
              <a:rPr lang="sk-SK" b="1" smtClean="0">
                <a:latin typeface="Arial" charset="0"/>
                <a:cs typeface="Times New Roman" pitchFamily="18" charset="0"/>
              </a:rPr>
              <a:t>í</a:t>
            </a:r>
            <a:r>
              <a:rPr lang="sk-SK" smtClean="0">
                <a:latin typeface="Verdana" pitchFamily="34" charset="0"/>
                <a:cs typeface="Times New Roman" pitchFamily="18" charset="0"/>
              </a:rPr>
              <a:t> úpolové sporty, ve kterých se nepořádají soutěže </a:t>
            </a:r>
            <a:endParaRPr lang="en-US" smtClean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cs typeface="Times New Roman" pitchFamily="18" charset="0"/>
              </a:rPr>
              <a:t>podle</a:t>
            </a:r>
            <a:r>
              <a:rPr lang="sk-SK" smtClean="0">
                <a:cs typeface="Times New Roman" pitchFamily="18" charset="0"/>
              </a:rPr>
              <a:t> </a:t>
            </a:r>
            <a:r>
              <a:rPr lang="sk-SK" b="1" smtClean="0">
                <a:cs typeface="Times New Roman" pitchFamily="18" charset="0"/>
              </a:rPr>
              <a:t>technických</a:t>
            </a:r>
            <a:r>
              <a:rPr lang="sk-SK" smtClean="0">
                <a:cs typeface="Times New Roman" pitchFamily="18" charset="0"/>
              </a:rPr>
              <a:t> </a:t>
            </a:r>
            <a:r>
              <a:rPr lang="sk-SK" b="1" smtClean="0">
                <a:cs typeface="Times New Roman" pitchFamily="18" charset="0"/>
              </a:rPr>
              <a:t>prostředků</a:t>
            </a:r>
            <a:r>
              <a:rPr lang="en-US" smtClean="0"/>
              <a:t>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smtClean="0">
                <a:latin typeface="Verdana" pitchFamily="34" charset="0"/>
                <a:cs typeface="Times New Roman" pitchFamily="18" charset="0"/>
              </a:rPr>
              <a:t>úpolové sporty, </a:t>
            </a:r>
            <a:r>
              <a:rPr lang="cs-CZ" b="1" smtClean="0">
                <a:latin typeface="Verdana" pitchFamily="34" charset="0"/>
                <a:cs typeface="Times New Roman" pitchFamily="18" charset="0"/>
              </a:rPr>
              <a:t>používající zejména zbraně</a:t>
            </a:r>
            <a:r>
              <a:rPr lang="cs-CZ" smtClean="0">
                <a:latin typeface="Verdana" pitchFamily="34" charset="0"/>
                <a:cs typeface="Times New Roman" pitchFamily="18" charset="0"/>
              </a:rPr>
              <a:t> (šerm, kendó, iaidó a další),</a:t>
            </a:r>
          </a:p>
          <a:p>
            <a:pPr algn="just">
              <a:buFont typeface="Wingdings" pitchFamily="2" charset="2"/>
              <a:buNone/>
            </a:pPr>
            <a:r>
              <a:rPr lang="cs-CZ" smtClean="0">
                <a:latin typeface="Verdana" pitchFamily="34" charset="0"/>
                <a:cs typeface="Times New Roman" pitchFamily="18" charset="0"/>
              </a:rPr>
              <a:t> </a:t>
            </a:r>
          </a:p>
          <a:p>
            <a:pPr algn="just">
              <a:buFont typeface="Wingdings" pitchFamily="2" charset="2"/>
              <a:buNone/>
            </a:pPr>
            <a:r>
              <a:rPr lang="cs-CZ" smtClean="0">
                <a:latin typeface="Verdana" pitchFamily="34" charset="0"/>
                <a:cs typeface="Times New Roman" pitchFamily="18" charset="0"/>
              </a:rPr>
              <a:t>úpolové sporty, </a:t>
            </a:r>
            <a:r>
              <a:rPr lang="cs-CZ" b="1" smtClean="0">
                <a:latin typeface="Verdana" pitchFamily="34" charset="0"/>
                <a:cs typeface="Times New Roman" pitchFamily="18" charset="0"/>
              </a:rPr>
              <a:t>používající zejména kontakt částmi těla</a:t>
            </a:r>
            <a:r>
              <a:rPr lang="cs-CZ" smtClean="0">
                <a:latin typeface="Verdana" pitchFamily="34" charset="0"/>
                <a:cs typeface="Times New Roman" pitchFamily="18" charset="0"/>
              </a:rPr>
              <a:t>:</a:t>
            </a:r>
          </a:p>
          <a:p>
            <a:pPr algn="just"/>
            <a:r>
              <a:rPr lang="cs-CZ" smtClean="0">
                <a:latin typeface="Verdana" pitchFamily="34" charset="0"/>
                <a:cs typeface="Times New Roman" pitchFamily="18" charset="0"/>
              </a:rPr>
              <a:t>s použitím zejména úderů a kopů (box, karate, taekwondo a další),</a:t>
            </a:r>
          </a:p>
          <a:p>
            <a:r>
              <a:rPr lang="sk-SK" smtClean="0">
                <a:latin typeface="Verdana" pitchFamily="34" charset="0"/>
                <a:cs typeface="Times New Roman" pitchFamily="18" charset="0"/>
              </a:rPr>
              <a:t>s použitím zejména hodů a znehybnění </a:t>
            </a:r>
            <a:endParaRPr lang="en-US" smtClean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Sociálně – historické aspekty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Bojovníci – mýtičtí hrdinové</a:t>
            </a:r>
          </a:p>
          <a:p>
            <a:pPr lvl="1" eaLnBrk="1" hangingPunct="1"/>
            <a:r>
              <a:rPr lang="sk-SK" smtClean="0"/>
              <a:t>Přiznání magických vlastností bojovníkům – hrdinům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>
                <a:cs typeface="Times New Roman" pitchFamily="18" charset="0"/>
              </a:rPr>
              <a:t>podle kulturních konotací</a:t>
            </a:r>
            <a:endParaRPr lang="en-US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b="1" smtClean="0">
                <a:latin typeface="Verdana" pitchFamily="34" charset="0"/>
                <a:cs typeface="Times New Roman" pitchFamily="18" charset="0"/>
              </a:rPr>
              <a:t>evropské</a:t>
            </a:r>
            <a:r>
              <a:rPr lang="cs-CZ" sz="2600" smtClean="0">
                <a:latin typeface="Verdana" pitchFamily="34" charset="0"/>
                <a:cs typeface="Times New Roman" pitchFamily="18" charset="0"/>
              </a:rPr>
              <a:t> (šerm, zápas, savate…),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b="1" smtClean="0">
                <a:latin typeface="Verdana" pitchFamily="34" charset="0"/>
                <a:cs typeface="Times New Roman" pitchFamily="18" charset="0"/>
              </a:rPr>
              <a:t>americké</a:t>
            </a:r>
            <a:r>
              <a:rPr lang="cs-CZ" sz="2600" smtClean="0">
                <a:latin typeface="Verdana" pitchFamily="34" charset="0"/>
                <a:cs typeface="Times New Roman" pitchFamily="18" charset="0"/>
              </a:rPr>
              <a:t> (wrestling, karate kempo,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>
                <a:latin typeface="Verdana" pitchFamily="34" charset="0"/>
                <a:cs typeface="Times New Roman" pitchFamily="18" charset="0"/>
              </a:rPr>
              <a:t>			Gracie džúdžucu, capoeira…),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b="1" smtClean="0">
                <a:latin typeface="Verdana" pitchFamily="34" charset="0"/>
                <a:cs typeface="Times New Roman" pitchFamily="18" charset="0"/>
              </a:rPr>
              <a:t>azijské</a:t>
            </a:r>
            <a:r>
              <a:rPr lang="cs-CZ" sz="2600" smtClean="0">
                <a:latin typeface="Verdana" pitchFamily="34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90000"/>
              </a:lnSpc>
              <a:buFont typeface="Symbol" pitchFamily="18" charset="2"/>
              <a:buChar char="·"/>
            </a:pPr>
            <a:r>
              <a:rPr lang="cs-CZ" sz="2600" smtClean="0">
                <a:latin typeface="Verdana" pitchFamily="34" charset="0"/>
                <a:cs typeface="Times New Roman" pitchFamily="18" charset="0"/>
              </a:rPr>
              <a:t>čínské (tchai ťi, pakua, hunggar…)</a:t>
            </a:r>
          </a:p>
          <a:p>
            <a:pPr>
              <a:lnSpc>
                <a:spcPct val="90000"/>
              </a:lnSpc>
              <a:buFont typeface="Symbol" pitchFamily="18" charset="2"/>
              <a:buChar char="·"/>
            </a:pPr>
            <a:r>
              <a:rPr lang="cs-CZ" sz="2600" smtClean="0">
                <a:latin typeface="Verdana" pitchFamily="34" charset="0"/>
                <a:cs typeface="Times New Roman" pitchFamily="18" charset="0"/>
              </a:rPr>
              <a:t>korejské (taekwondo, hwarangdo, hapkido…),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cs-CZ" sz="26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600" smtClean="0">
                <a:latin typeface="Verdana" pitchFamily="34" charset="0"/>
                <a:cs typeface="Times New Roman" pitchFamily="18" charset="0"/>
              </a:rPr>
              <a:t>japonské (aikidó, džúdó, sumó, kendó…),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cs-CZ" sz="260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cs-CZ" sz="2600" smtClean="0">
                <a:latin typeface="Verdana" pitchFamily="34" charset="0"/>
                <a:cs typeface="Times New Roman" pitchFamily="18" charset="0"/>
              </a:rPr>
              <a:t>indické (vadžrámušti, kalaripajattu…),</a:t>
            </a:r>
          </a:p>
          <a:p>
            <a:pPr algn="just">
              <a:lnSpc>
                <a:spcPct val="90000"/>
              </a:lnSpc>
            </a:pPr>
            <a:r>
              <a:rPr lang="sk-SK" sz="2600" smtClean="0">
                <a:latin typeface="Verdana" pitchFamily="34" charset="0"/>
                <a:cs typeface="Times New Roman" pitchFamily="18" charset="0"/>
              </a:rPr>
              <a:t>thajské (muai thai),</a:t>
            </a:r>
            <a:r>
              <a:rPr lang="en-US" sz="2600" smtClean="0"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Sociálně – historické aspekty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Bojovníci – mýtičtí hrdinové</a:t>
            </a:r>
          </a:p>
          <a:p>
            <a:pPr lvl="1" eaLnBrk="1" hangingPunct="1"/>
            <a:r>
              <a:rPr lang="sk-SK" smtClean="0"/>
              <a:t>Přiznání magických vlastností bojovníkům – hrdinům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endParaRPr lang="sk-SK" sz="2400" smtClean="0"/>
          </a:p>
          <a:p>
            <a:r>
              <a:rPr lang="sk-SK" sz="2400" smtClean="0"/>
              <a:t>Bohové nebo jejich potomci</a:t>
            </a:r>
          </a:p>
          <a:p>
            <a:r>
              <a:rPr lang="sk-SK" sz="2400" smtClean="0"/>
              <a:t>Potomek boha a člověka</a:t>
            </a:r>
          </a:p>
          <a:p>
            <a:r>
              <a:rPr lang="sk-SK" sz="2400" smtClean="0"/>
              <a:t>Člověk ve spojení s božskou silou (předmětem)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Sociálně – historické aspekty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k-SK" smtClean="0"/>
          </a:p>
          <a:p>
            <a:pPr eaLnBrk="1" hangingPunct="1"/>
            <a:r>
              <a:rPr lang="sk-SK" smtClean="0"/>
              <a:t>Sakralizace – posvěcení boje (i násilí)</a:t>
            </a:r>
          </a:p>
          <a:p>
            <a:pPr lvl="1" eaLnBrk="1" hangingPunct="1"/>
            <a:r>
              <a:rPr lang="sk-SK" smtClean="0"/>
              <a:t>Potřeba omluvy</a:t>
            </a:r>
          </a:p>
          <a:p>
            <a:pPr lvl="2" eaLnBrk="1" hangingPunct="1"/>
            <a:r>
              <a:rPr lang="sk-SK" smtClean="0"/>
              <a:t>Boží vůle</a:t>
            </a:r>
          </a:p>
          <a:p>
            <a:pPr lvl="2" eaLnBrk="1" hangingPunct="1"/>
            <a:r>
              <a:rPr lang="sk-SK" smtClean="0"/>
              <a:t>vyšší ideály</a:t>
            </a:r>
          </a:p>
          <a:p>
            <a:pPr lvl="2" eaLnBrk="1" hangingPunct="1"/>
            <a:r>
              <a:rPr lang="sk-SK" smtClean="0"/>
              <a:t>společenská nevyhnutelnost – sebeochrana)</a:t>
            </a:r>
          </a:p>
          <a:p>
            <a:pPr lvl="2" eaLnBrk="1" hangingPunct="1"/>
            <a:endParaRPr lang="sk-SK" smtClean="0"/>
          </a:p>
          <a:p>
            <a:pPr lvl="1" eaLnBrk="1" hangingPunct="1"/>
            <a:r>
              <a:rPr lang="sk-SK" smtClean="0"/>
              <a:t>Bojové činnosti jako nedílná součást vzdělání a dobrých mravů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685800"/>
            <a:ext cx="7469188" cy="731838"/>
          </a:xfrm>
        </p:spPr>
        <p:txBody>
          <a:bodyPr/>
          <a:lstStyle/>
          <a:p>
            <a:pPr eaLnBrk="1" hangingPunct="1"/>
            <a:r>
              <a:rPr lang="sk-SK" sz="3200" b="1" smtClean="0"/>
              <a:t>Helénské období – starověké Řecko</a:t>
            </a:r>
            <a:endParaRPr lang="cs-CZ" sz="32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Informační zdroje: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Historici</a:t>
            </a:r>
          </a:p>
          <a:p>
            <a:pPr eaLnBrk="1" hangingPunct="1"/>
            <a:r>
              <a:rPr lang="sk-SK" smtClean="0"/>
              <a:t>Filozofové</a:t>
            </a:r>
          </a:p>
          <a:p>
            <a:pPr eaLnBrk="1" hangingPunct="1"/>
            <a:r>
              <a:rPr lang="sk-SK" smtClean="0"/>
              <a:t>Poeti</a:t>
            </a:r>
          </a:p>
          <a:p>
            <a:pPr eaLnBrk="1" hangingPunct="1"/>
            <a:endParaRPr lang="sk-SK" smtClean="0"/>
          </a:p>
          <a:p>
            <a:pPr eaLnBrk="1" hangingPunct="1">
              <a:buFontTx/>
              <a:buNone/>
            </a:pPr>
            <a:endParaRPr lang="sk-SK" smtClean="0"/>
          </a:p>
          <a:p>
            <a:pPr algn="ctr" eaLnBrk="1" hangingPunct="1">
              <a:buFontTx/>
              <a:buNone/>
            </a:pPr>
            <a:r>
              <a:rPr lang="sk-SK" smtClean="0"/>
              <a:t>!!!   Kalokagathia   !!!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Panhelénské hry</a:t>
            </a:r>
            <a:endParaRPr lang="cs-CZ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1641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Olympijské hry:</a:t>
            </a:r>
          </a:p>
          <a:p>
            <a:pPr eaLnBrk="1" hangingPunct="1"/>
            <a:r>
              <a:rPr lang="sk-SK" smtClean="0"/>
              <a:t>Zápas </a:t>
            </a:r>
            <a:r>
              <a:rPr lang="sk-SK" b="1" smtClean="0"/>
              <a:t>palé</a:t>
            </a:r>
            <a:r>
              <a:rPr lang="sk-SK" smtClean="0"/>
              <a:t> (18. olympiáda, 708 pnl.)</a:t>
            </a:r>
          </a:p>
          <a:p>
            <a:pPr eaLnBrk="1" hangingPunct="1"/>
            <a:r>
              <a:rPr lang="sk-SK" smtClean="0"/>
              <a:t>Box </a:t>
            </a:r>
            <a:r>
              <a:rPr lang="sk-SK" b="1" smtClean="0"/>
              <a:t>pygmé</a:t>
            </a:r>
            <a:r>
              <a:rPr lang="sk-SK" smtClean="0"/>
              <a:t> (23. olympiáda, 688 pnl.)</a:t>
            </a:r>
          </a:p>
          <a:p>
            <a:pPr eaLnBrk="1" hangingPunct="1"/>
            <a:r>
              <a:rPr lang="sk-SK" smtClean="0"/>
              <a:t>Všeboj </a:t>
            </a:r>
            <a:r>
              <a:rPr lang="sk-SK" b="1" smtClean="0"/>
              <a:t>pankration</a:t>
            </a:r>
            <a:r>
              <a:rPr lang="sk-SK" smtClean="0"/>
              <a:t> (33. olympiáda, 648 pnl.)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Panhelénské hry</a:t>
            </a:r>
            <a:endParaRPr lang="cs-CZ" b="1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628775"/>
            <a:ext cx="5761037" cy="3589338"/>
          </a:xfrm>
          <a:noFill/>
        </p:spPr>
      </p:pic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971550" y="537368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Řecko, amfora s malbou od Andocidese</a:t>
            </a:r>
          </a:p>
          <a:p>
            <a:r>
              <a:rPr lang="cs-CZ" b="1"/>
              <a:t>525 př.n.l.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Řím – úpadek sportu</a:t>
            </a:r>
            <a:endParaRPr lang="cs-CZ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Gladiatorské zápasy: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/>
            <a:r>
              <a:rPr lang="sk-SK" smtClean="0"/>
              <a:t>Profesionalizmus</a:t>
            </a:r>
          </a:p>
          <a:p>
            <a:pPr eaLnBrk="1" hangingPunct="1"/>
            <a:r>
              <a:rPr lang="sk-SK" smtClean="0"/>
              <a:t>Specializace</a:t>
            </a:r>
          </a:p>
          <a:p>
            <a:pPr eaLnBrk="1" hangingPunct="1"/>
            <a:r>
              <a:rPr lang="sk-SK" smtClean="0"/>
              <a:t>Brutalizace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>
              <a:buFontTx/>
              <a:buNone/>
            </a:pPr>
            <a:r>
              <a:rPr lang="sk-SK" smtClean="0"/>
              <a:t>Rozvoj vojenství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Rytíři - Evropa</a:t>
            </a:r>
            <a:endParaRPr lang="cs-CZ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mtClean="0"/>
              <a:t>7 ctností (septem probitates):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jízda na koni (equitare),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plavání (natare),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lukostřelba (sagitare),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zápas (caestibus), šerm (certare),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lov (aucupari),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šach (scacis ludere),</a:t>
            </a:r>
            <a:endParaRPr 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veršování (versificare)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Rytíři – samurajové, Japonsko</a:t>
            </a:r>
            <a:endParaRPr lang="en-US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Bunbu rjódó:</a:t>
            </a:r>
          </a:p>
          <a:p>
            <a:pPr lvl="1"/>
            <a:r>
              <a:rPr lang="sk-SK" smtClean="0"/>
              <a:t>Dvojí cesta – vzdělání v boji i kultuře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Úpoly ve sportu</a:t>
            </a:r>
            <a:endParaRPr lang="cs-CZ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740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Definice sportu - dvojí chápání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lvl="1" eaLnBrk="1" hangingPunct="1"/>
            <a:r>
              <a:rPr lang="sk-SK" smtClean="0"/>
              <a:t>Sport jako činnost zaměřená na vrcholný výkon prezentovaný na soutěži</a:t>
            </a:r>
          </a:p>
          <a:p>
            <a:pPr lvl="1" eaLnBrk="1" hangingPunct="1"/>
            <a:r>
              <a:rPr lang="sk-SK" smtClean="0"/>
              <a:t>Sport jako jakákoliv zájmová pohybová činnost (Evropská charta sportu, 1992)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Rytířská výchova</a:t>
            </a:r>
            <a:endParaRPr lang="en-US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Od 7 let páže</a:t>
            </a:r>
          </a:p>
          <a:p>
            <a:r>
              <a:rPr lang="sk-SK" smtClean="0"/>
              <a:t>Od 14 let panoš</a:t>
            </a:r>
          </a:p>
          <a:p>
            <a:r>
              <a:rPr lang="sk-SK" smtClean="0"/>
              <a:t>Od 21 let rytíř</a:t>
            </a: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Praxe rytířů</a:t>
            </a:r>
            <a:endParaRPr lang="en-US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Boj, války</a:t>
            </a:r>
          </a:p>
          <a:p>
            <a:r>
              <a:rPr lang="sk-SK" smtClean="0"/>
              <a:t>Lov</a:t>
            </a:r>
          </a:p>
          <a:p>
            <a:r>
              <a:rPr lang="sk-SK" smtClean="0"/>
              <a:t>Rytířské turnaje:</a:t>
            </a:r>
          </a:p>
          <a:p>
            <a:pPr lvl="1"/>
            <a:r>
              <a:rPr lang="sk-SK" smtClean="0"/>
              <a:t>Do 15. – 16. století bojový charakter</a:t>
            </a:r>
          </a:p>
          <a:p>
            <a:pPr lvl="1"/>
            <a:r>
              <a:rPr lang="sk-SK" smtClean="0"/>
              <a:t>Fiktivní systém inscenovaných soubojů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Měšťanská a lidová kultura</a:t>
            </a:r>
            <a:endParaRPr lang="en-US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Křesťanství : Ora et labora </a:t>
            </a:r>
          </a:p>
          <a:p>
            <a:pPr>
              <a:buFont typeface="Wingdings" pitchFamily="2" charset="2"/>
              <a:buNone/>
            </a:pPr>
            <a:r>
              <a:rPr lang="sk-SK" smtClean="0"/>
              <a:t>			(modli se a pracuj)</a:t>
            </a:r>
          </a:p>
          <a:p>
            <a:endParaRPr lang="sk-SK" smtClean="0"/>
          </a:p>
          <a:p>
            <a:r>
              <a:rPr lang="sk-SK" smtClean="0"/>
              <a:t>Společenské vrstvy:</a:t>
            </a:r>
          </a:p>
          <a:p>
            <a:pPr lvl="1"/>
            <a:r>
              <a:rPr lang="cs-CZ" smtClean="0">
                <a:cs typeface="Times New Roman" pitchFamily="18" charset="0"/>
              </a:rPr>
              <a:t>bellatores (ti, kteří válčí)</a:t>
            </a:r>
            <a:endParaRPr lang="cs-CZ" smtClean="0"/>
          </a:p>
          <a:p>
            <a:pPr lvl="1"/>
            <a:r>
              <a:rPr lang="cs-CZ" smtClean="0">
                <a:cs typeface="Times New Roman" pitchFamily="18" charset="0"/>
              </a:rPr>
              <a:t>oratores (ti, kteří se modlí, duchovenstvo)</a:t>
            </a:r>
            <a:endParaRPr lang="sk-SK" smtClean="0"/>
          </a:p>
          <a:p>
            <a:pPr lvl="1"/>
            <a:r>
              <a:rPr lang="cs-CZ" smtClean="0">
                <a:cs typeface="Times New Roman" pitchFamily="18" charset="0"/>
              </a:rPr>
              <a:t>laboratores (ti, kteří pracují)</a:t>
            </a: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b="1" smtClean="0"/>
              <a:t>Rytířské akademie (17., 18. stol.)</a:t>
            </a:r>
            <a:endParaRPr lang="cs-CZ" sz="32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Nástup humanizmu, znovuobjevování antických i rytířských ideálů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Rytířské akademie</a:t>
            </a:r>
          </a:p>
          <a:p>
            <a:pPr eaLnBrk="1" hangingPunct="1"/>
            <a:r>
              <a:rPr lang="sk-SK" smtClean="0"/>
              <a:t>Filantropina (Guts-Muts ve Shephentalu)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b="1" smtClean="0"/>
              <a:t>Úpoly v tělovýchovných systémech (19. stol.)</a:t>
            </a:r>
            <a:endParaRPr lang="cs-CZ" sz="32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844675"/>
            <a:ext cx="5257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mtClean="0"/>
              <a:t>Německo – turnérské hnutí (vlastenectví+branná příprava+gymnastika)</a:t>
            </a: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Švédsko – gymnastika vojenská, pedagogická, zdravotní, estetická</a:t>
            </a: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Francie – F. Amoros, tělesná výchova pro mládež</a:t>
            </a: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Anglie – orientace na sport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Úpoly na našich územích</a:t>
            </a:r>
            <a:endParaRPr lang="cs-CZ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Staří Slované</a:t>
            </a:r>
          </a:p>
          <a:p>
            <a:pPr eaLnBrk="1" hangingPunct="1"/>
            <a:r>
              <a:rPr lang="sk-SK" smtClean="0"/>
              <a:t>5. – 6. stol.:</a:t>
            </a:r>
          </a:p>
          <a:p>
            <a:pPr lvl="1" eaLnBrk="1" hangingPunct="1"/>
            <a:r>
              <a:rPr lang="sk-SK" smtClean="0"/>
              <a:t>Různé samostatné rody</a:t>
            </a:r>
          </a:p>
          <a:p>
            <a:pPr lvl="1" eaLnBrk="1" hangingPunct="1"/>
            <a:r>
              <a:rPr lang="sk-SK" smtClean="0"/>
              <a:t>Neměli stálé vojsko</a:t>
            </a:r>
          </a:p>
          <a:p>
            <a:pPr lvl="1" eaLnBrk="1" hangingPunct="1"/>
            <a:r>
              <a:rPr lang="sk-SK" smtClean="0"/>
              <a:t>Upřednostňování partyzánského vedení války</a:t>
            </a:r>
            <a:endParaRPr lang="en-US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Středověk</a:t>
            </a:r>
            <a:endParaRPr lang="cs-CZ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Úpolové činnosti v rytířské kultuře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Měšťanská kultura:</a:t>
            </a:r>
          </a:p>
          <a:p>
            <a:pPr lvl="1" eaLnBrk="1" hangingPunct="1"/>
            <a:r>
              <a:rPr lang="sk-SK" smtClean="0"/>
              <a:t>I úpolové hry</a:t>
            </a:r>
          </a:p>
          <a:p>
            <a:pPr lvl="1" eaLnBrk="1" hangingPunct="1"/>
            <a:r>
              <a:rPr lang="sk-SK" smtClean="0"/>
              <a:t>Vztah ke každodennímu životu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Postupná institucionalizace</a:t>
            </a:r>
            <a:endParaRPr lang="cs-CZ" b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imes New Roman" pitchFamily="18" charset="0"/>
              </a:rPr>
              <a:t>1659 </a:t>
            </a:r>
            <a:r>
              <a:rPr lang="cs-CZ" smtClean="0"/>
              <a:t>- </a:t>
            </a:r>
            <a:r>
              <a:rPr lang="cs-CZ" smtClean="0">
                <a:cs typeface="Times New Roman" pitchFamily="18" charset="0"/>
              </a:rPr>
              <a:t>založena Královská česká zemská stavovská šermírna</a:t>
            </a:r>
            <a:endParaRPr lang="cs-CZ" smtClean="0"/>
          </a:p>
          <a:p>
            <a:pPr eaLnBrk="1" hangingPunct="1"/>
            <a:r>
              <a:rPr lang="cs-CZ" smtClean="0"/>
              <a:t>Městské šermírny</a:t>
            </a:r>
          </a:p>
          <a:p>
            <a:pPr eaLnBrk="1" hangingPunct="1"/>
            <a:r>
              <a:rPr lang="cs-CZ" smtClean="0"/>
              <a:t>Setkávání různých společenských skupin</a:t>
            </a:r>
            <a:endParaRPr lang="sk-SK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Tělovýchovné ústavy v Česku</a:t>
            </a:r>
            <a:endParaRPr lang="cs-CZ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imes New Roman" pitchFamily="18" charset="0"/>
              </a:rPr>
              <a:t>1830 byl Hirschův ústav v Praze</a:t>
            </a:r>
            <a:endParaRPr lang="cs-CZ" smtClean="0"/>
          </a:p>
          <a:p>
            <a:pPr eaLnBrk="1" hangingPunct="1"/>
            <a:r>
              <a:rPr lang="cs-CZ" smtClean="0">
                <a:cs typeface="Times New Roman" pitchFamily="18" charset="0"/>
              </a:rPr>
              <a:t>1843 Steffanyho (později přejmenován na Stegmayerův)</a:t>
            </a:r>
            <a:endParaRPr lang="cs-CZ" smtClean="0"/>
          </a:p>
          <a:p>
            <a:pPr eaLnBrk="1" hangingPunct="1"/>
            <a:r>
              <a:rPr lang="cs-CZ" smtClean="0">
                <a:cs typeface="Times New Roman" pitchFamily="18" charset="0"/>
              </a:rPr>
              <a:t>1845 Segenův</a:t>
            </a:r>
            <a:endParaRPr lang="cs-CZ" smtClean="0"/>
          </a:p>
          <a:p>
            <a:pPr eaLnBrk="1" hangingPunct="1"/>
            <a:r>
              <a:rPr lang="cs-CZ" smtClean="0">
                <a:cs typeface="Times New Roman" pitchFamily="18" charset="0"/>
              </a:rPr>
              <a:t>1848 Schmidtův-Malypetrův</a:t>
            </a:r>
            <a:endParaRPr lang="sk-SK" smtClean="0"/>
          </a:p>
          <a:p>
            <a:pPr eaLnBrk="1" hangingPunct="1"/>
            <a:r>
              <a:rPr lang="sk-SK" smtClean="0"/>
              <a:t>1862 - Sokol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Rozvoj sportu</a:t>
            </a:r>
            <a:endParaRPr lang="cs-CZ" b="1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Šerm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Zápas a box (přelom 19. – 20. stol.) – těžká atletika</a:t>
            </a:r>
          </a:p>
          <a:p>
            <a:pPr lvl="1" eaLnBrk="1" hangingPunct="1"/>
            <a:r>
              <a:rPr lang="sk-SK" smtClean="0"/>
              <a:t>Amatéři</a:t>
            </a:r>
          </a:p>
          <a:p>
            <a:pPr lvl="1" eaLnBrk="1" hangingPunct="1"/>
            <a:r>
              <a:rPr lang="sk-SK" smtClean="0"/>
              <a:t>Profesionálové</a:t>
            </a:r>
          </a:p>
          <a:p>
            <a:pPr lvl="1" eaLnBrk="1" hangingPunct="1"/>
            <a:endParaRPr lang="sk-SK" smtClean="0"/>
          </a:p>
          <a:p>
            <a:pPr eaLnBrk="1" hangingPunct="1"/>
            <a:r>
              <a:rPr lang="sk-SK" smtClean="0"/>
              <a:t>Džúdžucu (1910)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Evropská charta sportu – 1992</a:t>
            </a:r>
            <a:endParaRPr lang="cs-CZ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5668962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„všechny formy tělesné činnosti, které ať již prostřednictvím organizované účasti či nikoli, si kladou za cíl projevení či zdokonalení tělesné i psychické kondice, rozvoj společenských vztahů nebo dosažení výsledků v soutěžích na všech úrovních.“</a:t>
            </a:r>
            <a:r>
              <a:rPr lang="en-US" smtClean="0"/>
              <a:t> </a:t>
            </a:r>
          </a:p>
          <a:p>
            <a:pPr algn="ctr" eaLnBrk="1" hangingPunct="1"/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b="1" smtClean="0"/>
              <a:t>První Československá republika</a:t>
            </a:r>
            <a:endParaRPr lang="cs-CZ" sz="3200" b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453063" cy="4525963"/>
          </a:xfrm>
        </p:spPr>
        <p:txBody>
          <a:bodyPr/>
          <a:lstStyle/>
          <a:p>
            <a:pPr eaLnBrk="1" hangingPunct="1"/>
            <a:r>
              <a:rPr lang="sk-SK" smtClean="0"/>
              <a:t>Rozvoj úpolů, stejně jako všeho v nové republice</a:t>
            </a:r>
          </a:p>
          <a:p>
            <a:pPr eaLnBrk="1" hangingPunct="1"/>
            <a:r>
              <a:rPr lang="sk-SK" smtClean="0"/>
              <a:t>Zákon o branné výchově </a:t>
            </a:r>
          </a:p>
          <a:p>
            <a:pPr eaLnBrk="1" hangingPunct="1">
              <a:buFontTx/>
              <a:buNone/>
            </a:pPr>
            <a:r>
              <a:rPr lang="sk-SK" smtClean="0"/>
              <a:t>	1. 7. 1937:</a:t>
            </a:r>
          </a:p>
          <a:p>
            <a:pPr lvl="1" eaLnBrk="1" hangingPunct="1"/>
            <a:r>
              <a:rPr lang="sk-SK" smtClean="0"/>
              <a:t>Podpora tělovýchovných aktivit</a:t>
            </a:r>
          </a:p>
          <a:p>
            <a:pPr lvl="1" eaLnBrk="1" hangingPunct="1"/>
            <a:r>
              <a:rPr lang="sk-SK" smtClean="0"/>
              <a:t>Zvýšený zájem o úpolové činnosti</a:t>
            </a:r>
          </a:p>
          <a:p>
            <a:pPr lvl="1" eaLnBrk="1" hangingPunct="1"/>
            <a:r>
              <a:rPr lang="sk-SK" smtClean="0"/>
              <a:t>Spojení s branností a vlastenectvím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2. Světová válka</a:t>
            </a:r>
            <a:endParaRPr lang="cs-CZ" b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6461125" cy="4525963"/>
          </a:xfrm>
        </p:spPr>
        <p:txBody>
          <a:bodyPr/>
          <a:lstStyle/>
          <a:p>
            <a:pPr eaLnBrk="1" hangingPunct="1"/>
            <a:r>
              <a:rPr lang="sk-SK" smtClean="0"/>
              <a:t>Centralizace zájmové činnosti</a:t>
            </a:r>
          </a:p>
          <a:p>
            <a:pPr eaLnBrk="1" hangingPunct="1"/>
            <a:r>
              <a:rPr lang="sk-SK" smtClean="0"/>
              <a:t>Podpora úpolových sportů – nástroj propagandy</a:t>
            </a:r>
          </a:p>
          <a:p>
            <a:pPr eaLnBrk="1" hangingPunct="1"/>
            <a:r>
              <a:rPr lang="sk-SK" smtClean="0"/>
              <a:t>Osobnosti v perzekuci/v bojích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Socialistický sport</a:t>
            </a:r>
            <a:endParaRPr lang="cs-CZ" b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Výrazná orientace na soutěž</a:t>
            </a:r>
          </a:p>
          <a:p>
            <a:pPr lvl="1" eaLnBrk="1" hangingPunct="1"/>
            <a:r>
              <a:rPr lang="sk-SK" smtClean="0"/>
              <a:t>Propagace režimu, boj mezi kapitalizmem a socializmem</a:t>
            </a:r>
          </a:p>
          <a:p>
            <a:pPr eaLnBrk="1" hangingPunct="1"/>
            <a:r>
              <a:rPr lang="sk-SK" smtClean="0"/>
              <a:t>Centralizace sportu (Národní front – ČSSTV)</a:t>
            </a:r>
          </a:p>
          <a:p>
            <a:pPr eaLnBrk="1" hangingPunct="1"/>
            <a:r>
              <a:rPr lang="sk-SK" smtClean="0"/>
              <a:t>Podpora mládeže</a:t>
            </a:r>
          </a:p>
          <a:p>
            <a:pPr eaLnBrk="1" hangingPunct="1"/>
            <a:r>
              <a:rPr lang="sk-SK" smtClean="0"/>
              <a:t>Podpora vrcholového sportu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smtClean="0"/>
              <a:t>Oddíly a jejich členové 1957-1978</a:t>
            </a:r>
            <a:br>
              <a:rPr lang="sk-SK" sz="3200" smtClean="0"/>
            </a:br>
            <a:endParaRPr lang="cs-CZ" sz="3200" smtClean="0"/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00113" y="1557338"/>
            <a:ext cx="6049962" cy="4321175"/>
            <a:chOff x="-3" y="-3"/>
            <a:chExt cx="4208" cy="3848"/>
          </a:xfrm>
        </p:grpSpPr>
        <p:grpSp>
          <p:nvGrpSpPr>
            <p:cNvPr id="35844" name="Group 5"/>
            <p:cNvGrpSpPr>
              <a:grpSpLocks/>
            </p:cNvGrpSpPr>
            <p:nvPr/>
          </p:nvGrpSpPr>
          <p:grpSpPr bwMode="auto">
            <a:xfrm>
              <a:off x="0" y="0"/>
              <a:ext cx="4202" cy="3842"/>
              <a:chOff x="0" y="0"/>
              <a:chExt cx="4202" cy="3842"/>
            </a:xfrm>
          </p:grpSpPr>
          <p:grpSp>
            <p:nvGrpSpPr>
              <p:cNvPr id="35846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962" cy="538"/>
                <a:chOff x="0" y="0"/>
                <a:chExt cx="962" cy="538"/>
              </a:xfrm>
            </p:grpSpPr>
            <p:sp>
              <p:nvSpPr>
                <p:cNvPr id="36021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76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Rok</a:t>
                  </a:r>
                </a:p>
                <a:p>
                  <a:pPr eaLnBrk="0" hangingPunct="0"/>
                  <a:r>
                    <a:rPr lang="sk-SK">
                      <a:latin typeface="Times New Roman" pitchFamily="18" charset="0"/>
                    </a:rPr>
                    <a:t>S</a:t>
                  </a:r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port</a:t>
                  </a:r>
                </a:p>
                <a:p>
                  <a:pPr algn="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22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62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47" name="Group 9"/>
              <p:cNvGrpSpPr>
                <a:grpSpLocks/>
              </p:cNvGrpSpPr>
              <p:nvPr/>
            </p:nvGrpSpPr>
            <p:grpSpPr bwMode="auto">
              <a:xfrm>
                <a:off x="962" y="0"/>
                <a:ext cx="540" cy="538"/>
                <a:chOff x="962" y="0"/>
                <a:chExt cx="540" cy="538"/>
              </a:xfrm>
            </p:grpSpPr>
            <p:sp>
              <p:nvSpPr>
                <p:cNvPr id="36019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1957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20" name="Rectangle 11"/>
                <p:cNvSpPr>
                  <a:spLocks noChangeArrowheads="1"/>
                </p:cNvSpPr>
                <p:nvPr/>
              </p:nvSpPr>
              <p:spPr bwMode="auto">
                <a:xfrm>
                  <a:off x="9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48" name="Group 12"/>
              <p:cNvGrpSpPr>
                <a:grpSpLocks/>
              </p:cNvGrpSpPr>
              <p:nvPr/>
            </p:nvGrpSpPr>
            <p:grpSpPr bwMode="auto">
              <a:xfrm>
                <a:off x="1502" y="0"/>
                <a:ext cx="540" cy="538"/>
                <a:chOff x="1502" y="0"/>
                <a:chExt cx="540" cy="538"/>
              </a:xfrm>
            </p:grpSpPr>
            <p:sp>
              <p:nvSpPr>
                <p:cNvPr id="36017" name="Rectangle 13"/>
                <p:cNvSpPr>
                  <a:spLocks noChangeArrowheads="1"/>
                </p:cNvSpPr>
                <p:nvPr/>
              </p:nvSpPr>
              <p:spPr bwMode="auto">
                <a:xfrm>
                  <a:off x="154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1961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50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49" name="Group 15"/>
              <p:cNvGrpSpPr>
                <a:grpSpLocks/>
              </p:cNvGrpSpPr>
              <p:nvPr/>
            </p:nvGrpSpPr>
            <p:grpSpPr bwMode="auto">
              <a:xfrm>
                <a:off x="2042" y="0"/>
                <a:ext cx="540" cy="538"/>
                <a:chOff x="2042" y="0"/>
                <a:chExt cx="540" cy="538"/>
              </a:xfrm>
            </p:grpSpPr>
            <p:sp>
              <p:nvSpPr>
                <p:cNvPr id="36015" name="Rectangle 16"/>
                <p:cNvSpPr>
                  <a:spLocks noChangeArrowheads="1"/>
                </p:cNvSpPr>
                <p:nvPr/>
              </p:nvSpPr>
              <p:spPr bwMode="auto">
                <a:xfrm>
                  <a:off x="208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1966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16" name="Rectangle 17"/>
                <p:cNvSpPr>
                  <a:spLocks noChangeArrowheads="1"/>
                </p:cNvSpPr>
                <p:nvPr/>
              </p:nvSpPr>
              <p:spPr bwMode="auto">
                <a:xfrm>
                  <a:off x="204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0" name="Group 18"/>
              <p:cNvGrpSpPr>
                <a:grpSpLocks/>
              </p:cNvGrpSpPr>
              <p:nvPr/>
            </p:nvGrpSpPr>
            <p:grpSpPr bwMode="auto">
              <a:xfrm>
                <a:off x="2582" y="0"/>
                <a:ext cx="540" cy="538"/>
                <a:chOff x="2582" y="0"/>
                <a:chExt cx="540" cy="538"/>
              </a:xfrm>
            </p:grpSpPr>
            <p:sp>
              <p:nvSpPr>
                <p:cNvPr id="36013" name="Rectangle 19"/>
                <p:cNvSpPr>
                  <a:spLocks noChangeArrowheads="1"/>
                </p:cNvSpPr>
                <p:nvPr/>
              </p:nvSpPr>
              <p:spPr bwMode="auto">
                <a:xfrm>
                  <a:off x="262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1968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14" name="Rectangle 20"/>
                <p:cNvSpPr>
                  <a:spLocks noChangeArrowheads="1"/>
                </p:cNvSpPr>
                <p:nvPr/>
              </p:nvSpPr>
              <p:spPr bwMode="auto">
                <a:xfrm>
                  <a:off x="258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1" name="Group 21"/>
              <p:cNvGrpSpPr>
                <a:grpSpLocks/>
              </p:cNvGrpSpPr>
              <p:nvPr/>
            </p:nvGrpSpPr>
            <p:grpSpPr bwMode="auto">
              <a:xfrm>
                <a:off x="3122" y="0"/>
                <a:ext cx="540" cy="538"/>
                <a:chOff x="3122" y="0"/>
                <a:chExt cx="540" cy="538"/>
              </a:xfrm>
            </p:grpSpPr>
            <p:sp>
              <p:nvSpPr>
                <p:cNvPr id="36011" name="Rectangle 22"/>
                <p:cNvSpPr>
                  <a:spLocks noChangeArrowheads="1"/>
                </p:cNvSpPr>
                <p:nvPr/>
              </p:nvSpPr>
              <p:spPr bwMode="auto">
                <a:xfrm>
                  <a:off x="316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1972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12" name="Rectangle 23"/>
                <p:cNvSpPr>
                  <a:spLocks noChangeArrowheads="1"/>
                </p:cNvSpPr>
                <p:nvPr/>
              </p:nvSpPr>
              <p:spPr bwMode="auto">
                <a:xfrm>
                  <a:off x="312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2" name="Group 24"/>
              <p:cNvGrpSpPr>
                <a:grpSpLocks/>
              </p:cNvGrpSpPr>
              <p:nvPr/>
            </p:nvGrpSpPr>
            <p:grpSpPr bwMode="auto">
              <a:xfrm>
                <a:off x="3662" y="0"/>
                <a:ext cx="540" cy="538"/>
                <a:chOff x="3662" y="0"/>
                <a:chExt cx="540" cy="538"/>
              </a:xfrm>
            </p:grpSpPr>
            <p:sp>
              <p:nvSpPr>
                <p:cNvPr id="36009" name="Rectangle 25"/>
                <p:cNvSpPr>
                  <a:spLocks noChangeArrowheads="1"/>
                </p:cNvSpPr>
                <p:nvPr/>
              </p:nvSpPr>
              <p:spPr bwMode="auto">
                <a:xfrm>
                  <a:off x="370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1978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10" name="Rectangle 26"/>
                <p:cNvSpPr>
                  <a:spLocks noChangeArrowheads="1"/>
                </p:cNvSpPr>
                <p:nvPr/>
              </p:nvSpPr>
              <p:spPr bwMode="auto">
                <a:xfrm>
                  <a:off x="36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3" name="Group 27"/>
              <p:cNvGrpSpPr>
                <a:grpSpLocks/>
              </p:cNvGrpSpPr>
              <p:nvPr/>
            </p:nvGrpSpPr>
            <p:grpSpPr bwMode="auto">
              <a:xfrm>
                <a:off x="0" y="538"/>
                <a:ext cx="962" cy="826"/>
                <a:chOff x="0" y="538"/>
                <a:chExt cx="962" cy="826"/>
              </a:xfrm>
            </p:grpSpPr>
            <p:sp>
              <p:nvSpPr>
                <p:cNvPr id="36007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38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Box</a:t>
                  </a:r>
                </a:p>
                <a:p>
                  <a:pPr algn="just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08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38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4" name="Group 30"/>
              <p:cNvGrpSpPr>
                <a:grpSpLocks/>
              </p:cNvGrpSpPr>
              <p:nvPr/>
            </p:nvGrpSpPr>
            <p:grpSpPr bwMode="auto">
              <a:xfrm>
                <a:off x="962" y="538"/>
                <a:ext cx="540" cy="413"/>
                <a:chOff x="962" y="538"/>
                <a:chExt cx="540" cy="413"/>
              </a:xfrm>
            </p:grpSpPr>
            <p:sp>
              <p:nvSpPr>
                <p:cNvPr id="36005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109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06" name="Rectangle 32"/>
                <p:cNvSpPr>
                  <a:spLocks noChangeArrowheads="1"/>
                </p:cNvSpPr>
                <p:nvPr/>
              </p:nvSpPr>
              <p:spPr bwMode="auto">
                <a:xfrm>
                  <a:off x="9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5" name="Group 33"/>
              <p:cNvGrpSpPr>
                <a:grpSpLocks/>
              </p:cNvGrpSpPr>
              <p:nvPr/>
            </p:nvGrpSpPr>
            <p:grpSpPr bwMode="auto">
              <a:xfrm>
                <a:off x="1502" y="538"/>
                <a:ext cx="540" cy="413"/>
                <a:chOff x="1502" y="538"/>
                <a:chExt cx="540" cy="413"/>
              </a:xfrm>
            </p:grpSpPr>
            <p:sp>
              <p:nvSpPr>
                <p:cNvPr id="36003" name="Rectangle 34"/>
                <p:cNvSpPr>
                  <a:spLocks noChangeArrowheads="1"/>
                </p:cNvSpPr>
                <p:nvPr/>
              </p:nvSpPr>
              <p:spPr bwMode="auto">
                <a:xfrm>
                  <a:off x="154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04" name="Rectangle 35"/>
                <p:cNvSpPr>
                  <a:spLocks noChangeArrowheads="1"/>
                </p:cNvSpPr>
                <p:nvPr/>
              </p:nvSpPr>
              <p:spPr bwMode="auto">
                <a:xfrm>
                  <a:off x="150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6" name="Group 36"/>
              <p:cNvGrpSpPr>
                <a:grpSpLocks/>
              </p:cNvGrpSpPr>
              <p:nvPr/>
            </p:nvGrpSpPr>
            <p:grpSpPr bwMode="auto">
              <a:xfrm>
                <a:off x="2042" y="538"/>
                <a:ext cx="540" cy="413"/>
                <a:chOff x="2042" y="538"/>
                <a:chExt cx="540" cy="413"/>
              </a:xfrm>
            </p:grpSpPr>
            <p:sp>
              <p:nvSpPr>
                <p:cNvPr id="36001" name="Rectangle 37"/>
                <p:cNvSpPr>
                  <a:spLocks noChangeArrowheads="1"/>
                </p:cNvSpPr>
                <p:nvPr/>
              </p:nvSpPr>
              <p:spPr bwMode="auto">
                <a:xfrm>
                  <a:off x="208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94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02" name="Rectangle 38"/>
                <p:cNvSpPr>
                  <a:spLocks noChangeArrowheads="1"/>
                </p:cNvSpPr>
                <p:nvPr/>
              </p:nvSpPr>
              <p:spPr bwMode="auto">
                <a:xfrm>
                  <a:off x="204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7" name="Group 39"/>
              <p:cNvGrpSpPr>
                <a:grpSpLocks/>
              </p:cNvGrpSpPr>
              <p:nvPr/>
            </p:nvGrpSpPr>
            <p:grpSpPr bwMode="auto">
              <a:xfrm>
                <a:off x="2582" y="538"/>
                <a:ext cx="540" cy="413"/>
                <a:chOff x="2582" y="538"/>
                <a:chExt cx="540" cy="413"/>
              </a:xfrm>
            </p:grpSpPr>
            <p:sp>
              <p:nvSpPr>
                <p:cNvPr id="35999" name="Rectangle 40"/>
                <p:cNvSpPr>
                  <a:spLocks noChangeArrowheads="1"/>
                </p:cNvSpPr>
                <p:nvPr/>
              </p:nvSpPr>
              <p:spPr bwMode="auto">
                <a:xfrm>
                  <a:off x="262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75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6000" name="Rectangle 41"/>
                <p:cNvSpPr>
                  <a:spLocks noChangeArrowheads="1"/>
                </p:cNvSpPr>
                <p:nvPr/>
              </p:nvSpPr>
              <p:spPr bwMode="auto">
                <a:xfrm>
                  <a:off x="258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8" name="Group 42"/>
              <p:cNvGrpSpPr>
                <a:grpSpLocks/>
              </p:cNvGrpSpPr>
              <p:nvPr/>
            </p:nvGrpSpPr>
            <p:grpSpPr bwMode="auto">
              <a:xfrm>
                <a:off x="3122" y="538"/>
                <a:ext cx="540" cy="413"/>
                <a:chOff x="3122" y="538"/>
                <a:chExt cx="540" cy="413"/>
              </a:xfrm>
            </p:grpSpPr>
            <p:sp>
              <p:nvSpPr>
                <p:cNvPr id="35997" name="Rectangle 43"/>
                <p:cNvSpPr>
                  <a:spLocks noChangeArrowheads="1"/>
                </p:cNvSpPr>
                <p:nvPr/>
              </p:nvSpPr>
              <p:spPr bwMode="auto">
                <a:xfrm>
                  <a:off x="316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98" name="Rectangle 44"/>
                <p:cNvSpPr>
                  <a:spLocks noChangeArrowheads="1"/>
                </p:cNvSpPr>
                <p:nvPr/>
              </p:nvSpPr>
              <p:spPr bwMode="auto">
                <a:xfrm>
                  <a:off x="312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59" name="Group 45"/>
              <p:cNvGrpSpPr>
                <a:grpSpLocks/>
              </p:cNvGrpSpPr>
              <p:nvPr/>
            </p:nvGrpSpPr>
            <p:grpSpPr bwMode="auto">
              <a:xfrm>
                <a:off x="3662" y="538"/>
                <a:ext cx="540" cy="413"/>
                <a:chOff x="3662" y="538"/>
                <a:chExt cx="540" cy="413"/>
              </a:xfrm>
            </p:grpSpPr>
            <p:sp>
              <p:nvSpPr>
                <p:cNvPr id="35995" name="Rectangle 46"/>
                <p:cNvSpPr>
                  <a:spLocks noChangeArrowheads="1"/>
                </p:cNvSpPr>
                <p:nvPr/>
              </p:nvSpPr>
              <p:spPr bwMode="auto">
                <a:xfrm>
                  <a:off x="37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63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96" name="Rectangle 47"/>
                <p:cNvSpPr>
                  <a:spLocks noChangeArrowheads="1"/>
                </p:cNvSpPr>
                <p:nvPr/>
              </p:nvSpPr>
              <p:spPr bwMode="auto">
                <a:xfrm>
                  <a:off x="36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0" name="Group 48"/>
              <p:cNvGrpSpPr>
                <a:grpSpLocks/>
              </p:cNvGrpSpPr>
              <p:nvPr/>
            </p:nvGrpSpPr>
            <p:grpSpPr bwMode="auto">
              <a:xfrm>
                <a:off x="962" y="951"/>
                <a:ext cx="540" cy="413"/>
                <a:chOff x="962" y="951"/>
                <a:chExt cx="540" cy="413"/>
              </a:xfrm>
            </p:grpSpPr>
            <p:sp>
              <p:nvSpPr>
                <p:cNvPr id="35993" name="Rectangle 49"/>
                <p:cNvSpPr>
                  <a:spLocks noChangeArrowheads="1"/>
                </p:cNvSpPr>
                <p:nvPr/>
              </p:nvSpPr>
              <p:spPr bwMode="auto">
                <a:xfrm>
                  <a:off x="10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2772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94" name="Rectangle 50"/>
                <p:cNvSpPr>
                  <a:spLocks noChangeArrowheads="1"/>
                </p:cNvSpPr>
                <p:nvPr/>
              </p:nvSpPr>
              <p:spPr bwMode="auto">
                <a:xfrm>
                  <a:off x="9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1" name="Group 51"/>
              <p:cNvGrpSpPr>
                <a:grpSpLocks/>
              </p:cNvGrpSpPr>
              <p:nvPr/>
            </p:nvGrpSpPr>
            <p:grpSpPr bwMode="auto">
              <a:xfrm>
                <a:off x="1502" y="951"/>
                <a:ext cx="540" cy="413"/>
                <a:chOff x="1502" y="951"/>
                <a:chExt cx="540" cy="413"/>
              </a:xfrm>
            </p:grpSpPr>
            <p:sp>
              <p:nvSpPr>
                <p:cNvPr id="35991" name="Rectangle 52"/>
                <p:cNvSpPr>
                  <a:spLocks noChangeArrowheads="1"/>
                </p:cNvSpPr>
                <p:nvPr/>
              </p:nvSpPr>
              <p:spPr bwMode="auto">
                <a:xfrm>
                  <a:off x="154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4583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92" name="Rectangle 53"/>
                <p:cNvSpPr>
                  <a:spLocks noChangeArrowheads="1"/>
                </p:cNvSpPr>
                <p:nvPr/>
              </p:nvSpPr>
              <p:spPr bwMode="auto">
                <a:xfrm>
                  <a:off x="150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2" name="Group 54"/>
              <p:cNvGrpSpPr>
                <a:grpSpLocks/>
              </p:cNvGrpSpPr>
              <p:nvPr/>
            </p:nvGrpSpPr>
            <p:grpSpPr bwMode="auto">
              <a:xfrm>
                <a:off x="2042" y="951"/>
                <a:ext cx="540" cy="413"/>
                <a:chOff x="2042" y="951"/>
                <a:chExt cx="540" cy="413"/>
              </a:xfrm>
            </p:grpSpPr>
            <p:sp>
              <p:nvSpPr>
                <p:cNvPr id="35989" name="Rectangle 55"/>
                <p:cNvSpPr>
                  <a:spLocks noChangeArrowheads="1"/>
                </p:cNvSpPr>
                <p:nvPr/>
              </p:nvSpPr>
              <p:spPr bwMode="auto">
                <a:xfrm>
                  <a:off x="208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3387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90" name="Rectangle 56"/>
                <p:cNvSpPr>
                  <a:spLocks noChangeArrowheads="1"/>
                </p:cNvSpPr>
                <p:nvPr/>
              </p:nvSpPr>
              <p:spPr bwMode="auto">
                <a:xfrm>
                  <a:off x="204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3" name="Group 57"/>
              <p:cNvGrpSpPr>
                <a:grpSpLocks/>
              </p:cNvGrpSpPr>
              <p:nvPr/>
            </p:nvGrpSpPr>
            <p:grpSpPr bwMode="auto">
              <a:xfrm>
                <a:off x="2582" y="951"/>
                <a:ext cx="540" cy="413"/>
                <a:chOff x="2582" y="951"/>
                <a:chExt cx="540" cy="413"/>
              </a:xfrm>
            </p:grpSpPr>
            <p:sp>
              <p:nvSpPr>
                <p:cNvPr id="35987" name="Rectangle 58"/>
                <p:cNvSpPr>
                  <a:spLocks noChangeArrowheads="1"/>
                </p:cNvSpPr>
                <p:nvPr/>
              </p:nvSpPr>
              <p:spPr bwMode="auto">
                <a:xfrm>
                  <a:off x="262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2866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88" name="Rectangle 59"/>
                <p:cNvSpPr>
                  <a:spLocks noChangeArrowheads="1"/>
                </p:cNvSpPr>
                <p:nvPr/>
              </p:nvSpPr>
              <p:spPr bwMode="auto">
                <a:xfrm>
                  <a:off x="258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4" name="Group 60"/>
              <p:cNvGrpSpPr>
                <a:grpSpLocks/>
              </p:cNvGrpSpPr>
              <p:nvPr/>
            </p:nvGrpSpPr>
            <p:grpSpPr bwMode="auto">
              <a:xfrm>
                <a:off x="3122" y="951"/>
                <a:ext cx="540" cy="413"/>
                <a:chOff x="3122" y="951"/>
                <a:chExt cx="540" cy="413"/>
              </a:xfrm>
            </p:grpSpPr>
            <p:sp>
              <p:nvSpPr>
                <p:cNvPr id="35985" name="Rectangle 61"/>
                <p:cNvSpPr>
                  <a:spLocks noChangeArrowheads="1"/>
                </p:cNvSpPr>
                <p:nvPr/>
              </p:nvSpPr>
              <p:spPr bwMode="auto">
                <a:xfrm>
                  <a:off x="316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2831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86" name="Rectangle 62"/>
                <p:cNvSpPr>
                  <a:spLocks noChangeArrowheads="1"/>
                </p:cNvSpPr>
                <p:nvPr/>
              </p:nvSpPr>
              <p:spPr bwMode="auto">
                <a:xfrm>
                  <a:off x="312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5" name="Group 63"/>
              <p:cNvGrpSpPr>
                <a:grpSpLocks/>
              </p:cNvGrpSpPr>
              <p:nvPr/>
            </p:nvGrpSpPr>
            <p:grpSpPr bwMode="auto">
              <a:xfrm>
                <a:off x="3662" y="951"/>
                <a:ext cx="540" cy="413"/>
                <a:chOff x="3662" y="951"/>
                <a:chExt cx="540" cy="413"/>
              </a:xfrm>
            </p:grpSpPr>
            <p:sp>
              <p:nvSpPr>
                <p:cNvPr id="35983" name="Rectangle 64"/>
                <p:cNvSpPr>
                  <a:spLocks noChangeArrowheads="1"/>
                </p:cNvSpPr>
                <p:nvPr/>
              </p:nvSpPr>
              <p:spPr bwMode="auto">
                <a:xfrm>
                  <a:off x="37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3319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84" name="Rectangle 65"/>
                <p:cNvSpPr>
                  <a:spLocks noChangeArrowheads="1"/>
                </p:cNvSpPr>
                <p:nvPr/>
              </p:nvSpPr>
              <p:spPr bwMode="auto">
                <a:xfrm>
                  <a:off x="36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6" name="Group 66"/>
              <p:cNvGrpSpPr>
                <a:grpSpLocks/>
              </p:cNvGrpSpPr>
              <p:nvPr/>
            </p:nvGrpSpPr>
            <p:grpSpPr bwMode="auto">
              <a:xfrm>
                <a:off x="0" y="1364"/>
                <a:ext cx="962" cy="826"/>
                <a:chOff x="0" y="1364"/>
                <a:chExt cx="962" cy="826"/>
              </a:xfrm>
            </p:grpSpPr>
            <p:sp>
              <p:nvSpPr>
                <p:cNvPr id="35981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364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Džúdó a karate</a:t>
                  </a:r>
                </a:p>
                <a:p>
                  <a:pPr algn="just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82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364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7" name="Group 69"/>
              <p:cNvGrpSpPr>
                <a:grpSpLocks/>
              </p:cNvGrpSpPr>
              <p:nvPr/>
            </p:nvGrpSpPr>
            <p:grpSpPr bwMode="auto">
              <a:xfrm>
                <a:off x="962" y="1364"/>
                <a:ext cx="540" cy="413"/>
                <a:chOff x="962" y="1364"/>
                <a:chExt cx="540" cy="413"/>
              </a:xfrm>
            </p:grpSpPr>
            <p:sp>
              <p:nvSpPr>
                <p:cNvPr id="35979" name="Rectangle 70"/>
                <p:cNvSpPr>
                  <a:spLocks noChangeArrowheads="1"/>
                </p:cNvSpPr>
                <p:nvPr/>
              </p:nvSpPr>
              <p:spPr bwMode="auto">
                <a:xfrm>
                  <a:off x="10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80" name="Rectangle 71"/>
                <p:cNvSpPr>
                  <a:spLocks noChangeArrowheads="1"/>
                </p:cNvSpPr>
                <p:nvPr/>
              </p:nvSpPr>
              <p:spPr bwMode="auto">
                <a:xfrm>
                  <a:off x="9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8" name="Group 72"/>
              <p:cNvGrpSpPr>
                <a:grpSpLocks/>
              </p:cNvGrpSpPr>
              <p:nvPr/>
            </p:nvGrpSpPr>
            <p:grpSpPr bwMode="auto">
              <a:xfrm>
                <a:off x="1502" y="1364"/>
                <a:ext cx="540" cy="413"/>
                <a:chOff x="1502" y="1364"/>
                <a:chExt cx="540" cy="413"/>
              </a:xfrm>
            </p:grpSpPr>
            <p:sp>
              <p:nvSpPr>
                <p:cNvPr id="35977" name="Rectangle 73"/>
                <p:cNvSpPr>
                  <a:spLocks noChangeArrowheads="1"/>
                </p:cNvSpPr>
                <p:nvPr/>
              </p:nvSpPr>
              <p:spPr bwMode="auto">
                <a:xfrm>
                  <a:off x="154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78" name="Rectangle 74"/>
                <p:cNvSpPr>
                  <a:spLocks noChangeArrowheads="1"/>
                </p:cNvSpPr>
                <p:nvPr/>
              </p:nvSpPr>
              <p:spPr bwMode="auto">
                <a:xfrm>
                  <a:off x="150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69" name="Group 75"/>
              <p:cNvGrpSpPr>
                <a:grpSpLocks/>
              </p:cNvGrpSpPr>
              <p:nvPr/>
            </p:nvGrpSpPr>
            <p:grpSpPr bwMode="auto">
              <a:xfrm>
                <a:off x="2042" y="1364"/>
                <a:ext cx="540" cy="413"/>
                <a:chOff x="2042" y="1364"/>
                <a:chExt cx="540" cy="413"/>
              </a:xfrm>
            </p:grpSpPr>
            <p:sp>
              <p:nvSpPr>
                <p:cNvPr id="35975" name="Rectangle 76"/>
                <p:cNvSpPr>
                  <a:spLocks noChangeArrowheads="1"/>
                </p:cNvSpPr>
                <p:nvPr/>
              </p:nvSpPr>
              <p:spPr bwMode="auto">
                <a:xfrm>
                  <a:off x="208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112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76" name="Rectangle 77"/>
                <p:cNvSpPr>
                  <a:spLocks noChangeArrowheads="1"/>
                </p:cNvSpPr>
                <p:nvPr/>
              </p:nvSpPr>
              <p:spPr bwMode="auto">
                <a:xfrm>
                  <a:off x="204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0" name="Group 78"/>
              <p:cNvGrpSpPr>
                <a:grpSpLocks/>
              </p:cNvGrpSpPr>
              <p:nvPr/>
            </p:nvGrpSpPr>
            <p:grpSpPr bwMode="auto">
              <a:xfrm>
                <a:off x="2582" y="1364"/>
                <a:ext cx="540" cy="413"/>
                <a:chOff x="2582" y="1364"/>
                <a:chExt cx="540" cy="413"/>
              </a:xfrm>
            </p:grpSpPr>
            <p:sp>
              <p:nvSpPr>
                <p:cNvPr id="35973" name="Rectangle 79"/>
                <p:cNvSpPr>
                  <a:spLocks noChangeArrowheads="1"/>
                </p:cNvSpPr>
                <p:nvPr/>
              </p:nvSpPr>
              <p:spPr bwMode="auto">
                <a:xfrm>
                  <a:off x="262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116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74" name="Rectangle 80"/>
                <p:cNvSpPr>
                  <a:spLocks noChangeArrowheads="1"/>
                </p:cNvSpPr>
                <p:nvPr/>
              </p:nvSpPr>
              <p:spPr bwMode="auto">
                <a:xfrm>
                  <a:off x="258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1" name="Group 81"/>
              <p:cNvGrpSpPr>
                <a:grpSpLocks/>
              </p:cNvGrpSpPr>
              <p:nvPr/>
            </p:nvGrpSpPr>
            <p:grpSpPr bwMode="auto">
              <a:xfrm>
                <a:off x="3122" y="1364"/>
                <a:ext cx="540" cy="413"/>
                <a:chOff x="3122" y="1364"/>
                <a:chExt cx="540" cy="413"/>
              </a:xfrm>
            </p:grpSpPr>
            <p:sp>
              <p:nvSpPr>
                <p:cNvPr id="35971" name="Rectangle 82"/>
                <p:cNvSpPr>
                  <a:spLocks noChangeArrowheads="1"/>
                </p:cNvSpPr>
                <p:nvPr/>
              </p:nvSpPr>
              <p:spPr bwMode="auto">
                <a:xfrm>
                  <a:off x="316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72" name="Rectangle 83"/>
                <p:cNvSpPr>
                  <a:spLocks noChangeArrowheads="1"/>
                </p:cNvSpPr>
                <p:nvPr/>
              </p:nvSpPr>
              <p:spPr bwMode="auto">
                <a:xfrm>
                  <a:off x="312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2" name="Group 84"/>
              <p:cNvGrpSpPr>
                <a:grpSpLocks/>
              </p:cNvGrpSpPr>
              <p:nvPr/>
            </p:nvGrpSpPr>
            <p:grpSpPr bwMode="auto">
              <a:xfrm>
                <a:off x="3662" y="1364"/>
                <a:ext cx="540" cy="413"/>
                <a:chOff x="3662" y="1364"/>
                <a:chExt cx="540" cy="413"/>
              </a:xfrm>
            </p:grpSpPr>
            <p:sp>
              <p:nvSpPr>
                <p:cNvPr id="35969" name="Rectangle 85"/>
                <p:cNvSpPr>
                  <a:spLocks noChangeArrowheads="1"/>
                </p:cNvSpPr>
                <p:nvPr/>
              </p:nvSpPr>
              <p:spPr bwMode="auto">
                <a:xfrm>
                  <a:off x="37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230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70" name="Rectangle 86"/>
                <p:cNvSpPr>
                  <a:spLocks noChangeArrowheads="1"/>
                </p:cNvSpPr>
                <p:nvPr/>
              </p:nvSpPr>
              <p:spPr bwMode="auto">
                <a:xfrm>
                  <a:off x="36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3" name="Group 87"/>
              <p:cNvGrpSpPr>
                <a:grpSpLocks/>
              </p:cNvGrpSpPr>
              <p:nvPr/>
            </p:nvGrpSpPr>
            <p:grpSpPr bwMode="auto">
              <a:xfrm>
                <a:off x="962" y="1777"/>
                <a:ext cx="540" cy="413"/>
                <a:chOff x="962" y="1777"/>
                <a:chExt cx="540" cy="413"/>
              </a:xfrm>
            </p:grpSpPr>
            <p:sp>
              <p:nvSpPr>
                <p:cNvPr id="35967" name="Rectangle 88"/>
                <p:cNvSpPr>
                  <a:spLocks noChangeArrowheads="1"/>
                </p:cNvSpPr>
                <p:nvPr/>
              </p:nvSpPr>
              <p:spPr bwMode="auto">
                <a:xfrm>
                  <a:off x="10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1158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68" name="Rectangle 89"/>
                <p:cNvSpPr>
                  <a:spLocks noChangeArrowheads="1"/>
                </p:cNvSpPr>
                <p:nvPr/>
              </p:nvSpPr>
              <p:spPr bwMode="auto">
                <a:xfrm>
                  <a:off x="9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4" name="Group 90"/>
              <p:cNvGrpSpPr>
                <a:grpSpLocks/>
              </p:cNvGrpSpPr>
              <p:nvPr/>
            </p:nvGrpSpPr>
            <p:grpSpPr bwMode="auto">
              <a:xfrm>
                <a:off x="1502" y="1777"/>
                <a:ext cx="540" cy="413"/>
                <a:chOff x="1502" y="1777"/>
                <a:chExt cx="540" cy="413"/>
              </a:xfrm>
            </p:grpSpPr>
            <p:sp>
              <p:nvSpPr>
                <p:cNvPr id="35965" name="Rectangle 91"/>
                <p:cNvSpPr>
                  <a:spLocks noChangeArrowheads="1"/>
                </p:cNvSpPr>
                <p:nvPr/>
              </p:nvSpPr>
              <p:spPr bwMode="auto">
                <a:xfrm>
                  <a:off x="154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3150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66" name="Rectangle 92"/>
                <p:cNvSpPr>
                  <a:spLocks noChangeArrowheads="1"/>
                </p:cNvSpPr>
                <p:nvPr/>
              </p:nvSpPr>
              <p:spPr bwMode="auto">
                <a:xfrm>
                  <a:off x="150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5" name="Group 93"/>
              <p:cNvGrpSpPr>
                <a:grpSpLocks/>
              </p:cNvGrpSpPr>
              <p:nvPr/>
            </p:nvGrpSpPr>
            <p:grpSpPr bwMode="auto">
              <a:xfrm>
                <a:off x="2042" y="1777"/>
                <a:ext cx="540" cy="413"/>
                <a:chOff x="2042" y="1777"/>
                <a:chExt cx="540" cy="413"/>
              </a:xfrm>
            </p:grpSpPr>
            <p:sp>
              <p:nvSpPr>
                <p:cNvPr id="35963" name="Rectangle 94"/>
                <p:cNvSpPr>
                  <a:spLocks noChangeArrowheads="1"/>
                </p:cNvSpPr>
                <p:nvPr/>
              </p:nvSpPr>
              <p:spPr bwMode="auto">
                <a:xfrm>
                  <a:off x="208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4907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64" name="Rectangle 95"/>
                <p:cNvSpPr>
                  <a:spLocks noChangeArrowheads="1"/>
                </p:cNvSpPr>
                <p:nvPr/>
              </p:nvSpPr>
              <p:spPr bwMode="auto">
                <a:xfrm>
                  <a:off x="204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6" name="Group 96"/>
              <p:cNvGrpSpPr>
                <a:grpSpLocks/>
              </p:cNvGrpSpPr>
              <p:nvPr/>
            </p:nvGrpSpPr>
            <p:grpSpPr bwMode="auto">
              <a:xfrm>
                <a:off x="2582" y="1777"/>
                <a:ext cx="540" cy="413"/>
                <a:chOff x="2582" y="1777"/>
                <a:chExt cx="540" cy="413"/>
              </a:xfrm>
            </p:grpSpPr>
            <p:sp>
              <p:nvSpPr>
                <p:cNvPr id="35961" name="Rectangle 97"/>
                <p:cNvSpPr>
                  <a:spLocks noChangeArrowheads="1"/>
                </p:cNvSpPr>
                <p:nvPr/>
              </p:nvSpPr>
              <p:spPr bwMode="auto">
                <a:xfrm>
                  <a:off x="262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4963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62" name="Rectangle 98"/>
                <p:cNvSpPr>
                  <a:spLocks noChangeArrowheads="1"/>
                </p:cNvSpPr>
                <p:nvPr/>
              </p:nvSpPr>
              <p:spPr bwMode="auto">
                <a:xfrm>
                  <a:off x="258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7" name="Group 99"/>
              <p:cNvGrpSpPr>
                <a:grpSpLocks/>
              </p:cNvGrpSpPr>
              <p:nvPr/>
            </p:nvGrpSpPr>
            <p:grpSpPr bwMode="auto">
              <a:xfrm>
                <a:off x="3122" y="1777"/>
                <a:ext cx="540" cy="413"/>
                <a:chOff x="3122" y="1777"/>
                <a:chExt cx="540" cy="413"/>
              </a:xfrm>
            </p:grpSpPr>
            <p:sp>
              <p:nvSpPr>
                <p:cNvPr id="35959" name="Rectangle 100"/>
                <p:cNvSpPr>
                  <a:spLocks noChangeArrowheads="1"/>
                </p:cNvSpPr>
                <p:nvPr/>
              </p:nvSpPr>
              <p:spPr bwMode="auto">
                <a:xfrm>
                  <a:off x="316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7193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60" name="Rectangle 101"/>
                <p:cNvSpPr>
                  <a:spLocks noChangeArrowheads="1"/>
                </p:cNvSpPr>
                <p:nvPr/>
              </p:nvSpPr>
              <p:spPr bwMode="auto">
                <a:xfrm>
                  <a:off x="312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8" name="Group 102"/>
              <p:cNvGrpSpPr>
                <a:grpSpLocks/>
              </p:cNvGrpSpPr>
              <p:nvPr/>
            </p:nvGrpSpPr>
            <p:grpSpPr bwMode="auto">
              <a:xfrm>
                <a:off x="3662" y="1777"/>
                <a:ext cx="540" cy="413"/>
                <a:chOff x="3662" y="1777"/>
                <a:chExt cx="540" cy="413"/>
              </a:xfrm>
            </p:grpSpPr>
            <p:sp>
              <p:nvSpPr>
                <p:cNvPr id="35957" name="Rectangle 103"/>
                <p:cNvSpPr>
                  <a:spLocks noChangeArrowheads="1"/>
                </p:cNvSpPr>
                <p:nvPr/>
              </p:nvSpPr>
              <p:spPr bwMode="auto">
                <a:xfrm>
                  <a:off x="37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15383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58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79" name="Group 105"/>
              <p:cNvGrpSpPr>
                <a:grpSpLocks/>
              </p:cNvGrpSpPr>
              <p:nvPr/>
            </p:nvGrpSpPr>
            <p:grpSpPr bwMode="auto">
              <a:xfrm>
                <a:off x="0" y="2190"/>
                <a:ext cx="962" cy="826"/>
                <a:chOff x="0" y="2190"/>
                <a:chExt cx="962" cy="826"/>
              </a:xfrm>
            </p:grpSpPr>
            <p:sp>
              <p:nvSpPr>
                <p:cNvPr id="35955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" y="2190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Šerm</a:t>
                  </a:r>
                </a:p>
                <a:p>
                  <a:pPr algn="just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56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2190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0" name="Group 108"/>
              <p:cNvGrpSpPr>
                <a:grpSpLocks/>
              </p:cNvGrpSpPr>
              <p:nvPr/>
            </p:nvGrpSpPr>
            <p:grpSpPr bwMode="auto">
              <a:xfrm>
                <a:off x="962" y="2190"/>
                <a:ext cx="540" cy="413"/>
                <a:chOff x="962" y="2190"/>
                <a:chExt cx="540" cy="413"/>
              </a:xfrm>
            </p:grpSpPr>
            <p:sp>
              <p:nvSpPr>
                <p:cNvPr id="35953" name="Rectangle 109"/>
                <p:cNvSpPr>
                  <a:spLocks noChangeArrowheads="1"/>
                </p:cNvSpPr>
                <p:nvPr/>
              </p:nvSpPr>
              <p:spPr bwMode="auto">
                <a:xfrm>
                  <a:off x="10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54" name="Rectangle 110"/>
                <p:cNvSpPr>
                  <a:spLocks noChangeArrowheads="1"/>
                </p:cNvSpPr>
                <p:nvPr/>
              </p:nvSpPr>
              <p:spPr bwMode="auto">
                <a:xfrm>
                  <a:off x="9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1" name="Group 111"/>
              <p:cNvGrpSpPr>
                <a:grpSpLocks/>
              </p:cNvGrpSpPr>
              <p:nvPr/>
            </p:nvGrpSpPr>
            <p:grpSpPr bwMode="auto">
              <a:xfrm>
                <a:off x="1502" y="2190"/>
                <a:ext cx="540" cy="413"/>
                <a:chOff x="1502" y="2190"/>
                <a:chExt cx="540" cy="413"/>
              </a:xfrm>
            </p:grpSpPr>
            <p:sp>
              <p:nvSpPr>
                <p:cNvPr id="35951" name="Rectangle 112"/>
                <p:cNvSpPr>
                  <a:spLocks noChangeArrowheads="1"/>
                </p:cNvSpPr>
                <p:nvPr/>
              </p:nvSpPr>
              <p:spPr bwMode="auto">
                <a:xfrm>
                  <a:off x="154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52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0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2" name="Group 114"/>
              <p:cNvGrpSpPr>
                <a:grpSpLocks/>
              </p:cNvGrpSpPr>
              <p:nvPr/>
            </p:nvGrpSpPr>
            <p:grpSpPr bwMode="auto">
              <a:xfrm>
                <a:off x="2042" y="2190"/>
                <a:ext cx="540" cy="413"/>
                <a:chOff x="2042" y="2190"/>
                <a:chExt cx="540" cy="413"/>
              </a:xfrm>
            </p:grpSpPr>
            <p:sp>
              <p:nvSpPr>
                <p:cNvPr id="35949" name="Rectangle 115"/>
                <p:cNvSpPr>
                  <a:spLocks noChangeArrowheads="1"/>
                </p:cNvSpPr>
                <p:nvPr/>
              </p:nvSpPr>
              <p:spPr bwMode="auto">
                <a:xfrm>
                  <a:off x="208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50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4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3" name="Group 117"/>
              <p:cNvGrpSpPr>
                <a:grpSpLocks/>
              </p:cNvGrpSpPr>
              <p:nvPr/>
            </p:nvGrpSpPr>
            <p:grpSpPr bwMode="auto">
              <a:xfrm>
                <a:off x="2582" y="2190"/>
                <a:ext cx="540" cy="413"/>
                <a:chOff x="2582" y="2190"/>
                <a:chExt cx="540" cy="413"/>
              </a:xfrm>
            </p:grpSpPr>
            <p:sp>
              <p:nvSpPr>
                <p:cNvPr id="35947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2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48" name="Rectangle 119"/>
                <p:cNvSpPr>
                  <a:spLocks noChangeArrowheads="1"/>
                </p:cNvSpPr>
                <p:nvPr/>
              </p:nvSpPr>
              <p:spPr bwMode="auto">
                <a:xfrm>
                  <a:off x="258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4" name="Group 120"/>
              <p:cNvGrpSpPr>
                <a:grpSpLocks/>
              </p:cNvGrpSpPr>
              <p:nvPr/>
            </p:nvGrpSpPr>
            <p:grpSpPr bwMode="auto">
              <a:xfrm>
                <a:off x="3122" y="2190"/>
                <a:ext cx="540" cy="413"/>
                <a:chOff x="3122" y="2190"/>
                <a:chExt cx="540" cy="413"/>
              </a:xfrm>
            </p:grpSpPr>
            <p:sp>
              <p:nvSpPr>
                <p:cNvPr id="35945" name="Rectangle 121"/>
                <p:cNvSpPr>
                  <a:spLocks noChangeArrowheads="1"/>
                </p:cNvSpPr>
                <p:nvPr/>
              </p:nvSpPr>
              <p:spPr bwMode="auto">
                <a:xfrm>
                  <a:off x="316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46" name="Rectangle 122"/>
                <p:cNvSpPr>
                  <a:spLocks noChangeArrowheads="1"/>
                </p:cNvSpPr>
                <p:nvPr/>
              </p:nvSpPr>
              <p:spPr bwMode="auto">
                <a:xfrm>
                  <a:off x="312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5" name="Group 123"/>
              <p:cNvGrpSpPr>
                <a:grpSpLocks/>
              </p:cNvGrpSpPr>
              <p:nvPr/>
            </p:nvGrpSpPr>
            <p:grpSpPr bwMode="auto">
              <a:xfrm>
                <a:off x="3662" y="2190"/>
                <a:ext cx="540" cy="413"/>
                <a:chOff x="3662" y="2190"/>
                <a:chExt cx="540" cy="413"/>
              </a:xfrm>
            </p:grpSpPr>
            <p:sp>
              <p:nvSpPr>
                <p:cNvPr id="35943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51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44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6" name="Group 126"/>
              <p:cNvGrpSpPr>
                <a:grpSpLocks/>
              </p:cNvGrpSpPr>
              <p:nvPr/>
            </p:nvGrpSpPr>
            <p:grpSpPr bwMode="auto">
              <a:xfrm>
                <a:off x="962" y="2603"/>
                <a:ext cx="540" cy="413"/>
                <a:chOff x="962" y="2603"/>
                <a:chExt cx="540" cy="413"/>
              </a:xfrm>
            </p:grpSpPr>
            <p:sp>
              <p:nvSpPr>
                <p:cNvPr id="35941" name="Rectangle 127"/>
                <p:cNvSpPr>
                  <a:spLocks noChangeArrowheads="1"/>
                </p:cNvSpPr>
                <p:nvPr/>
              </p:nvSpPr>
              <p:spPr bwMode="auto">
                <a:xfrm>
                  <a:off x="10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1083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42" name="Rectangle 128"/>
                <p:cNvSpPr>
                  <a:spLocks noChangeArrowheads="1"/>
                </p:cNvSpPr>
                <p:nvPr/>
              </p:nvSpPr>
              <p:spPr bwMode="auto">
                <a:xfrm>
                  <a:off x="9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7" name="Group 129"/>
              <p:cNvGrpSpPr>
                <a:grpSpLocks/>
              </p:cNvGrpSpPr>
              <p:nvPr/>
            </p:nvGrpSpPr>
            <p:grpSpPr bwMode="auto">
              <a:xfrm>
                <a:off x="1502" y="2603"/>
                <a:ext cx="540" cy="413"/>
                <a:chOff x="1502" y="2603"/>
                <a:chExt cx="540" cy="413"/>
              </a:xfrm>
            </p:grpSpPr>
            <p:sp>
              <p:nvSpPr>
                <p:cNvPr id="35939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4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2060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40" name="Rectangle 131"/>
                <p:cNvSpPr>
                  <a:spLocks noChangeArrowheads="1"/>
                </p:cNvSpPr>
                <p:nvPr/>
              </p:nvSpPr>
              <p:spPr bwMode="auto">
                <a:xfrm>
                  <a:off x="150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8" name="Group 132"/>
              <p:cNvGrpSpPr>
                <a:grpSpLocks/>
              </p:cNvGrpSpPr>
              <p:nvPr/>
            </p:nvGrpSpPr>
            <p:grpSpPr bwMode="auto">
              <a:xfrm>
                <a:off x="2042" y="2603"/>
                <a:ext cx="540" cy="413"/>
                <a:chOff x="2042" y="2603"/>
                <a:chExt cx="540" cy="413"/>
              </a:xfrm>
            </p:grpSpPr>
            <p:sp>
              <p:nvSpPr>
                <p:cNvPr id="35937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8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2789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38" name="Rectangle 134"/>
                <p:cNvSpPr>
                  <a:spLocks noChangeArrowheads="1"/>
                </p:cNvSpPr>
                <p:nvPr/>
              </p:nvSpPr>
              <p:spPr bwMode="auto">
                <a:xfrm>
                  <a:off x="204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89" name="Group 135"/>
              <p:cNvGrpSpPr>
                <a:grpSpLocks/>
              </p:cNvGrpSpPr>
              <p:nvPr/>
            </p:nvGrpSpPr>
            <p:grpSpPr bwMode="auto">
              <a:xfrm>
                <a:off x="2582" y="2603"/>
                <a:ext cx="540" cy="413"/>
                <a:chOff x="2582" y="2603"/>
                <a:chExt cx="540" cy="413"/>
              </a:xfrm>
            </p:grpSpPr>
            <p:sp>
              <p:nvSpPr>
                <p:cNvPr id="35935" name="Rectangle 136"/>
                <p:cNvSpPr>
                  <a:spLocks noChangeArrowheads="1"/>
                </p:cNvSpPr>
                <p:nvPr/>
              </p:nvSpPr>
              <p:spPr bwMode="auto">
                <a:xfrm>
                  <a:off x="262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2106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36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8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0" name="Group 138"/>
              <p:cNvGrpSpPr>
                <a:grpSpLocks/>
              </p:cNvGrpSpPr>
              <p:nvPr/>
            </p:nvGrpSpPr>
            <p:grpSpPr bwMode="auto">
              <a:xfrm>
                <a:off x="3122" y="2603"/>
                <a:ext cx="540" cy="413"/>
                <a:chOff x="3122" y="2603"/>
                <a:chExt cx="540" cy="413"/>
              </a:xfrm>
            </p:grpSpPr>
            <p:sp>
              <p:nvSpPr>
                <p:cNvPr id="35933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6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1985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34" name="Rectangle 140"/>
                <p:cNvSpPr>
                  <a:spLocks noChangeArrowheads="1"/>
                </p:cNvSpPr>
                <p:nvPr/>
              </p:nvSpPr>
              <p:spPr bwMode="auto">
                <a:xfrm>
                  <a:off x="312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1" name="Group 141"/>
              <p:cNvGrpSpPr>
                <a:grpSpLocks/>
              </p:cNvGrpSpPr>
              <p:nvPr/>
            </p:nvGrpSpPr>
            <p:grpSpPr bwMode="auto">
              <a:xfrm>
                <a:off x="3662" y="2603"/>
                <a:ext cx="540" cy="413"/>
                <a:chOff x="3662" y="2603"/>
                <a:chExt cx="540" cy="413"/>
              </a:xfrm>
            </p:grpSpPr>
            <p:sp>
              <p:nvSpPr>
                <p:cNvPr id="35931" name="Rectangle 142"/>
                <p:cNvSpPr>
                  <a:spLocks noChangeArrowheads="1"/>
                </p:cNvSpPr>
                <p:nvPr/>
              </p:nvSpPr>
              <p:spPr bwMode="auto">
                <a:xfrm>
                  <a:off x="37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2002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32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2" name="Group 144"/>
              <p:cNvGrpSpPr>
                <a:grpSpLocks/>
              </p:cNvGrpSpPr>
              <p:nvPr/>
            </p:nvGrpSpPr>
            <p:grpSpPr bwMode="auto">
              <a:xfrm>
                <a:off x="0" y="3016"/>
                <a:ext cx="962" cy="826"/>
                <a:chOff x="0" y="3016"/>
                <a:chExt cx="962" cy="826"/>
              </a:xfrm>
            </p:grpSpPr>
            <p:sp>
              <p:nvSpPr>
                <p:cNvPr id="35929" name="Rectangle 145"/>
                <p:cNvSpPr>
                  <a:spLocks noChangeArrowheads="1"/>
                </p:cNvSpPr>
                <p:nvPr/>
              </p:nvSpPr>
              <p:spPr bwMode="auto">
                <a:xfrm>
                  <a:off x="43" y="3016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Zápas</a:t>
                  </a:r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30" name="Rectangle 146"/>
                <p:cNvSpPr>
                  <a:spLocks noChangeArrowheads="1"/>
                </p:cNvSpPr>
                <p:nvPr/>
              </p:nvSpPr>
              <p:spPr bwMode="auto">
                <a:xfrm>
                  <a:off x="0" y="3016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3" name="Group 147"/>
              <p:cNvGrpSpPr>
                <a:grpSpLocks/>
              </p:cNvGrpSpPr>
              <p:nvPr/>
            </p:nvGrpSpPr>
            <p:grpSpPr bwMode="auto">
              <a:xfrm>
                <a:off x="962" y="3016"/>
                <a:ext cx="540" cy="413"/>
                <a:chOff x="962" y="3016"/>
                <a:chExt cx="540" cy="413"/>
              </a:xfrm>
            </p:grpSpPr>
            <p:sp>
              <p:nvSpPr>
                <p:cNvPr id="35927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28" name="Rectangle 149"/>
                <p:cNvSpPr>
                  <a:spLocks noChangeArrowheads="1"/>
                </p:cNvSpPr>
                <p:nvPr/>
              </p:nvSpPr>
              <p:spPr bwMode="auto">
                <a:xfrm>
                  <a:off x="9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4" name="Group 150"/>
              <p:cNvGrpSpPr>
                <a:grpSpLocks/>
              </p:cNvGrpSpPr>
              <p:nvPr/>
            </p:nvGrpSpPr>
            <p:grpSpPr bwMode="auto">
              <a:xfrm>
                <a:off x="1502" y="3016"/>
                <a:ext cx="540" cy="413"/>
                <a:chOff x="1502" y="3016"/>
                <a:chExt cx="540" cy="413"/>
              </a:xfrm>
            </p:grpSpPr>
            <p:sp>
              <p:nvSpPr>
                <p:cNvPr id="359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154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119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26" name="Rectangle 152"/>
                <p:cNvSpPr>
                  <a:spLocks noChangeArrowheads="1"/>
                </p:cNvSpPr>
                <p:nvPr/>
              </p:nvSpPr>
              <p:spPr bwMode="auto">
                <a:xfrm>
                  <a:off x="150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5" name="Group 153"/>
              <p:cNvGrpSpPr>
                <a:grpSpLocks/>
              </p:cNvGrpSpPr>
              <p:nvPr/>
            </p:nvGrpSpPr>
            <p:grpSpPr bwMode="auto">
              <a:xfrm>
                <a:off x="2042" y="3016"/>
                <a:ext cx="540" cy="413"/>
                <a:chOff x="2042" y="3016"/>
                <a:chExt cx="540" cy="413"/>
              </a:xfrm>
            </p:grpSpPr>
            <p:sp>
              <p:nvSpPr>
                <p:cNvPr id="35923" name="Rectangle 154"/>
                <p:cNvSpPr>
                  <a:spLocks noChangeArrowheads="1"/>
                </p:cNvSpPr>
                <p:nvPr/>
              </p:nvSpPr>
              <p:spPr bwMode="auto">
                <a:xfrm>
                  <a:off x="208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103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24" name="Rectangle 155"/>
                <p:cNvSpPr>
                  <a:spLocks noChangeArrowheads="1"/>
                </p:cNvSpPr>
                <p:nvPr/>
              </p:nvSpPr>
              <p:spPr bwMode="auto">
                <a:xfrm>
                  <a:off x="204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6" name="Group 156"/>
              <p:cNvGrpSpPr>
                <a:grpSpLocks/>
              </p:cNvGrpSpPr>
              <p:nvPr/>
            </p:nvGrpSpPr>
            <p:grpSpPr bwMode="auto">
              <a:xfrm>
                <a:off x="2582" y="3016"/>
                <a:ext cx="540" cy="413"/>
                <a:chOff x="2582" y="3016"/>
                <a:chExt cx="540" cy="413"/>
              </a:xfrm>
            </p:grpSpPr>
            <p:sp>
              <p:nvSpPr>
                <p:cNvPr id="35921" name="Rectangle 157"/>
                <p:cNvSpPr>
                  <a:spLocks noChangeArrowheads="1"/>
                </p:cNvSpPr>
                <p:nvPr/>
              </p:nvSpPr>
              <p:spPr bwMode="auto">
                <a:xfrm>
                  <a:off x="262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22" name="Rectangle 158"/>
                <p:cNvSpPr>
                  <a:spLocks noChangeArrowheads="1"/>
                </p:cNvSpPr>
                <p:nvPr/>
              </p:nvSpPr>
              <p:spPr bwMode="auto">
                <a:xfrm>
                  <a:off x="258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7" name="Group 159"/>
              <p:cNvGrpSpPr>
                <a:grpSpLocks/>
              </p:cNvGrpSpPr>
              <p:nvPr/>
            </p:nvGrpSpPr>
            <p:grpSpPr bwMode="auto">
              <a:xfrm>
                <a:off x="3122" y="3016"/>
                <a:ext cx="540" cy="413"/>
                <a:chOff x="3122" y="3016"/>
                <a:chExt cx="540" cy="413"/>
              </a:xfrm>
            </p:grpSpPr>
            <p:sp>
              <p:nvSpPr>
                <p:cNvPr id="35919" name="Rectangle 160"/>
                <p:cNvSpPr>
                  <a:spLocks noChangeArrowheads="1"/>
                </p:cNvSpPr>
                <p:nvPr/>
              </p:nvSpPr>
              <p:spPr bwMode="auto">
                <a:xfrm>
                  <a:off x="316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20" name="Rectangle 161"/>
                <p:cNvSpPr>
                  <a:spLocks noChangeArrowheads="1"/>
                </p:cNvSpPr>
                <p:nvPr/>
              </p:nvSpPr>
              <p:spPr bwMode="auto">
                <a:xfrm>
                  <a:off x="312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8" name="Group 162"/>
              <p:cNvGrpSpPr>
                <a:grpSpLocks/>
              </p:cNvGrpSpPr>
              <p:nvPr/>
            </p:nvGrpSpPr>
            <p:grpSpPr bwMode="auto">
              <a:xfrm>
                <a:off x="3662" y="3016"/>
                <a:ext cx="540" cy="413"/>
                <a:chOff x="3662" y="3016"/>
                <a:chExt cx="540" cy="413"/>
              </a:xfrm>
            </p:grpSpPr>
            <p:sp>
              <p:nvSpPr>
                <p:cNvPr id="35917" name="Rectangle 163"/>
                <p:cNvSpPr>
                  <a:spLocks noChangeArrowheads="1"/>
                </p:cNvSpPr>
                <p:nvPr/>
              </p:nvSpPr>
              <p:spPr bwMode="auto">
                <a:xfrm>
                  <a:off x="37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18" name="Rectangle 164"/>
                <p:cNvSpPr>
                  <a:spLocks noChangeArrowheads="1"/>
                </p:cNvSpPr>
                <p:nvPr/>
              </p:nvSpPr>
              <p:spPr bwMode="auto">
                <a:xfrm>
                  <a:off x="36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899" name="Group 165"/>
              <p:cNvGrpSpPr>
                <a:grpSpLocks/>
              </p:cNvGrpSpPr>
              <p:nvPr/>
            </p:nvGrpSpPr>
            <p:grpSpPr bwMode="auto">
              <a:xfrm>
                <a:off x="962" y="3429"/>
                <a:ext cx="540" cy="413"/>
                <a:chOff x="962" y="3429"/>
                <a:chExt cx="540" cy="413"/>
              </a:xfrm>
            </p:grpSpPr>
            <p:sp>
              <p:nvSpPr>
                <p:cNvPr id="35915" name="Rectangle 166"/>
                <p:cNvSpPr>
                  <a:spLocks noChangeArrowheads="1"/>
                </p:cNvSpPr>
                <p:nvPr/>
              </p:nvSpPr>
              <p:spPr bwMode="auto">
                <a:xfrm>
                  <a:off x="10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1856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16" name="Rectangle 167"/>
                <p:cNvSpPr>
                  <a:spLocks noChangeArrowheads="1"/>
                </p:cNvSpPr>
                <p:nvPr/>
              </p:nvSpPr>
              <p:spPr bwMode="auto">
                <a:xfrm>
                  <a:off x="9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900" name="Group 168"/>
              <p:cNvGrpSpPr>
                <a:grpSpLocks/>
              </p:cNvGrpSpPr>
              <p:nvPr/>
            </p:nvGrpSpPr>
            <p:grpSpPr bwMode="auto">
              <a:xfrm>
                <a:off x="1502" y="3429"/>
                <a:ext cx="540" cy="413"/>
                <a:chOff x="1502" y="3429"/>
                <a:chExt cx="540" cy="413"/>
              </a:xfrm>
            </p:grpSpPr>
            <p:sp>
              <p:nvSpPr>
                <p:cNvPr id="35913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4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4068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14" name="Rectangle 170"/>
                <p:cNvSpPr>
                  <a:spLocks noChangeArrowheads="1"/>
                </p:cNvSpPr>
                <p:nvPr/>
              </p:nvSpPr>
              <p:spPr bwMode="auto">
                <a:xfrm>
                  <a:off x="150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901" name="Group 171"/>
              <p:cNvGrpSpPr>
                <a:grpSpLocks/>
              </p:cNvGrpSpPr>
              <p:nvPr/>
            </p:nvGrpSpPr>
            <p:grpSpPr bwMode="auto">
              <a:xfrm>
                <a:off x="2042" y="3429"/>
                <a:ext cx="540" cy="413"/>
                <a:chOff x="2042" y="3429"/>
                <a:chExt cx="540" cy="413"/>
              </a:xfrm>
            </p:grpSpPr>
            <p:sp>
              <p:nvSpPr>
                <p:cNvPr id="35911" name="Rectangle 172"/>
                <p:cNvSpPr>
                  <a:spLocks noChangeArrowheads="1"/>
                </p:cNvSpPr>
                <p:nvPr/>
              </p:nvSpPr>
              <p:spPr bwMode="auto">
                <a:xfrm>
                  <a:off x="208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4289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12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4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902" name="Group 174"/>
              <p:cNvGrpSpPr>
                <a:grpSpLocks/>
              </p:cNvGrpSpPr>
              <p:nvPr/>
            </p:nvGrpSpPr>
            <p:grpSpPr bwMode="auto">
              <a:xfrm>
                <a:off x="2582" y="3429"/>
                <a:ext cx="540" cy="413"/>
                <a:chOff x="2582" y="3429"/>
                <a:chExt cx="540" cy="413"/>
              </a:xfrm>
            </p:grpSpPr>
            <p:sp>
              <p:nvSpPr>
                <p:cNvPr id="35909" name="Rectangle 175"/>
                <p:cNvSpPr>
                  <a:spLocks noChangeArrowheads="1"/>
                </p:cNvSpPr>
                <p:nvPr/>
              </p:nvSpPr>
              <p:spPr bwMode="auto">
                <a:xfrm>
                  <a:off x="262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3449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10" name="Rectangle 176"/>
                <p:cNvSpPr>
                  <a:spLocks noChangeArrowheads="1"/>
                </p:cNvSpPr>
                <p:nvPr/>
              </p:nvSpPr>
              <p:spPr bwMode="auto">
                <a:xfrm>
                  <a:off x="258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903" name="Group 177"/>
              <p:cNvGrpSpPr>
                <a:grpSpLocks/>
              </p:cNvGrpSpPr>
              <p:nvPr/>
            </p:nvGrpSpPr>
            <p:grpSpPr bwMode="auto">
              <a:xfrm>
                <a:off x="3122" y="3429"/>
                <a:ext cx="540" cy="413"/>
                <a:chOff x="3122" y="3429"/>
                <a:chExt cx="540" cy="413"/>
              </a:xfrm>
            </p:grpSpPr>
            <p:sp>
              <p:nvSpPr>
                <p:cNvPr id="35907" name="Rectangle 178"/>
                <p:cNvSpPr>
                  <a:spLocks noChangeArrowheads="1"/>
                </p:cNvSpPr>
                <p:nvPr/>
              </p:nvSpPr>
              <p:spPr bwMode="auto">
                <a:xfrm>
                  <a:off x="316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3914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08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35904" name="Group 180"/>
              <p:cNvGrpSpPr>
                <a:grpSpLocks/>
              </p:cNvGrpSpPr>
              <p:nvPr/>
            </p:nvGrpSpPr>
            <p:grpSpPr bwMode="auto">
              <a:xfrm>
                <a:off x="3662" y="3429"/>
                <a:ext cx="540" cy="413"/>
                <a:chOff x="3662" y="3429"/>
                <a:chExt cx="540" cy="413"/>
              </a:xfrm>
            </p:grpSpPr>
            <p:sp>
              <p:nvSpPr>
                <p:cNvPr id="35905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latin typeface="Times New Roman" pitchFamily="18" charset="0"/>
                      <a:cs typeface="Times New Roman" pitchFamily="18" charset="0"/>
                    </a:rPr>
                    <a:t>5096</a:t>
                  </a:r>
                </a:p>
                <a:p>
                  <a:pPr algn="ctr" eaLnBrk="0" hangingPunct="0"/>
                  <a:endParaRPr lang="sk-SK">
                    <a:latin typeface="Times New Roman" pitchFamily="18" charset="0"/>
                  </a:endParaRPr>
                </a:p>
              </p:txBody>
            </p:sp>
            <p:sp>
              <p:nvSpPr>
                <p:cNvPr id="35906" name="Rectangle 182"/>
                <p:cNvSpPr>
                  <a:spLocks noChangeArrowheads="1"/>
                </p:cNvSpPr>
                <p:nvPr/>
              </p:nvSpPr>
              <p:spPr bwMode="auto">
                <a:xfrm>
                  <a:off x="36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</p:grpSp>
        <p:sp>
          <p:nvSpPr>
            <p:cNvPr id="35845" name="Rectangle 183"/>
            <p:cNvSpPr>
              <a:spLocks noChangeArrowheads="1"/>
            </p:cNvSpPr>
            <p:nvPr/>
          </p:nvSpPr>
          <p:spPr bwMode="auto">
            <a:xfrm>
              <a:off x="-3" y="-3"/>
              <a:ext cx="4208" cy="3848"/>
            </a:xfrm>
            <a:prstGeom prst="rect">
              <a:avLst/>
            </a:prstGeom>
            <a:noFill/>
            <a:ln w="9525" cap="sq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Po roce 1989</a:t>
            </a:r>
            <a:endParaRPr lang="cs-CZ" b="1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Snížená podpora státu</a:t>
            </a:r>
          </a:p>
          <a:p>
            <a:pPr eaLnBrk="1" hangingPunct="1"/>
            <a:r>
              <a:rPr lang="sk-SK" smtClean="0"/>
              <a:t>Vícezdrojové financování</a:t>
            </a:r>
          </a:p>
          <a:p>
            <a:pPr eaLnBrk="1" hangingPunct="1"/>
            <a:r>
              <a:rPr lang="sk-SK" smtClean="0"/>
              <a:t>Rozvoj nových úpolových sportů</a:t>
            </a:r>
          </a:p>
          <a:p>
            <a:pPr eaLnBrk="1" hangingPunct="1"/>
            <a:r>
              <a:rPr lang="sk-SK" smtClean="0"/>
              <a:t>Decentralizace sportovního hnutí</a:t>
            </a:r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Systematika úpolů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smtClean="0"/>
              <a:t>1</a:t>
            </a:r>
            <a:r>
              <a:rPr lang="en-US" smtClean="0"/>
              <a:t>8</a:t>
            </a:r>
            <a:r>
              <a:rPr lang="sk-SK" smtClean="0"/>
              <a:t>62 Sokolská soustava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>
              <a:buFontTx/>
              <a:buNone/>
            </a:pPr>
            <a:r>
              <a:rPr lang="cs-CZ" smtClean="0"/>
              <a:t>I. Cvičení bez nářadí a bez pomoci nebo odporu jiných cvičenců</a:t>
            </a:r>
          </a:p>
          <a:p>
            <a:pPr eaLnBrk="1" hangingPunct="1">
              <a:buFontTx/>
              <a:buNone/>
            </a:pPr>
            <a:r>
              <a:rPr lang="cs-CZ" smtClean="0"/>
              <a:t>II.    Cvičení nářaďová</a:t>
            </a:r>
          </a:p>
          <a:p>
            <a:pPr eaLnBrk="1" hangingPunct="1">
              <a:buFontTx/>
              <a:buNone/>
            </a:pPr>
            <a:r>
              <a:rPr lang="cs-CZ" smtClean="0"/>
              <a:t>III.   Cvičení se skupině</a:t>
            </a:r>
          </a:p>
          <a:p>
            <a:pPr eaLnBrk="1" hangingPunct="1">
              <a:buFontTx/>
              <a:buNone/>
            </a:pPr>
            <a:r>
              <a:rPr lang="cs-CZ" smtClean="0"/>
              <a:t>IV.   Úpoly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1</a:t>
            </a:r>
            <a:r>
              <a:rPr lang="en-US" b="1" smtClean="0"/>
              <a:t>8</a:t>
            </a:r>
            <a:r>
              <a:rPr lang="sk-SK" b="1" smtClean="0"/>
              <a:t>62 Sokolská soustava</a:t>
            </a:r>
            <a:endParaRPr lang="cs-CZ" b="1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b="1" smtClean="0">
                <a:cs typeface="Times New Roman" pitchFamily="18" charset="0"/>
              </a:rPr>
              <a:t>A. bez náčiní: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1.</a:t>
            </a:r>
            <a:r>
              <a:rPr lang="cs-CZ" sz="1800" smtClean="0"/>
              <a:t> </a:t>
            </a:r>
            <a:r>
              <a:rPr lang="cs-CZ" sz="1800" smtClean="0">
                <a:cs typeface="Times New Roman" pitchFamily="18" charset="0"/>
              </a:rPr>
              <a:t>Odpory. Cílem je jenom překonávat odpor spolucviče</a:t>
            </a:r>
            <a:r>
              <a:rPr lang="en-US" sz="1800" smtClean="0">
                <a:cs typeface="Times New Roman" pitchFamily="18" charset="0"/>
              </a:rPr>
              <a:t>nce</a:t>
            </a:r>
            <a:r>
              <a:rPr lang="cs-CZ" sz="1800" smtClean="0">
                <a:cs typeface="Times New Roman" pitchFamily="18" charset="0"/>
              </a:rPr>
              <a:t> a jeho činnost je dopředu známá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2.</a:t>
            </a:r>
            <a:r>
              <a:rPr lang="cs-CZ" sz="1800" smtClean="0"/>
              <a:t> </a:t>
            </a:r>
            <a:r>
              <a:rPr lang="cs-CZ" sz="1800" smtClean="0">
                <a:cs typeface="Times New Roman" pitchFamily="18" charset="0"/>
              </a:rPr>
              <a:t>Zápas. </a:t>
            </a:r>
            <a:r>
              <a:rPr lang="cs-CZ" sz="1800" smtClean="0"/>
              <a:t>Ne</a:t>
            </a:r>
            <a:r>
              <a:rPr lang="cs-CZ" sz="1800" smtClean="0">
                <a:cs typeface="Times New Roman" pitchFamily="18" charset="0"/>
              </a:rPr>
              <a:t>jen  odpor protivníkovi, ale </a:t>
            </a:r>
            <a:r>
              <a:rPr lang="cs-CZ" sz="1800" smtClean="0"/>
              <a:t>snaha</a:t>
            </a:r>
            <a:r>
              <a:rPr lang="cs-CZ" sz="1800" smtClean="0">
                <a:cs typeface="Times New Roman" pitchFamily="18" charset="0"/>
              </a:rPr>
              <a:t> přemoci </a:t>
            </a:r>
            <a:r>
              <a:rPr lang="cs-CZ" sz="1800" smtClean="0"/>
              <a:t>ho</a:t>
            </a:r>
            <a:r>
              <a:rPr lang="cs-CZ" sz="1800" smtClean="0">
                <a:cs typeface="Times New Roman" pitchFamily="18" charset="0"/>
              </a:rPr>
              <a:t>. Shodit ho na zem tak, aby se stal jeho další odpor nemožným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3.</a:t>
            </a:r>
            <a:r>
              <a:rPr lang="cs-CZ" sz="1800" smtClean="0"/>
              <a:t> </a:t>
            </a:r>
            <a:r>
              <a:rPr lang="cs-CZ" sz="1800" smtClean="0">
                <a:cs typeface="Times New Roman" pitchFamily="18" charset="0"/>
              </a:rPr>
              <a:t>Box – rohování. </a:t>
            </a:r>
            <a:r>
              <a:rPr lang="cs-CZ" sz="1800" smtClean="0"/>
              <a:t>Ú</a:t>
            </a:r>
            <a:r>
              <a:rPr lang="cs-CZ" sz="1800" smtClean="0">
                <a:cs typeface="Times New Roman" pitchFamily="18" charset="0"/>
              </a:rPr>
              <a:t>tok</a:t>
            </a:r>
            <a:r>
              <a:rPr lang="en-US" sz="1800" smtClean="0">
                <a:cs typeface="Times New Roman" pitchFamily="18" charset="0"/>
              </a:rPr>
              <a:t>y</a:t>
            </a:r>
            <a:r>
              <a:rPr lang="cs-CZ" sz="1800" smtClean="0">
                <a:cs typeface="Times New Roman" pitchFamily="18" charset="0"/>
              </a:rPr>
              <a:t> pažemi nebo nohami, jako i odvracení těchto útoků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b="1" smtClean="0">
                <a:cs typeface="Times New Roman" pitchFamily="18" charset="0"/>
              </a:rPr>
              <a:t>B. s náčiním: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1. šerm šavlí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2. šerm fleuretem (končířem)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3.šerm holí: krátkou (80-100 cm), dlouhou (do výše cvičencovy brady</a:t>
            </a:r>
            <a:r>
              <a:rPr lang="cs-CZ" sz="1800" smtClean="0"/>
              <a:t>)</a:t>
            </a:r>
            <a:endParaRPr lang="cs-CZ" sz="1800" smtClean="0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cs typeface="Times New Roman" pitchFamily="18" charset="0"/>
              </a:rPr>
              <a:t>4. šerm bodákem</a:t>
            </a:r>
            <a:endParaRPr lang="cs-CZ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5. </a:t>
            </a:r>
            <a:r>
              <a:rPr lang="cs-CZ" sz="1800" smtClean="0">
                <a:cs typeface="Times New Roman" pitchFamily="18" charset="0"/>
              </a:rPr>
              <a:t>šerm dýkou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Autoři zabývající se úpoly</a:t>
            </a:r>
            <a:endParaRPr lang="cs-CZ" b="1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1939 - F. Smotlacha</a:t>
            </a:r>
          </a:p>
          <a:p>
            <a:pPr eaLnBrk="1" hangingPunct="1"/>
            <a:r>
              <a:rPr lang="sk-SK" smtClean="0">
                <a:cs typeface="Times New Roman" pitchFamily="18" charset="0"/>
              </a:rPr>
              <a:t>1953 – J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Pavlíček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1956 – V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Roubíček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1957 – R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Kříž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1970 – V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Roubíček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1980 – V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Roubíček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1984 – I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Fojtík</a:t>
            </a:r>
            <a:endParaRPr lang="sk-SK" smtClean="0"/>
          </a:p>
          <a:p>
            <a:pPr eaLnBrk="1" hangingPunct="1"/>
            <a:r>
              <a:rPr lang="sk-SK" smtClean="0">
                <a:cs typeface="Times New Roman" pitchFamily="18" charset="0"/>
              </a:rPr>
              <a:t>1993 – M</a:t>
            </a:r>
            <a:r>
              <a:rPr lang="sk-SK" smtClean="0"/>
              <a:t>.</a:t>
            </a:r>
            <a:r>
              <a:rPr lang="sk-SK" smtClean="0">
                <a:cs typeface="Times New Roman" pitchFamily="18" charset="0"/>
              </a:rPr>
              <a:t> Ďurech</a:t>
            </a:r>
            <a:endParaRPr lang="sk-SK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Taxonomie</a:t>
            </a:r>
            <a:endParaRPr lang="cs-CZ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mtClean="0"/>
              <a:t>H</a:t>
            </a:r>
            <a:r>
              <a:rPr lang="sk-SK" smtClean="0">
                <a:cs typeface="Times New Roman" pitchFamily="18" charset="0"/>
              </a:rPr>
              <a:t>ierarchické zařazení určitých prvků podle předem stanovených kriterií</a:t>
            </a:r>
            <a:endParaRPr lang="sk-SK" smtClean="0"/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Postupuje se od nejjednodušších po nejsložitější</a:t>
            </a: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Postupuje se od vývojově starších k mladším</a:t>
            </a:r>
          </a:p>
          <a:p>
            <a:pPr eaLnBrk="1" hangingPunct="1">
              <a:lnSpc>
                <a:spcPct val="90000"/>
              </a:lnSpc>
            </a:pPr>
            <a:r>
              <a:rPr lang="sk-SK" smtClean="0"/>
              <a:t>Sleduje i d</a:t>
            </a:r>
            <a:r>
              <a:rPr lang="cs-CZ" smtClean="0"/>
              <a:t>i</a:t>
            </a:r>
            <a:r>
              <a:rPr lang="sk-SK" smtClean="0"/>
              <a:t>daktické cíle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b="1" smtClean="0"/>
              <a:t>Systematika (taxonomie) úpolů</a:t>
            </a:r>
            <a:endParaRPr lang="cs-CZ" sz="32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0927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k-SK" sz="2400" smtClean="0">
                <a:cs typeface="Times New Roman" pitchFamily="18" charset="0"/>
              </a:rPr>
              <a:t>	1. úroveň úpolových p</a:t>
            </a:r>
            <a:r>
              <a:rPr lang="sk-SK" sz="2400" smtClean="0"/>
              <a:t>ř</a:t>
            </a:r>
            <a:r>
              <a:rPr lang="sk-SK" sz="2400" smtClean="0">
                <a:cs typeface="Times New Roman" pitchFamily="18" charset="0"/>
              </a:rPr>
              <a:t>edpoklad</a:t>
            </a:r>
            <a:r>
              <a:rPr lang="sk-SK" sz="2400" smtClean="0"/>
              <a:t>ů</a:t>
            </a:r>
          </a:p>
          <a:p>
            <a:pPr algn="ctr" eaLnBrk="1" hangingPunct="1">
              <a:buFontTx/>
              <a:buNone/>
            </a:pPr>
            <a:r>
              <a:rPr lang="sk-SK" smtClean="0">
                <a:cs typeface="Times New Roman" pitchFamily="18" charset="0"/>
              </a:rPr>
              <a:t> </a:t>
            </a:r>
            <a:r>
              <a:rPr lang="sk-SK" b="1" smtClean="0">
                <a:cs typeface="Times New Roman" pitchFamily="18" charset="0"/>
              </a:rPr>
              <a:t>P</a:t>
            </a:r>
            <a:r>
              <a:rPr lang="sk-SK" b="1" smtClean="0"/>
              <a:t>rů</a:t>
            </a:r>
            <a:r>
              <a:rPr lang="sk-SK" b="1" smtClean="0">
                <a:cs typeface="Times New Roman" pitchFamily="18" charset="0"/>
              </a:rPr>
              <a:t>pravné úpoly</a:t>
            </a:r>
            <a:endParaRPr lang="sk-SK" smtClean="0"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sk-SK" b="1" smtClean="0">
                <a:cs typeface="Times New Roman" pitchFamily="18" charset="0"/>
                <a:sym typeface="Wingdings" pitchFamily="2" charset="2"/>
              </a:rPr>
              <a:t></a:t>
            </a:r>
            <a:endParaRPr lang="sk-SK" smtClean="0"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sk-SK" sz="2400" smtClean="0">
                <a:cs typeface="Times New Roman" pitchFamily="18" charset="0"/>
              </a:rPr>
              <a:t>2. úroveň úpolových systém</a:t>
            </a:r>
            <a:r>
              <a:rPr lang="sk-SK" sz="2400" smtClean="0"/>
              <a:t>ů</a:t>
            </a:r>
          </a:p>
          <a:p>
            <a:pPr algn="ctr" eaLnBrk="1" hangingPunct="1">
              <a:buFontTx/>
              <a:buNone/>
            </a:pPr>
            <a:r>
              <a:rPr lang="sk-SK" smtClean="0">
                <a:cs typeface="Times New Roman" pitchFamily="18" charset="0"/>
              </a:rPr>
              <a:t> </a:t>
            </a:r>
            <a:r>
              <a:rPr lang="sk-SK" b="1" smtClean="0">
                <a:cs typeface="Times New Roman" pitchFamily="18" charset="0"/>
              </a:rPr>
              <a:t>Úpolové </a:t>
            </a:r>
            <a:r>
              <a:rPr lang="sk-SK" b="1" smtClean="0"/>
              <a:t>s</a:t>
            </a:r>
            <a:r>
              <a:rPr lang="sk-SK" b="1" smtClean="0">
                <a:cs typeface="Times New Roman" pitchFamily="18" charset="0"/>
              </a:rPr>
              <a:t>porty</a:t>
            </a:r>
            <a:endParaRPr lang="sk-SK" smtClean="0"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sk-SK" b="1" smtClean="0">
                <a:cs typeface="Times New Roman" pitchFamily="18" charset="0"/>
                <a:sym typeface="Wingdings" pitchFamily="2" charset="2"/>
              </a:rPr>
              <a:t></a:t>
            </a:r>
            <a:endParaRPr lang="sk-SK" b="1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>
              <a:buFontTx/>
              <a:buNone/>
            </a:pPr>
            <a:r>
              <a:rPr lang="sk-SK" sz="2400" smtClean="0">
                <a:cs typeface="Times New Roman" pitchFamily="18" charset="0"/>
              </a:rPr>
              <a:t>3. úroveň úpolových aplik</a:t>
            </a:r>
            <a:r>
              <a:rPr lang="sk-SK" sz="2400" smtClean="0"/>
              <a:t>a</a:t>
            </a:r>
            <a:r>
              <a:rPr lang="sk-SK" sz="2400" smtClean="0">
                <a:cs typeface="Times New Roman" pitchFamily="18" charset="0"/>
              </a:rPr>
              <a:t>cí</a:t>
            </a:r>
          </a:p>
          <a:p>
            <a:pPr algn="ctr" eaLnBrk="1" hangingPunct="1">
              <a:buFontTx/>
              <a:buNone/>
            </a:pPr>
            <a:r>
              <a:rPr lang="sk-SK" smtClean="0">
                <a:cs typeface="Times New Roman" pitchFamily="18" charset="0"/>
              </a:rPr>
              <a:t> </a:t>
            </a:r>
            <a:r>
              <a:rPr lang="sk-SK" b="1" smtClean="0">
                <a:cs typeface="Times New Roman" pitchFamily="18" charset="0"/>
              </a:rPr>
              <a:t>Seb</a:t>
            </a:r>
            <a:r>
              <a:rPr lang="sk-SK" b="1" smtClean="0"/>
              <a:t>e</a:t>
            </a:r>
            <a:r>
              <a:rPr lang="sk-SK" b="1" smtClean="0">
                <a:cs typeface="Times New Roman" pitchFamily="18" charset="0"/>
              </a:rPr>
              <a:t>obrana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Definice úpolů</a:t>
            </a:r>
            <a:endParaRPr lang="cs-CZ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400" smtClean="0"/>
              <a:t>Cvičení, toliko za odporu jiného cvičence vykonatelné (Tyrš 1862)</a:t>
            </a:r>
          </a:p>
          <a:p>
            <a:pPr eaLnBrk="1" hangingPunct="1">
              <a:lnSpc>
                <a:spcPct val="90000"/>
              </a:lnSpc>
            </a:pPr>
            <a:r>
              <a:rPr lang="sk-SK" sz="2400" smtClean="0"/>
              <a:t>Cvičení, při kterém přemáháme sílu jiného cvičence, který nám klade odpor, nebo s námi zápasí (Sokolská soustava 1935)</a:t>
            </a:r>
          </a:p>
          <a:p>
            <a:pPr eaLnBrk="1" hangingPunct="1">
              <a:lnSpc>
                <a:spcPct val="90000"/>
              </a:lnSpc>
            </a:pPr>
            <a:r>
              <a:rPr lang="sk-SK" sz="2400" smtClean="0"/>
              <a:t>Tělesná cvičení, jimiž se v přímém střetnutí s protivníkem usiluje o překonání jeho odporu či jeho přemožení (Fojtík 1980-90)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Průpravné úpoly</a:t>
            </a:r>
            <a:endParaRPr lang="cs-CZ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i="1" smtClean="0">
                <a:cs typeface="Times New Roman" pitchFamily="18" charset="0"/>
              </a:rPr>
              <a:t>	Průpravná cvičení pro jednotlivé úpolové sporty</a:t>
            </a:r>
            <a:r>
              <a:rPr lang="sk-SK" sz="2400" b="1" i="1" smtClean="0"/>
              <a:t>, sebeobranu a tělesnou výchovu a sport</a:t>
            </a:r>
            <a:r>
              <a:rPr lang="sk-SK" sz="2400" b="1" i="1" smtClean="0">
                <a:cs typeface="Times New Roman" pitchFamily="18" charset="0"/>
              </a:rPr>
              <a:t>.</a:t>
            </a:r>
            <a:endParaRPr lang="sk-SK" sz="24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i="1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i="1" smtClean="0">
                <a:cs typeface="Times New Roman" pitchFamily="18" charset="0"/>
              </a:rPr>
              <a:t>	Rozvíjejí úpolové předpoklady pro nácvik úpolových sportů a sebeobrany.</a:t>
            </a:r>
            <a:endParaRPr lang="sk-SK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k-SK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mtClean="0"/>
              <a:t>	Rozdělení:</a:t>
            </a:r>
          </a:p>
          <a:p>
            <a:pPr eaLnBrk="1" hangingPunct="1">
              <a:lnSpc>
                <a:spcPct val="90000"/>
              </a:lnSpc>
            </a:pPr>
            <a:r>
              <a:rPr lang="sk-SK" sz="2400" smtClean="0"/>
              <a:t>Základní úpolová technika</a:t>
            </a:r>
          </a:p>
          <a:p>
            <a:pPr eaLnBrk="1" hangingPunct="1">
              <a:lnSpc>
                <a:spcPct val="90000"/>
              </a:lnSpc>
            </a:pPr>
            <a:r>
              <a:rPr lang="sk-SK" sz="2400" smtClean="0"/>
              <a:t>Základní úpoly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Základní úpolová technika</a:t>
            </a:r>
            <a:endParaRPr lang="cs-CZ" b="1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z="2400" smtClean="0">
                <a:cs typeface="Times New Roman" pitchFamily="18" charset="0"/>
              </a:rPr>
              <a:t>polohy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přechody (mezi polohami)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pohyby paží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pohyby nohou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obraty těla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přemístění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navázání kontaktu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zvedání, nošení a spouštění živého břemene (partnera)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pády</a:t>
            </a:r>
            <a:endParaRPr lang="cs-CZ" sz="240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Polohy</a:t>
            </a:r>
            <a:endParaRPr lang="cs-CZ" b="1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Střeh</a:t>
            </a:r>
          </a:p>
          <a:p>
            <a:pPr lvl="1" eaLnBrk="1" hangingPunct="1"/>
            <a:r>
              <a:rPr lang="cs-CZ" smtClean="0">
                <a:cs typeface="Times New Roman" pitchFamily="18" charset="0"/>
              </a:rPr>
              <a:t>pravý střeh</a:t>
            </a:r>
            <a:endParaRPr lang="cs-CZ" smtClean="0"/>
          </a:p>
          <a:p>
            <a:pPr lvl="1" eaLnBrk="1" hangingPunct="1"/>
            <a:r>
              <a:rPr lang="cs-CZ" smtClean="0">
                <a:cs typeface="Times New Roman" pitchFamily="18" charset="0"/>
              </a:rPr>
              <a:t>levý střeh </a:t>
            </a:r>
            <a:endParaRPr lang="cs-CZ" smtClean="0"/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Úroveň</a:t>
            </a:r>
          </a:p>
          <a:p>
            <a:pPr lvl="1" eaLnBrk="1" hangingPunct="1"/>
            <a:r>
              <a:rPr lang="cs-CZ" smtClean="0">
                <a:cs typeface="Times New Roman" pitchFamily="18" charset="0"/>
              </a:rPr>
              <a:t>spodní střeh (od pásu dolů)</a:t>
            </a:r>
            <a:endParaRPr lang="cs-CZ" smtClean="0"/>
          </a:p>
          <a:p>
            <a:pPr lvl="1" eaLnBrk="1" hangingPunct="1"/>
            <a:r>
              <a:rPr lang="cs-CZ" smtClean="0">
                <a:cs typeface="Times New Roman" pitchFamily="18" charset="0"/>
              </a:rPr>
              <a:t>střední střeh (v úrovni trupu)</a:t>
            </a:r>
            <a:endParaRPr lang="cs-CZ" smtClean="0"/>
          </a:p>
          <a:p>
            <a:pPr lvl="1" eaLnBrk="1" hangingPunct="1"/>
            <a:r>
              <a:rPr lang="cs-CZ" smtClean="0"/>
              <a:t>h</a:t>
            </a:r>
            <a:r>
              <a:rPr lang="cs-CZ" smtClean="0">
                <a:cs typeface="Times New Roman" pitchFamily="18" charset="0"/>
              </a:rPr>
              <a:t>orní střeh (v úrovni krku a hlavy)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Polohy</a:t>
            </a:r>
            <a:endParaRPr lang="cs-CZ" b="1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z="2400" smtClean="0">
                <a:cs typeface="Times New Roman" pitchFamily="18" charset="0"/>
              </a:rPr>
              <a:t>střehový postoj</a:t>
            </a:r>
            <a:endParaRPr lang="cs-CZ" sz="2400" smtClean="0"/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střehový klek (na jednom, nebo na obou kolenech, případně ve vzporu, či podporu</a:t>
            </a:r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klečmo – vysoký a nízký parter)</a:t>
            </a:r>
            <a:endParaRPr lang="cs-CZ" sz="2400" smtClean="0"/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střehový sed (s oporou, nebo bez opory o paži)</a:t>
            </a:r>
            <a:endParaRPr lang="cs-CZ" sz="2400" smtClean="0"/>
          </a:p>
          <a:p>
            <a:pPr algn="just" eaLnBrk="1" hangingPunct="1"/>
            <a:r>
              <a:rPr lang="cs-CZ" sz="2400" smtClean="0">
                <a:cs typeface="Times New Roman" pitchFamily="18" charset="0"/>
              </a:rPr>
              <a:t>střehový leh (za zádech, na boku a na břichu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b="1" smtClean="0"/>
              <a:t>Biomechanické faktory stability</a:t>
            </a:r>
            <a:endParaRPr lang="cs-CZ" sz="3200" b="1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velikost plochy opory (čím je plocha opory větší, tím je poloha stabilnější),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výška těžiště nad plochou opory (čím je těžiště níž, tím je poloha stabilnější),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velikost úhlu stability (polohou těžiště nad plochou opory, čím ostřejší je úhel stability, tím je poloha stabilnější)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Přechody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Z vyšší polohy do nižší</a:t>
            </a:r>
          </a:p>
          <a:p>
            <a:pPr eaLnBrk="1" hangingPunct="1"/>
            <a:r>
              <a:rPr lang="sk-SK" smtClean="0"/>
              <a:t>Z nižší polohy do vyšší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Pohyby paží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Základní pohybové vzorce</a:t>
            </a:r>
          </a:p>
          <a:p>
            <a:pPr eaLnBrk="1" hangingPunct="1"/>
            <a:r>
              <a:rPr lang="sk-SK" smtClean="0"/>
              <a:t>Navázání kontaktu</a:t>
            </a:r>
          </a:p>
          <a:p>
            <a:pPr eaLnBrk="1" hangingPunct="1"/>
            <a:r>
              <a:rPr lang="sk-SK" smtClean="0"/>
              <a:t>Všechny údery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Provázání pohybu těla s pohybem paží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Pohyby nohou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Kopy</a:t>
            </a:r>
          </a:p>
          <a:p>
            <a:pPr eaLnBrk="1" hangingPunct="1"/>
            <a:endParaRPr lang="sk-SK" smtClean="0"/>
          </a:p>
          <a:p>
            <a:pPr eaLnBrk="1" hangingPunct="1"/>
            <a:r>
              <a:rPr lang="sk-SK" smtClean="0"/>
              <a:t>Základní kroky</a:t>
            </a:r>
            <a:endParaRPr lang="en-US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Obraty těla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cs typeface="Times New Roman" pitchFamily="18" charset="0"/>
              </a:rPr>
              <a:t>Rotace kolem podélné osy těla</a:t>
            </a:r>
            <a:endParaRPr lang="sk-SK" smtClean="0"/>
          </a:p>
          <a:p>
            <a:pPr eaLnBrk="1" hangingPunct="1"/>
            <a:r>
              <a:rPr lang="sk-SK" smtClean="0"/>
              <a:t>Vertikální stabilita</a:t>
            </a:r>
          </a:p>
          <a:p>
            <a:pPr eaLnBrk="1" hangingPunct="1"/>
            <a:r>
              <a:rPr lang="sk-SK" smtClean="0"/>
              <a:t>Provázání s pohyby nohou</a:t>
            </a:r>
          </a:p>
          <a:p>
            <a:pPr eaLnBrk="1" hangingPunct="1"/>
            <a:r>
              <a:rPr lang="sk-SK" smtClean="0"/>
              <a:t>Využití – úhyby, přemístění, hody...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Přemístění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V</a:t>
            </a:r>
            <a:r>
              <a:rPr lang="cs-CZ" smtClean="0">
                <a:cs typeface="Times New Roman" pitchFamily="18" charset="0"/>
              </a:rPr>
              <a:t>e vztahu k partnerovi</a:t>
            </a:r>
            <a:r>
              <a:rPr lang="cs-CZ" smtClean="0"/>
              <a:t>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k partnerovi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o</a:t>
            </a:r>
            <a:r>
              <a:rPr lang="cs-CZ" smtClean="0">
                <a:cs typeface="Times New Roman" pitchFamily="18" charset="0"/>
              </a:rPr>
              <a:t>d partnera</a:t>
            </a:r>
            <a:endParaRPr lang="sk-SK" smtClean="0"/>
          </a:p>
          <a:p>
            <a:pPr algn="just" eaLnBrk="1" hangingPunct="1">
              <a:lnSpc>
                <a:spcPct val="90000"/>
              </a:lnSpc>
            </a:pPr>
            <a:endParaRPr lang="sk-SK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před partnera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za partnera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p</a:t>
            </a:r>
            <a:r>
              <a:rPr lang="cs-CZ" smtClean="0">
                <a:cs typeface="Times New Roman" pitchFamily="18" charset="0"/>
              </a:rPr>
              <a:t>římo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obratem</a:t>
            </a:r>
            <a:r>
              <a:rPr lang="en-US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620713"/>
            <a:ext cx="7086600" cy="731837"/>
          </a:xfrm>
        </p:spPr>
        <p:txBody>
          <a:bodyPr/>
          <a:lstStyle/>
          <a:p>
            <a:pPr eaLnBrk="1" hangingPunct="1"/>
            <a:r>
              <a:rPr lang="sk-SK" b="1" smtClean="0"/>
              <a:t>Definice úpolů</a:t>
            </a:r>
            <a:endParaRPr lang="cs-CZ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59039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	Úpoly jsou pohybové aktivity zacílené na kontaktní fyzické překonání partnera.</a:t>
            </a:r>
            <a:r>
              <a:rPr lang="cs-CZ" smtClean="0"/>
              <a:t> </a:t>
            </a:r>
            <a:r>
              <a:rPr lang="cs-CZ" smtClean="0">
                <a:cs typeface="Times New Roman" pitchFamily="18" charset="0"/>
              </a:rPr>
              <a:t>Do úpolů zařazujeme i specifická cvičení, která jsou přímou průpravou na kontaktní překonání partnera.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Přemístění</a:t>
            </a:r>
            <a:endParaRPr lang="cs-CZ" b="1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cs typeface="Times New Roman" pitchFamily="18" charset="0"/>
              </a:rPr>
              <a:t>Přemístění skokem: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přískoky 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odskoky</a:t>
            </a:r>
            <a:endParaRPr lang="cs-CZ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Chůze: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překročením</a:t>
            </a:r>
            <a:endParaRPr lang="cs-CZ" sz="2400" smtClean="0"/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sunem </a:t>
            </a:r>
          </a:p>
          <a:p>
            <a:pPr algn="just" eaLnBrk="1" hangingPunct="1">
              <a:lnSpc>
                <a:spcPct val="90000"/>
              </a:lnSpc>
            </a:pPr>
            <a:endParaRPr lang="cs-CZ" sz="24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sk-SK" sz="2400" smtClean="0"/>
              <a:t>Pohyb začíná noha: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zadní</a:t>
            </a:r>
            <a:endParaRPr lang="cs-CZ" sz="2400" smtClean="0"/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přední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Přemístění</a:t>
            </a:r>
            <a:endParaRPr lang="cs-CZ" b="1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7180263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smtClean="0"/>
              <a:t>	M</a:t>
            </a:r>
            <a:r>
              <a:rPr lang="cs-CZ" smtClean="0">
                <a:cs typeface="Times New Roman" pitchFamily="18" charset="0"/>
              </a:rPr>
              <a:t>inimalizování vertikálního pohybu těžiště</a:t>
            </a:r>
            <a:endParaRPr lang="cs-CZ" smtClean="0"/>
          </a:p>
          <a:p>
            <a:pPr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	Neustálý kontakt s podložkou</a:t>
            </a:r>
            <a:endParaRPr lang="cs-CZ" smtClean="0"/>
          </a:p>
          <a:p>
            <a:pPr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	Vertikální stabilita</a:t>
            </a:r>
            <a:endParaRPr lang="cs-CZ" smtClean="0"/>
          </a:p>
          <a:p>
            <a:pPr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	Jednota pohybu těla</a:t>
            </a:r>
            <a:endParaRPr lang="cs-CZ" smtClean="0"/>
          </a:p>
          <a:p>
            <a:pPr algn="just" eaLnBrk="1" hangingPunct="1">
              <a:buFontTx/>
              <a:buNone/>
            </a:pP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Navázání kontaktu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i="1" smtClean="0">
                <a:cs typeface="Times New Roman" pitchFamily="18" charset="0"/>
              </a:rPr>
              <a:t>Kontakt:</a:t>
            </a:r>
            <a:endParaRPr lang="cs-CZ" i="1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 </a:t>
            </a:r>
            <a:r>
              <a:rPr lang="cs-CZ" smtClean="0">
                <a:cs typeface="Times New Roman" pitchFamily="18" charset="0"/>
              </a:rPr>
              <a:t>horními končetinami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 </a:t>
            </a:r>
            <a:r>
              <a:rPr lang="cs-CZ" smtClean="0">
                <a:cs typeface="Times New Roman" pitchFamily="18" charset="0"/>
              </a:rPr>
              <a:t>dolními končetinami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 t</a:t>
            </a:r>
            <a:r>
              <a:rPr lang="cs-CZ" smtClean="0">
                <a:cs typeface="Times New Roman" pitchFamily="18" charset="0"/>
              </a:rPr>
              <a:t>rupem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/>
              <a:t> h</a:t>
            </a:r>
            <a:r>
              <a:rPr lang="cs-CZ" smtClean="0">
                <a:cs typeface="Times New Roman" pitchFamily="18" charset="0"/>
              </a:rPr>
              <a:t>lavou</a:t>
            </a:r>
            <a:r>
              <a:rPr lang="en-US" smtClean="0"/>
              <a:t> </a:t>
            </a:r>
            <a:endParaRPr lang="cs-CZ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i="1" smtClean="0">
                <a:cs typeface="Times New Roman" pitchFamily="18" charset="0"/>
              </a:rPr>
              <a:t>Způsob kontaktu:</a:t>
            </a:r>
            <a:endParaRPr lang="cs-CZ" i="1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dotykem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úchopem</a:t>
            </a:r>
            <a:endParaRPr lang="cs-CZ" smtClean="0"/>
          </a:p>
          <a:p>
            <a:pPr algn="just" eaLnBrk="1" hangingPunct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objetím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cs typeface="Times New Roman" pitchFamily="18" charset="0"/>
              </a:rPr>
              <a:t>Zvedání, nošení a spouštění živého břemene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989138"/>
            <a:ext cx="5257800" cy="4525962"/>
          </a:xfrm>
        </p:spPr>
        <p:txBody>
          <a:bodyPr/>
          <a:lstStyle/>
          <a:p>
            <a:pPr algn="just" eaLnBrk="1" hangingPunct="1"/>
            <a:r>
              <a:rPr lang="cs-CZ" smtClean="0">
                <a:cs typeface="Times New Roman" pitchFamily="18" charset="0"/>
              </a:rPr>
              <a:t>těžiště obou cvičenců m</a:t>
            </a:r>
            <a:r>
              <a:rPr lang="cs-CZ" smtClean="0"/>
              <a:t>a</a:t>
            </a:r>
            <a:r>
              <a:rPr lang="cs-CZ" smtClean="0">
                <a:cs typeface="Times New Roman" pitchFamily="18" charset="0"/>
              </a:rPr>
              <a:t>jí být co nejblíže</a:t>
            </a:r>
            <a:endParaRPr lang="cs-CZ" smtClean="0"/>
          </a:p>
          <a:p>
            <a:pPr algn="just" eaLnBrk="1" hangingPunct="1"/>
            <a:r>
              <a:rPr lang="cs-CZ" smtClean="0"/>
              <a:t>b</a:t>
            </a:r>
            <a:r>
              <a:rPr lang="cs-CZ" smtClean="0">
                <a:cs typeface="Times New Roman" pitchFamily="18" charset="0"/>
              </a:rPr>
              <a:t>řemeno zvedáme silou z pokrčených nohou</a:t>
            </a:r>
            <a:endParaRPr lang="cs-CZ" smtClean="0"/>
          </a:p>
          <a:p>
            <a:pPr algn="just" eaLnBrk="1" hangingPunct="1"/>
            <a:r>
              <a:rPr lang="cs-CZ" smtClean="0"/>
              <a:t>z</a:t>
            </a:r>
            <a:r>
              <a:rPr lang="cs-CZ" smtClean="0">
                <a:cs typeface="Times New Roman" pitchFamily="18" charset="0"/>
              </a:rPr>
              <a:t>áda jsou narovnaná</a:t>
            </a:r>
            <a:endParaRPr lang="cs-CZ" smtClean="0"/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zachování stability 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Pádová technika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400" b="1" smtClean="0">
                <a:cs typeface="Times New Roman" pitchFamily="18" charset="0"/>
              </a:rPr>
              <a:t>podle směru pádu: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vpřed,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vzad,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stranou,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/>
              <a:t>k</a:t>
            </a:r>
            <a:r>
              <a:rPr lang="cs-CZ" sz="2000" smtClean="0">
                <a:cs typeface="Times New Roman" pitchFamily="18" charset="0"/>
              </a:rPr>
              <a:t>ombinované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b="1" smtClean="0">
                <a:cs typeface="Times New Roman" pitchFamily="18" charset="0"/>
              </a:rPr>
              <a:t>podle otočení kolem příčné osy těla: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s převratem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bez převratu.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b="1" smtClean="0">
                <a:cs typeface="Times New Roman" pitchFamily="18" charset="0"/>
              </a:rPr>
              <a:t>podle způsobu tlumení pádu: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bez zaražení</a:t>
            </a:r>
            <a:endParaRPr lang="cs-CZ" sz="2000" smtClean="0"/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se zaražením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cs typeface="Times New Roman" pitchFamily="18" charset="0"/>
              </a:rPr>
              <a:t>Pádová technika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b="1" smtClean="0">
                <a:cs typeface="Times New Roman" pitchFamily="18" charset="0"/>
              </a:rPr>
              <a:t>podle letové fáze: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bez letové fáze,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s letovou fází,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b="1" smtClean="0">
                <a:cs typeface="Times New Roman" pitchFamily="18" charset="0"/>
              </a:rPr>
              <a:t>podle úrovně ve které pád začíná: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z postoje,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ze snížených poloh,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b="1" smtClean="0">
                <a:cs typeface="Times New Roman" pitchFamily="18" charset="0"/>
              </a:rPr>
              <a:t>podle provádějícího: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/>
              <a:t>n</a:t>
            </a:r>
            <a:r>
              <a:rPr lang="cs-CZ" sz="2000" smtClean="0">
                <a:cs typeface="Times New Roman" pitchFamily="18" charset="0"/>
              </a:rPr>
              <a:t>echtěné</a:t>
            </a:r>
            <a:endParaRPr lang="cs-CZ" sz="2000" smtClean="0"/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cílené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b="1" smtClean="0">
                <a:cs typeface="Times New Roman" pitchFamily="18" charset="0"/>
              </a:rPr>
              <a:t>podle partnera:</a:t>
            </a:r>
            <a:endParaRPr lang="cs-CZ" sz="2400" smtClean="0"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neúmyslné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</a:rPr>
              <a:t>úmyslné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Základní úpoly</a:t>
            </a:r>
            <a:endParaRPr lang="cs-CZ" b="1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mtClean="0">
                <a:cs typeface="Times New Roman" pitchFamily="18" charset="0"/>
              </a:rPr>
              <a:t>přetahy,</a:t>
            </a:r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přetlaky,</a:t>
            </a:r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odpory:</a:t>
            </a:r>
          </a:p>
          <a:p>
            <a:pPr lvl="2" algn="just" eaLnBrk="1" hangingPunct="1">
              <a:buFontTx/>
              <a:buNone/>
            </a:pPr>
            <a:r>
              <a:rPr lang="cs-CZ" smtClean="0"/>
              <a:t>s</a:t>
            </a:r>
            <a:r>
              <a:rPr lang="cs-CZ" smtClean="0">
                <a:cs typeface="Times New Roman" pitchFamily="18" charset="0"/>
              </a:rPr>
              <a:t> charakterem přetahů,</a:t>
            </a:r>
          </a:p>
          <a:p>
            <a:pPr lvl="2"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s charakterem přetlaků,</a:t>
            </a:r>
            <a:endParaRPr lang="cs-CZ" smtClean="0"/>
          </a:p>
          <a:p>
            <a:pPr lvl="2" algn="just" eaLnBrk="1" hangingPunct="1">
              <a:buFontTx/>
              <a:buNone/>
            </a:pPr>
            <a:r>
              <a:rPr lang="cs-CZ" smtClean="0"/>
              <a:t>v</a:t>
            </a:r>
            <a:r>
              <a:rPr lang="cs-CZ" smtClean="0">
                <a:cs typeface="Times New Roman" pitchFamily="18" charset="0"/>
              </a:rPr>
              <a:t>lastní odpory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Přetahy, přetlaky</a:t>
            </a:r>
            <a:endParaRPr lang="cs-CZ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odstředivě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</a:t>
            </a:r>
            <a:r>
              <a:rPr lang="cs-CZ" smtClean="0">
                <a:cs typeface="Times New Roman" pitchFamily="18" charset="0"/>
              </a:rPr>
              <a:t>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</a:t>
            </a:r>
            <a:r>
              <a:rPr lang="cs-CZ" smtClean="0">
                <a:cs typeface="Times New Roman" pitchFamily="18" charset="0"/>
              </a:rPr>
              <a:t>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</a:t>
            </a:r>
            <a:endParaRPr lang="cs-CZ" smtClean="0">
              <a:cs typeface="Times New Roman" pitchFamily="18" charset="0"/>
            </a:endParaRPr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u přetahů</a:t>
            </a:r>
          </a:p>
          <a:p>
            <a:pPr algn="just" eaLnBrk="1" hangingPunct="1">
              <a:buFontTx/>
              <a:buNone/>
            </a:pPr>
            <a:endParaRPr lang="cs-CZ" smtClean="0"/>
          </a:p>
          <a:p>
            <a:pPr algn="just" eaLnBrk="1" hangingPunct="1">
              <a:buFontTx/>
              <a:buNone/>
            </a:pPr>
            <a:r>
              <a:rPr lang="cs-CZ" smtClean="0">
                <a:cs typeface="Times New Roman" pitchFamily="18" charset="0"/>
              </a:rPr>
              <a:t>dostředivě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mtClean="0">
                <a:cs typeface="Times New Roman" pitchFamily="18" charset="0"/>
              </a:rPr>
              <a:t>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</a:t>
            </a:r>
            <a:r>
              <a:rPr lang="cs-CZ" smtClean="0">
                <a:cs typeface="Times New Roman" pitchFamily="18" charset="0"/>
              </a:rPr>
              <a:t> </a:t>
            </a:r>
            <a:r>
              <a:rPr lang="cs-CZ" smtClean="0">
                <a:cs typeface="Times New Roman" pitchFamily="18" charset="0"/>
                <a:sym typeface="Symbol" pitchFamily="18" charset="2"/>
              </a:rPr>
              <a:t></a:t>
            </a:r>
            <a:endParaRPr lang="cs-CZ" smtClean="0">
              <a:cs typeface="Times New Roman" pitchFamily="18" charset="0"/>
            </a:endParaRPr>
          </a:p>
          <a:p>
            <a:pPr eaLnBrk="1" hangingPunct="1"/>
            <a:r>
              <a:rPr lang="cs-CZ" smtClean="0">
                <a:cs typeface="Times New Roman" pitchFamily="18" charset="0"/>
              </a:rPr>
              <a:t>u přetlaků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Odpory</a:t>
            </a:r>
            <a:endParaRPr lang="cs-CZ" b="1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mtClean="0">
                <a:cs typeface="Times New Roman" pitchFamily="18" charset="0"/>
              </a:rPr>
              <a:t>odpory s charakterem přetahů,</a:t>
            </a:r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odpory s charakterem přetlaků,</a:t>
            </a:r>
          </a:p>
          <a:p>
            <a:pPr eaLnBrk="1" hangingPunct="1"/>
            <a:r>
              <a:rPr lang="cs-CZ" smtClean="0">
                <a:cs typeface="Times New Roman" pitchFamily="18" charset="0"/>
              </a:rPr>
              <a:t>vlastní odpory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Odpory</a:t>
            </a:r>
            <a:endParaRPr lang="cs-CZ" b="1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přemístění: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přemístit (vychýlit z rovnováhy) partnera (horizontálně i vertikálně),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změnit polohu určené části těla (končetiny, trup, hlava),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přemístit předmět držený partnerem,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držení: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udržet partnera (horizontálně i vertikálně),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udržet polohu určené části těla (končetiny, trup, hlava),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sz="2000" smtClean="0">
                <a:cs typeface="Times New Roman" pitchFamily="18" charset="0"/>
              </a:rPr>
              <a:t>udržet držený předmět,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 historie úpolových činností</a:t>
            </a:r>
            <a:endParaRPr lang="cs-CZ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718026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k-SK" b="1" smtClean="0"/>
              <a:t>Prehistorie</a:t>
            </a:r>
          </a:p>
          <a:p>
            <a:pPr eaLnBrk="1" hangingPunct="1">
              <a:buFontTx/>
              <a:buNone/>
            </a:pPr>
            <a:r>
              <a:rPr lang="sk-SK" smtClean="0"/>
              <a:t>Úpolové činnosti na počátku lidstva: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/>
            <a:r>
              <a:rPr lang="sk-SK" smtClean="0"/>
              <a:t>Lov a získávání potravy</a:t>
            </a:r>
          </a:p>
          <a:p>
            <a:pPr eaLnBrk="1" hangingPunct="1"/>
            <a:r>
              <a:rPr lang="sk-SK" smtClean="0"/>
              <a:t>Boj, ochrana rodu</a:t>
            </a:r>
          </a:p>
          <a:p>
            <a:pPr eaLnBrk="1" hangingPunct="1"/>
            <a:r>
              <a:rPr lang="sk-SK" smtClean="0"/>
              <a:t>Tělesná cvičení, hry</a:t>
            </a:r>
            <a:endParaRPr lang="en-US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Odpory</a:t>
            </a:r>
            <a:endParaRPr lang="cs-CZ" b="1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mtClean="0">
                <a:cs typeface="Times New Roman" pitchFamily="18" charset="0"/>
              </a:rPr>
              <a:t>navázání kontaktu:</a:t>
            </a:r>
          </a:p>
          <a:p>
            <a:pPr lvl="1" algn="just" eaLnBrk="1" hangingPunct="1"/>
            <a:r>
              <a:rPr lang="cs-CZ" smtClean="0">
                <a:cs typeface="Times New Roman" pitchFamily="18" charset="0"/>
              </a:rPr>
              <a:t>dotknout se nebo uchopit partnera (určenou část jeho těla), či předmětu, který drží,</a:t>
            </a:r>
          </a:p>
          <a:p>
            <a:pPr algn="just" eaLnBrk="1" hangingPunct="1"/>
            <a:r>
              <a:rPr lang="cs-CZ" smtClean="0">
                <a:cs typeface="Times New Roman" pitchFamily="18" charset="0"/>
              </a:rPr>
              <a:t>zabránění kontaktu:</a:t>
            </a:r>
          </a:p>
          <a:p>
            <a:pPr lvl="1" eaLnBrk="1" hangingPunct="1"/>
            <a:r>
              <a:rPr lang="cs-CZ" smtClean="0">
                <a:cs typeface="Times New Roman" pitchFamily="18" charset="0"/>
              </a:rPr>
              <a:t>zabránit dotyku nebo úchopu</a:t>
            </a:r>
            <a:r>
              <a:rPr lang="en-US" smtClean="0"/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Úpolové sporty</a:t>
            </a:r>
            <a:endParaRPr lang="cs-CZ" b="1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i="1" smtClean="0"/>
              <a:t>	N</a:t>
            </a:r>
            <a:r>
              <a:rPr lang="sk-SK" sz="2400" b="1" i="1" smtClean="0">
                <a:cs typeface="Times New Roman" pitchFamily="18" charset="0"/>
              </a:rPr>
              <a:t>ejvětší a rozhodující skupin</a:t>
            </a:r>
            <a:r>
              <a:rPr lang="sk-SK" sz="2400" b="1" i="1" smtClean="0"/>
              <a:t>a</a:t>
            </a:r>
            <a:r>
              <a:rPr lang="sk-SK" sz="2400" b="1" i="1" smtClean="0">
                <a:cs typeface="Times New Roman" pitchFamily="18" charset="0"/>
              </a:rPr>
              <a:t> úpolů.</a:t>
            </a:r>
            <a:endParaRPr lang="sk-SK" sz="2400" b="1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b="1" i="1" smtClean="0"/>
              <a:t>	S</a:t>
            </a:r>
            <a:r>
              <a:rPr lang="sk-SK" sz="2400" b="1" i="1" smtClean="0">
                <a:cs typeface="Times New Roman" pitchFamily="18" charset="0"/>
              </a:rPr>
              <a:t>amostatné úpolové systémy. Vzájemně se odlišují znaky, jako vlastní název, vývoj, prostředky, organizace</a:t>
            </a:r>
            <a:r>
              <a:rPr lang="sk-SK" sz="2400" b="1" i="1" smtClean="0"/>
              <a:t>, 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</a:t>
            </a:r>
            <a:endParaRPr lang="sk-SK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k-SK" sz="2400" smtClean="0"/>
              <a:t>	Rozdělení (podle zaměření):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k-SK" sz="2400" smtClean="0">
                <a:cs typeface="Times New Roman" pitchFamily="18" charset="0"/>
              </a:rPr>
              <a:t>Soutěžní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k-SK" sz="2400" smtClean="0">
                <a:cs typeface="Times New Roman" pitchFamily="18" charset="0"/>
              </a:rPr>
              <a:t>Sebeobranné</a:t>
            </a:r>
            <a:endParaRPr lang="sk-SK" sz="240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sk-SK" sz="2400" smtClean="0"/>
              <a:t>K</a:t>
            </a:r>
            <a:r>
              <a:rPr lang="sk-SK" sz="2400" smtClean="0">
                <a:cs typeface="Times New Roman" pitchFamily="18" charset="0"/>
              </a:rPr>
              <a:t>omplexně rozvíjející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Sebeobrana</a:t>
            </a:r>
            <a:endParaRPr lang="cs-CZ" b="1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b="1" i="1" smtClean="0">
                <a:cs typeface="Times New Roman" pitchFamily="18" charset="0"/>
              </a:rPr>
              <a:t>	Vzniká aplikací úpolů </a:t>
            </a:r>
            <a:r>
              <a:rPr lang="sk-SK" b="1" i="1" smtClean="0"/>
              <a:t>pro potřeby</a:t>
            </a:r>
            <a:r>
              <a:rPr lang="sk-SK" b="1" i="1" smtClean="0">
                <a:cs typeface="Times New Roman" pitchFamily="18" charset="0"/>
              </a:rPr>
              <a:t> nutné obrany</a:t>
            </a:r>
            <a:endParaRPr lang="sk-SK" b="1" i="1" smtClean="0"/>
          </a:p>
          <a:p>
            <a:pPr eaLnBrk="1" hangingPunct="1">
              <a:buFontTx/>
              <a:buNone/>
            </a:pPr>
            <a:endParaRPr lang="sk-SK" b="1" i="1" smtClean="0"/>
          </a:p>
          <a:p>
            <a:pPr eaLnBrk="1" hangingPunct="1">
              <a:buFontTx/>
              <a:buNone/>
            </a:pPr>
            <a:r>
              <a:rPr lang="sk-SK" sz="2400" smtClean="0"/>
              <a:t>	Rozdělení:</a:t>
            </a:r>
          </a:p>
          <a:p>
            <a:pPr eaLnBrk="1" hangingPunct="1">
              <a:buFontTx/>
              <a:buChar char="-"/>
            </a:pPr>
            <a:r>
              <a:rPr lang="sk-SK" sz="2400" smtClean="0"/>
              <a:t>osobní (</a:t>
            </a:r>
            <a:r>
              <a:rPr lang="cs-CZ" sz="2400" smtClean="0"/>
              <a:t>a </a:t>
            </a:r>
            <a:r>
              <a:rPr lang="sk-SK" sz="2400" smtClean="0"/>
              <a:t>s</a:t>
            </a:r>
            <a:r>
              <a:rPr lang="cs-CZ" sz="2400" smtClean="0"/>
              <a:t>ebeobrana</a:t>
            </a:r>
            <a:r>
              <a:rPr lang="sk-SK" sz="2400" smtClean="0"/>
              <a:t> žen)</a:t>
            </a:r>
          </a:p>
          <a:p>
            <a:pPr eaLnBrk="1" hangingPunct="1">
              <a:buFontTx/>
              <a:buChar char="-"/>
            </a:pPr>
            <a:r>
              <a:rPr lang="sk-SK" sz="2400" smtClean="0"/>
              <a:t>profesní</a:t>
            </a:r>
            <a:endParaRPr lang="en-US" sz="2400" smtClean="0"/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Determinanty didaktiky úpolů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fylogeneze lidstva</a:t>
            </a:r>
          </a:p>
          <a:p>
            <a:endParaRPr lang="cs-CZ" smtClean="0"/>
          </a:p>
          <a:p>
            <a:r>
              <a:rPr lang="cs-CZ" smtClean="0"/>
              <a:t>ontogeneze pohybu člověka</a:t>
            </a:r>
          </a:p>
          <a:p>
            <a:endParaRPr lang="cs-CZ" smtClean="0"/>
          </a:p>
          <a:p>
            <a:r>
              <a:rPr lang="cs-CZ" smtClean="0"/>
              <a:t>sociální faktory</a:t>
            </a:r>
          </a:p>
          <a:p>
            <a:endParaRPr lang="cs-CZ" smtClean="0"/>
          </a:p>
          <a:p>
            <a:r>
              <a:rPr lang="cs-CZ" smtClean="0"/>
              <a:t>psychologické faktory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smtClean="0">
                <a:solidFill>
                  <a:schemeClr val="tx1"/>
                </a:solidFill>
              </a:rPr>
              <a:t>Fylogeneze lidstva</a:t>
            </a:r>
            <a:endParaRPr lang="cs-CZ" smtClean="0"/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Čerpáme z paleoarcheologie, fyzický boj</a:t>
            </a:r>
            <a:r>
              <a:rPr lang="sk-SK" smtClean="0"/>
              <a:t> byl na počátku existence člověka</a:t>
            </a:r>
          </a:p>
          <a:p>
            <a:r>
              <a:rPr lang="cs-CZ" smtClean="0"/>
              <a:t>Význam boje (nadřazeného úpolům) v kritických fázích vývoje lidstva</a:t>
            </a:r>
          </a:p>
          <a:p>
            <a:r>
              <a:rPr lang="cs-CZ" smtClean="0"/>
              <a:t>Odraz v umění a společenských normách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Fylogeneze lidstva</a:t>
            </a:r>
            <a:endParaRPr lang="en-US" smtClean="0"/>
          </a:p>
        </p:txBody>
      </p:sp>
      <p:sp>
        <p:nvSpPr>
          <p:cNvPr id="686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Zachovaly se archetypy hrdinů – jsou spojeny s úpolovými aktivitami</a:t>
            </a:r>
          </a:p>
          <a:p>
            <a:pPr>
              <a:lnSpc>
                <a:spcPct val="90000"/>
              </a:lnSpc>
            </a:pPr>
            <a:endParaRPr lang="sk-SK" smtClean="0"/>
          </a:p>
          <a:p>
            <a:pPr>
              <a:lnSpc>
                <a:spcPct val="90000"/>
              </a:lnSpc>
            </a:pPr>
            <a:r>
              <a:rPr lang="sk-SK" smtClean="0"/>
              <a:t>Kontaktní překonání člověka je hluboko v podvědomí, je součástí vnitřní výbavy zdravého jednotlivce</a:t>
            </a:r>
            <a:endParaRPr lang="en-US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Ontogeneze pohybu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Dotyk je prvním komunikačním prostředkem dítěte</a:t>
            </a:r>
          </a:p>
          <a:p>
            <a:pPr>
              <a:lnSpc>
                <a:spcPct val="90000"/>
              </a:lnSpc>
            </a:pPr>
            <a:endParaRPr lang="sk-SK" smtClean="0"/>
          </a:p>
          <a:p>
            <a:pPr>
              <a:lnSpc>
                <a:spcPct val="90000"/>
              </a:lnSpc>
            </a:pPr>
            <a:r>
              <a:rPr lang="sk-SK" smtClean="0"/>
              <a:t>Děti spontánně jednají úpolově – v kontaktu (nemají jiné prostředky aktivní obrany)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Ontogeneze pohybu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Spontánní aktivity dětí v různých obdobích zahrnují úpolové aktivity</a:t>
            </a:r>
          </a:p>
          <a:p>
            <a:pPr>
              <a:lnSpc>
                <a:spcPct val="90000"/>
              </a:lnSpc>
            </a:pPr>
            <a:endParaRPr lang="sk-SK" smtClean="0"/>
          </a:p>
          <a:p>
            <a:pPr>
              <a:lnSpc>
                <a:spcPct val="90000"/>
              </a:lnSpc>
            </a:pPr>
            <a:r>
              <a:rPr lang="sk-SK" smtClean="0"/>
              <a:t>Pro didaktiku úpolů je kritické období 8 – 9 let, dítě začíná chápat vztah mezi příčinou a následkem</a:t>
            </a:r>
            <a:endParaRPr lang="en-US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Sociální faktory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Úpoly nelze (dlouhodobě) provádět osamotě, předpokládají fyzickou přítomnost druhého člověka a jeho aktivitu</a:t>
            </a:r>
          </a:p>
          <a:p>
            <a:endParaRPr lang="sk-SK" smtClean="0"/>
          </a:p>
          <a:p>
            <a:r>
              <a:rPr lang="sk-SK" smtClean="0"/>
              <a:t>Budují se sociální vazby (silněji v bojových uměních)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Sociální faktory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Cvičenci úpolů působí na společnost a opačně</a:t>
            </a:r>
          </a:p>
          <a:p>
            <a:endParaRPr lang="sk-SK" smtClean="0"/>
          </a:p>
          <a:p>
            <a:r>
              <a:rPr lang="sk-SK" smtClean="0"/>
              <a:t>Cvičení úpolů musí být spojeno s přísným dodržováním spoločenských norem (etiketa)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 historie úpolových činností</a:t>
            </a:r>
            <a:endParaRPr lang="cs-CZ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739616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k-SK" b="1" smtClean="0"/>
              <a:t>Starověké civilizace</a:t>
            </a:r>
          </a:p>
          <a:p>
            <a:pPr eaLnBrk="1" hangingPunct="1">
              <a:buFontTx/>
              <a:buNone/>
            </a:pPr>
            <a:r>
              <a:rPr lang="sk-SK" smtClean="0"/>
              <a:t>	Archeologický výzkum dokazuje existenci řízeného nácviku úpolů</a:t>
            </a:r>
          </a:p>
          <a:p>
            <a:pPr eaLnBrk="1" hangingPunct="1">
              <a:buFontTx/>
              <a:buNone/>
            </a:pPr>
            <a:endParaRPr lang="sk-SK" smtClean="0"/>
          </a:p>
          <a:p>
            <a:pPr eaLnBrk="1" hangingPunct="1">
              <a:buFontTx/>
              <a:buChar char="-"/>
            </a:pPr>
            <a:r>
              <a:rPr lang="sk-SK" smtClean="0"/>
              <a:t>Indie</a:t>
            </a:r>
          </a:p>
          <a:p>
            <a:pPr eaLnBrk="1" hangingPunct="1">
              <a:buFontTx/>
              <a:buChar char="-"/>
            </a:pPr>
            <a:r>
              <a:rPr lang="sk-SK" smtClean="0"/>
              <a:t>Mezopotámie</a:t>
            </a:r>
          </a:p>
          <a:p>
            <a:pPr eaLnBrk="1" hangingPunct="1">
              <a:buFontTx/>
              <a:buChar char="-"/>
            </a:pPr>
            <a:r>
              <a:rPr lang="sk-SK" smtClean="0"/>
              <a:t>Egypt</a:t>
            </a:r>
          </a:p>
          <a:p>
            <a:pPr eaLnBrk="1" hangingPunct="1">
              <a:buFontTx/>
              <a:buChar char="-"/>
            </a:pPr>
            <a:r>
              <a:rPr lang="sk-SK" smtClean="0"/>
              <a:t>...</a:t>
            </a:r>
            <a:endParaRPr lang="en-US" smtClean="0"/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dotek je (v ontogenezi i fylogenezi) prvním a univerzálním komunikačním prostředkem člověka</a:t>
            </a:r>
          </a:p>
          <a:p>
            <a:r>
              <a:rPr lang="cs-CZ" sz="2400" smtClean="0"/>
              <a:t>moderní, informační společnost znehodnocuje komunikační funkci doteku</a:t>
            </a:r>
          </a:p>
          <a:p>
            <a:r>
              <a:rPr lang="cs-CZ" sz="2400" smtClean="0"/>
              <a:t>tělesná výchova a sport umožňuje znovuobjevování doteku</a:t>
            </a:r>
          </a:p>
          <a:p>
            <a:r>
              <a:rPr lang="cs-CZ" sz="2400" smtClean="0"/>
              <a:t>cvičení je emotivní, cvičenci „zapomínají“, že se stydí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3200" smtClean="0"/>
              <a:t>Kontakt jako stresor</a:t>
            </a:r>
          </a:p>
          <a:p>
            <a:endParaRPr lang="cs-CZ" smtClean="0"/>
          </a:p>
          <a:p>
            <a:r>
              <a:rPr lang="cs-CZ" smtClean="0"/>
              <a:t>mediátor kontaktu</a:t>
            </a:r>
          </a:p>
          <a:p>
            <a:r>
              <a:rPr lang="cs-CZ" smtClean="0"/>
              <a:t>doba trvání kontaktu</a:t>
            </a:r>
          </a:p>
          <a:p>
            <a:r>
              <a:rPr lang="cs-CZ" smtClean="0"/>
              <a:t>velikost plochy kontaktu</a:t>
            </a:r>
          </a:p>
          <a:p>
            <a:r>
              <a:rPr lang="cs-CZ" smtClean="0"/>
              <a:t>intenzita kontaktu</a:t>
            </a:r>
          </a:p>
          <a:p>
            <a:r>
              <a:rPr lang="cs-CZ" smtClean="0"/>
              <a:t>taktilní zóna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Mediátor kontaktu</a:t>
            </a:r>
          </a:p>
          <a:p>
            <a:endParaRPr lang="cs-CZ" smtClean="0"/>
          </a:p>
          <a:p>
            <a:r>
              <a:rPr lang="cs-CZ" smtClean="0"/>
              <a:t>oděv – oděv, náčiní (např. přetláčení zády)</a:t>
            </a:r>
          </a:p>
          <a:p>
            <a:r>
              <a:rPr lang="cs-CZ" smtClean="0"/>
              <a:t>oděv – pokožka (např. vytahování partnera za rukáv)</a:t>
            </a:r>
          </a:p>
          <a:p>
            <a:r>
              <a:rPr lang="cs-CZ" smtClean="0"/>
              <a:t>pokožka – pokožka (např. přetláčení rukama)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68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Doba trvání kontaktu</a:t>
            </a:r>
          </a:p>
          <a:p>
            <a:endParaRPr lang="cs-CZ" smtClean="0"/>
          </a:p>
          <a:p>
            <a:r>
              <a:rPr lang="cs-CZ" smtClean="0"/>
              <a:t>cvičení s krátkodobým kontaktem (dotknout se soupeřova ramena)</a:t>
            </a:r>
          </a:p>
          <a:p>
            <a:r>
              <a:rPr lang="cs-CZ" smtClean="0"/>
              <a:t>cvičení s delší dobou nevyhnutelného kontaktu (udržet co nejdéle soupeřovo zápěstí)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78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Velikost plochy kontaktu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v kontaktu jednou částí těla (nejčastěji ruka)</a:t>
            </a:r>
          </a:p>
          <a:p>
            <a:r>
              <a:rPr lang="cs-CZ" smtClean="0"/>
              <a:t>v kontaktu s více částmi těla</a:t>
            </a:r>
          </a:p>
          <a:p>
            <a:r>
              <a:rPr lang="cs-CZ" smtClean="0"/>
              <a:t>v kontaktu trupem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Intenzita kontaktu</a:t>
            </a:r>
          </a:p>
          <a:p>
            <a:endParaRPr lang="cs-CZ" smtClean="0"/>
          </a:p>
          <a:p>
            <a:r>
              <a:rPr lang="cs-CZ" smtClean="0"/>
              <a:t>letmý dotyk</a:t>
            </a:r>
          </a:p>
          <a:p>
            <a:r>
              <a:rPr lang="cs-CZ" smtClean="0"/>
              <a:t>úchop nebo objetí</a:t>
            </a:r>
          </a:p>
          <a:p>
            <a:r>
              <a:rPr lang="cs-CZ" smtClean="0"/>
              <a:t>úder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798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Taktilní zóna</a:t>
            </a:r>
          </a:p>
          <a:p>
            <a:endParaRPr lang="cs-CZ" smtClean="0"/>
          </a:p>
          <a:p>
            <a:r>
              <a:rPr lang="cs-CZ" smtClean="0"/>
              <a:t>v kontaktu rukama</a:t>
            </a:r>
          </a:p>
          <a:p>
            <a:r>
              <a:rPr lang="cs-CZ" smtClean="0"/>
              <a:t>v kontaktu zády nebo dolními končetinami</a:t>
            </a:r>
          </a:p>
          <a:p>
            <a:r>
              <a:rPr lang="cs-CZ" smtClean="0"/>
              <a:t>v kontaktu přední části trupu, obličejem, vnitřní stranou stehen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kontakt v úpolech</a:t>
            </a:r>
          </a:p>
        </p:txBody>
      </p:sp>
      <p:sp>
        <p:nvSpPr>
          <p:cNvPr id="808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mtClean="0"/>
              <a:t>Respektujeme také</a:t>
            </a:r>
          </a:p>
          <a:p>
            <a:endParaRPr lang="cs-CZ" smtClean="0"/>
          </a:p>
          <a:p>
            <a:r>
              <a:rPr lang="cs-CZ" smtClean="0"/>
              <a:t>věk cvičenců (některá kritická období psychosexuálního vývoje)</a:t>
            </a:r>
          </a:p>
          <a:p>
            <a:r>
              <a:rPr lang="cs-CZ" smtClean="0"/>
              <a:t>pohlaví cvičenců (zejména u koedukované výuky)</a:t>
            </a:r>
          </a:p>
          <a:p>
            <a:r>
              <a:rPr lang="cs-CZ" smtClean="0"/>
              <a:t>individuální zkušenost s dotykem (zejména negativní)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Psychologické faktory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Ztráta vědomé sebekontroly po dobu cvičení</a:t>
            </a:r>
          </a:p>
          <a:p>
            <a:r>
              <a:rPr lang="sk-SK" smtClean="0"/>
              <a:t>Práce s fyzickou (totální) porážkou, nebo vítězstvím</a:t>
            </a:r>
          </a:p>
          <a:p>
            <a:r>
              <a:rPr lang="sk-SK" smtClean="0"/>
              <a:t>Práce s bolestí</a:t>
            </a:r>
          </a:p>
          <a:p>
            <a:r>
              <a:rPr lang="sk-SK" smtClean="0"/>
              <a:t>Agresivita ano, ale konstruktivní (benigní)</a:t>
            </a:r>
            <a:endParaRPr lang="en-US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prvním stupni základní školy</a:t>
            </a:r>
            <a:endParaRPr lang="cs-CZ" dirty="0"/>
          </a:p>
        </p:txBody>
      </p:sp>
      <p:sp>
        <p:nvSpPr>
          <p:cNvPr id="829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/>
              <a:t>vést děti k přirozeným projevům soutěživosti a bojovnosti v souladu s dodržováním sportovních pravidel</a:t>
            </a:r>
          </a:p>
          <a:p>
            <a:r>
              <a:rPr lang="cs-CZ" sz="2000" smtClean="0"/>
              <a:t>podporovat vědomou sebekontrolu,</a:t>
            </a:r>
          </a:p>
          <a:p>
            <a:r>
              <a:rPr lang="cs-CZ" sz="2000" smtClean="0"/>
              <a:t>používat a rozvíjet tělesný kontakt s partnerem jako komunikační dovednost</a:t>
            </a:r>
          </a:p>
          <a:p>
            <a:r>
              <a:rPr lang="cs-CZ" sz="2000" smtClean="0"/>
              <a:t>v bezpečných a kontrolovaných situacích nechat děti prožívat “dobrý” a “špatný” kontakt</a:t>
            </a:r>
          </a:p>
          <a:p>
            <a:r>
              <a:rPr lang="cs-CZ" sz="2000" smtClean="0"/>
              <a:t>učit převzít odpovědnost za spolucvičícího partnera</a:t>
            </a:r>
          </a:p>
          <a:p>
            <a:endParaRPr lang="cs-CZ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 historie úpolových činností</a:t>
            </a:r>
            <a:endParaRPr lang="cs-CZ" b="1" smtClean="0"/>
          </a:p>
        </p:txBody>
      </p:sp>
      <p:pic>
        <p:nvPicPr>
          <p:cNvPr id="1024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484313"/>
            <a:ext cx="2336800" cy="4752975"/>
          </a:xfrm>
          <a:noFill/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924300" y="1916113"/>
            <a:ext cx="34559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Egypt</a:t>
            </a:r>
          </a:p>
          <a:p>
            <a:r>
              <a:rPr lang="cs-CZ" b="1"/>
              <a:t>3100 př.n.l.</a:t>
            </a:r>
          </a:p>
          <a:p>
            <a:endParaRPr lang="cs-CZ" b="1"/>
          </a:p>
          <a:p>
            <a:r>
              <a:rPr lang="cs-CZ" b="1"/>
              <a:t>Rukojeť obřadního nože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druhém stupni základní školy</a:t>
            </a:r>
            <a:endParaRPr lang="cs-CZ" sz="3200" dirty="0"/>
          </a:p>
        </p:txBody>
      </p:sp>
      <p:sp>
        <p:nvSpPr>
          <p:cNvPr id="839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úpoly podporují konstruktivní agresivitu a zdravé sebevědomí</a:t>
            </a:r>
          </a:p>
          <a:p>
            <a:r>
              <a:rPr lang="cs-CZ" sz="2400" smtClean="0"/>
              <a:t>práce s přiměřenou bolestí buduje sebeovládání a odolnost žáků</a:t>
            </a:r>
          </a:p>
          <a:p>
            <a:r>
              <a:rPr lang="cs-CZ" sz="2400" smtClean="0"/>
              <a:t>umožňujeme prožít úplné, totální fyzické vítězství i prohru</a:t>
            </a:r>
          </a:p>
          <a:p>
            <a:r>
              <a:rPr lang="cs-CZ" sz="2400" smtClean="0"/>
              <a:t>cvičení úpolů ve smyslu bojových umění podporuje bio-psycho-socio-spirituální stabilitu žáků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střední škole</a:t>
            </a:r>
            <a:endParaRPr lang="cs-CZ" dirty="0"/>
          </a:p>
        </p:txBody>
      </p:sp>
      <p:sp>
        <p:nvSpPr>
          <p:cNvPr id="849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žáci objevují vztah mezi tělesnou a duševní rovnováhou</a:t>
            </a:r>
          </a:p>
          <a:p>
            <a:r>
              <a:rPr lang="cs-CZ" sz="2400" smtClean="0"/>
              <a:t>nácvik použití kontrolované agrese v nutné obraně,</a:t>
            </a:r>
          </a:p>
          <a:p>
            <a:r>
              <a:rPr lang="cs-CZ" sz="2400" smtClean="0"/>
              <a:t>vyrovnání se se strachem a těžkostmi</a:t>
            </a:r>
          </a:p>
          <a:p>
            <a:r>
              <a:rPr lang="cs-CZ" sz="2400" smtClean="0"/>
              <a:t>procvičování pod fyzickým i psychickým tlakem</a:t>
            </a:r>
          </a:p>
          <a:p>
            <a:r>
              <a:rPr lang="cs-CZ" sz="2400" smtClean="0"/>
              <a:t>používání verbální sebeobrany společně s fyzickou kontrolou útočníka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685800"/>
            <a:ext cx="7086600" cy="1100138"/>
          </a:xfrm>
        </p:spPr>
        <p:txBody>
          <a:bodyPr/>
          <a:lstStyle/>
          <a:p>
            <a:r>
              <a:rPr lang="sk-SK" smtClean="0"/>
              <a:t>Rozvoj úpolových pohybových dovedností</a:t>
            </a:r>
            <a:endParaRPr lang="en-US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sk-SK" smtClean="0"/>
          </a:p>
          <a:p>
            <a:r>
              <a:rPr lang="sk-SK" smtClean="0"/>
              <a:t>Způsoby projevu dovedností</a:t>
            </a:r>
            <a:endParaRPr lang="en-US" smtClean="0"/>
          </a:p>
          <a:p>
            <a:endParaRPr lang="sk-SK" smtClean="0"/>
          </a:p>
          <a:p>
            <a:pPr lvl="1"/>
            <a:r>
              <a:rPr lang="sk-SK" smtClean="0"/>
              <a:t>Nácvik</a:t>
            </a:r>
          </a:p>
          <a:p>
            <a:pPr lvl="1"/>
            <a:endParaRPr lang="sk-SK" smtClean="0"/>
          </a:p>
          <a:p>
            <a:pPr lvl="1"/>
            <a:r>
              <a:rPr lang="sk-SK" smtClean="0"/>
              <a:t>Výkon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Nácvik dovedností</a:t>
            </a:r>
            <a:endParaRPr lang="en-US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Je </a:t>
            </a:r>
            <a:r>
              <a:rPr lang="cs-CZ" b="1" smtClean="0">
                <a:cs typeface="Times New Roman" pitchFamily="18" charset="0"/>
              </a:rPr>
              <a:t>zaměřen na učení </a:t>
            </a:r>
            <a:r>
              <a:rPr lang="cs-CZ" smtClean="0">
                <a:cs typeface="Times New Roman" pitchFamily="18" charset="0"/>
              </a:rPr>
              <a:t>se pohybovým dovednostem</a:t>
            </a:r>
            <a:endParaRPr lang="cs-CZ" smtClean="0"/>
          </a:p>
          <a:p>
            <a:pPr>
              <a:lnSpc>
                <a:spcPct val="90000"/>
              </a:lnSpc>
            </a:pPr>
            <a:endParaRPr lang="cs-CZ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určením obránce a útočníka:</a:t>
            </a:r>
            <a:endParaRPr lang="sk-SK" smtClean="0"/>
          </a:p>
          <a:p>
            <a:pPr lvl="1">
              <a:lnSpc>
                <a:spcPct val="90000"/>
              </a:lnSpc>
            </a:pPr>
            <a:endParaRPr lang="cs-CZ" smtClean="0"/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bez určení obránce a útočníka:</a:t>
            </a:r>
            <a:endParaRPr lang="sk-SK" smtClean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Nácvik dovedností</a:t>
            </a:r>
            <a:endParaRPr lang="en-US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určením obránce a útočníka:</a:t>
            </a:r>
            <a:endParaRPr lang="sk-SK" smtClean="0"/>
          </a:p>
          <a:p>
            <a:pPr lvl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určením dopředu dohodnutých technik</a:t>
            </a:r>
            <a:endParaRPr lang="sk-SK" smtClean="0"/>
          </a:p>
          <a:p>
            <a:pPr lvl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volným použitím technik (nebo skupiny technik)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bez určení obránce a útočníka:</a:t>
            </a:r>
            <a:endParaRPr lang="sk-SK" smtClean="0"/>
          </a:p>
          <a:p>
            <a:pPr lvl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určením dopředu dohodnutých technik</a:t>
            </a:r>
            <a:r>
              <a:rPr lang="en-US" smtClean="0"/>
              <a:t> </a:t>
            </a:r>
            <a:endParaRPr lang="sk-SK" smtClean="0"/>
          </a:p>
          <a:p>
            <a:pPr lvl="1"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volným použitím technik (nebo skupiny technik)</a:t>
            </a:r>
            <a:r>
              <a:rPr lang="en-US" smtClean="0"/>
              <a:t>  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Výkon pohybových dovedností</a:t>
            </a:r>
            <a:endParaRPr lang="en-US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Je </a:t>
            </a:r>
            <a:r>
              <a:rPr lang="cs-CZ" b="1" smtClean="0">
                <a:cs typeface="Times New Roman" pitchFamily="18" charset="0"/>
              </a:rPr>
              <a:t>zaměřen na </a:t>
            </a:r>
            <a:r>
              <a:rPr lang="cs-CZ" b="1" smtClean="0"/>
              <a:t>projev</a:t>
            </a:r>
            <a:r>
              <a:rPr lang="cs-CZ" smtClean="0">
                <a:cs typeface="Times New Roman" pitchFamily="18" charset="0"/>
              </a:rPr>
              <a:t> pohybový</a:t>
            </a:r>
            <a:r>
              <a:rPr lang="cs-CZ" smtClean="0"/>
              <a:t>ch</a:t>
            </a:r>
            <a:r>
              <a:rPr lang="cs-CZ" smtClean="0">
                <a:cs typeface="Times New Roman" pitchFamily="18" charset="0"/>
              </a:rPr>
              <a:t> dovednost</a:t>
            </a:r>
            <a:r>
              <a:rPr lang="cs-CZ" smtClean="0"/>
              <a:t>í</a:t>
            </a:r>
          </a:p>
          <a:p>
            <a:r>
              <a:rPr lang="cs-CZ" b="1" smtClean="0">
                <a:cs typeface="Times New Roman" pitchFamily="18" charset="0"/>
              </a:rPr>
              <a:t>sportovní</a:t>
            </a:r>
            <a:r>
              <a:rPr lang="cs-CZ" smtClean="0">
                <a:cs typeface="Times New Roman" pitchFamily="18" charset="0"/>
              </a:rPr>
              <a:t>, podle soutěžního nebo jiného (např. zkušebního) řádu (i verbálně formulovaného)</a:t>
            </a:r>
            <a:endParaRPr lang="cs-CZ" smtClean="0"/>
          </a:p>
          <a:p>
            <a:r>
              <a:rPr lang="cs-CZ" b="1" smtClean="0">
                <a:cs typeface="Times New Roman" pitchFamily="18" charset="0"/>
              </a:rPr>
              <a:t>sebeobranný</a:t>
            </a:r>
            <a:r>
              <a:rPr lang="cs-CZ" smtClean="0">
                <a:cs typeface="Times New Roman" pitchFamily="18" charset="0"/>
              </a:rPr>
              <a:t>, ve skutečné krizové situaci, vyžadující konat v mezích nutné obrany</a:t>
            </a: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cs typeface="Times New Roman" pitchFamily="18" charset="0"/>
              </a:rPr>
              <a:t>podle úkolů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 počtu účastníků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 zaměření na jednotliv</a:t>
            </a:r>
            <a:r>
              <a:rPr lang="cs-CZ" smtClean="0"/>
              <a:t>é</a:t>
            </a:r>
            <a:r>
              <a:rPr lang="cs-CZ" smtClean="0">
                <a:cs typeface="Times New Roman" pitchFamily="18" charset="0"/>
              </a:rPr>
              <a:t> části těla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 použití nářadí a náčiní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 času cvičení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 použitých technických prostředků</a:t>
            </a:r>
            <a:endParaRPr lang="cs-CZ" smtClean="0"/>
          </a:p>
          <a:p>
            <a:r>
              <a:rPr lang="cs-CZ" smtClean="0"/>
              <a:t>podle</a:t>
            </a:r>
            <a:r>
              <a:rPr lang="cs-CZ" smtClean="0">
                <a:cs typeface="Times New Roman" pitchFamily="18" charset="0"/>
              </a:rPr>
              <a:t> prostoru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0238"/>
            <a:ext cx="7772400" cy="1143000"/>
          </a:xfrm>
        </p:spPr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cs typeface="Times New Roman" pitchFamily="18" charset="0"/>
              </a:rPr>
              <a:t>Podle rozdělení úkolů</a:t>
            </a:r>
            <a:r>
              <a:rPr lang="cs-CZ" smtClean="0">
                <a:cs typeface="Times New Roman" pitchFamily="18" charset="0"/>
              </a:rPr>
              <a:t>: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s rozdělením úkolů (na obránce a útočníka, jeden z cvičenců je po dobu jednoho cvičení vždy jen obráncem nebo jen útočníkem, jejich pohybové (úpolové) úlohy se liší)</a:t>
            </a:r>
            <a:endParaRPr lang="cs-CZ" sz="2400" smtClean="0"/>
          </a:p>
          <a:p>
            <a:pPr>
              <a:lnSpc>
                <a:spcPct val="90000"/>
              </a:lnSpc>
            </a:pPr>
            <a:endParaRPr lang="cs-CZ" sz="240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bez rozdělení úkolů (cvičenci jsou současně obránci i útočníky, úkoly zúčastněných jsou zpravidla stejné)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>
                <a:cs typeface="Times New Roman" pitchFamily="18" charset="0"/>
              </a:rPr>
              <a:t>Podle počtu účastníků</a:t>
            </a:r>
            <a:r>
              <a:rPr lang="cs-CZ" sz="2400" smtClean="0">
                <a:cs typeface="Times New Roman" pitchFamily="18" charset="0"/>
              </a:rPr>
              <a:t> (mohou mít rozdílné nebo stejné úkoly):</a:t>
            </a:r>
            <a:endParaRPr lang="cs-CZ" sz="2400" smtClean="0"/>
          </a:p>
          <a:p>
            <a:pPr algn="just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dvojic,</a:t>
            </a:r>
            <a:endParaRPr lang="cs-CZ" sz="2400" smtClean="0"/>
          </a:p>
          <a:p>
            <a:pPr algn="just">
              <a:lnSpc>
                <a:spcPct val="90000"/>
              </a:lnSpc>
            </a:pPr>
            <a:r>
              <a:rPr lang="cs-CZ" sz="2400" smtClean="0">
                <a:cs typeface="Times New Roman" pitchFamily="18" charset="0"/>
              </a:rPr>
              <a:t>skupin (za skupinu považujeme už triádu a každý další větší celek):</a:t>
            </a:r>
            <a:endParaRPr lang="cs-CZ" sz="2400" smtClean="0"/>
          </a:p>
          <a:p>
            <a:pPr lvl="1" algn="just">
              <a:lnSpc>
                <a:spcPct val="90000"/>
              </a:lnSpc>
            </a:pPr>
            <a:r>
              <a:rPr lang="cs-CZ" sz="2000" b="1" smtClean="0">
                <a:cs typeface="Times New Roman" pitchFamily="18" charset="0"/>
              </a:rPr>
              <a:t>každý proti každému </a:t>
            </a:r>
            <a:r>
              <a:rPr lang="cs-CZ" sz="2000" smtClean="0">
                <a:cs typeface="Times New Roman" pitchFamily="18" charset="0"/>
              </a:rPr>
              <a:t>– každý člen skupiny bojuje proti všem ostatním sám za sebe</a:t>
            </a:r>
            <a:endParaRPr lang="cs-CZ" sz="2000" smtClean="0"/>
          </a:p>
          <a:p>
            <a:pPr lvl="1" algn="just">
              <a:lnSpc>
                <a:spcPct val="90000"/>
              </a:lnSpc>
            </a:pPr>
            <a:r>
              <a:rPr lang="cs-CZ" sz="2000" b="1" smtClean="0"/>
              <a:t>s</a:t>
            </a:r>
            <a:r>
              <a:rPr lang="cs-CZ" sz="2000" b="1" smtClean="0">
                <a:cs typeface="Times New Roman" pitchFamily="18" charset="0"/>
              </a:rPr>
              <a:t>kupina proti skupině </a:t>
            </a:r>
            <a:r>
              <a:rPr lang="cs-CZ" sz="2000" smtClean="0">
                <a:cs typeface="Times New Roman" pitchFamily="18" charset="0"/>
              </a:rPr>
              <a:t>– cvičenci bojují společně, rozdělení ve skupinách, členové každé skupiny navzájem kooperují</a:t>
            </a:r>
            <a:endParaRPr lang="sk-SK" sz="2000" smtClean="0"/>
          </a:p>
          <a:p>
            <a:pPr lvl="1" algn="just">
              <a:lnSpc>
                <a:spcPct val="90000"/>
              </a:lnSpc>
            </a:pPr>
            <a:r>
              <a:rPr lang="cs-CZ" sz="2000" b="1" smtClean="0">
                <a:cs typeface="Times New Roman" pitchFamily="18" charset="0"/>
              </a:rPr>
              <a:t>jednotlivec proti skupině </a:t>
            </a:r>
            <a:r>
              <a:rPr lang="cs-CZ" sz="2000" smtClean="0">
                <a:cs typeface="Times New Roman" pitchFamily="18" charset="0"/>
              </a:rPr>
              <a:t>– cvičenec bojuje proti skupině jako celku, nebo postupně proti jednotlivcům ze skupiny</a:t>
            </a:r>
            <a:r>
              <a:rPr lang="en-US" sz="2000" smtClean="0"/>
              <a:t> 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b="1" smtClean="0"/>
              <a:t>Podle </a:t>
            </a:r>
            <a:r>
              <a:rPr lang="cs-CZ" b="1" smtClean="0">
                <a:cs typeface="Times New Roman" pitchFamily="18" charset="0"/>
              </a:rPr>
              <a:t>části těla</a:t>
            </a:r>
            <a:r>
              <a:rPr lang="cs-CZ" smtClean="0">
                <a:cs typeface="Times New Roman" pitchFamily="18" charset="0"/>
              </a:rPr>
              <a:t>:</a:t>
            </a:r>
            <a:endParaRPr lang="cs-CZ" smtClean="0"/>
          </a:p>
          <a:p>
            <a:pPr algn="just">
              <a:buFont typeface="Wingdings" pitchFamily="2" charset="2"/>
              <a:buNone/>
            </a:pPr>
            <a:endParaRPr lang="cs-CZ" smtClean="0"/>
          </a:p>
          <a:p>
            <a:pPr algn="just"/>
            <a:r>
              <a:rPr lang="cs-CZ" smtClean="0">
                <a:cs typeface="Times New Roman" pitchFamily="18" charset="0"/>
              </a:rPr>
              <a:t>paží</a:t>
            </a:r>
            <a:endParaRPr lang="cs-CZ" smtClean="0"/>
          </a:p>
          <a:p>
            <a:pPr algn="just"/>
            <a:r>
              <a:rPr lang="cs-CZ" smtClean="0">
                <a:cs typeface="Times New Roman" pitchFamily="18" charset="0"/>
              </a:rPr>
              <a:t>nohou</a:t>
            </a:r>
            <a:endParaRPr lang="cs-CZ" smtClean="0"/>
          </a:p>
          <a:p>
            <a:pPr algn="just"/>
            <a:r>
              <a:rPr lang="cs-CZ" smtClean="0">
                <a:cs typeface="Times New Roman" pitchFamily="18" charset="0"/>
              </a:rPr>
              <a:t>trupu</a:t>
            </a:r>
            <a:endParaRPr lang="cs-CZ" smtClean="0"/>
          </a:p>
          <a:p>
            <a:pPr algn="just"/>
            <a:r>
              <a:rPr lang="cs-CZ" smtClean="0">
                <a:cs typeface="Times New Roman" pitchFamily="18" charset="0"/>
              </a:rPr>
              <a:t>hlavy</a:t>
            </a:r>
            <a:endParaRPr lang="cs-CZ" smtClean="0"/>
          </a:p>
          <a:p>
            <a:pPr algn="just"/>
            <a:r>
              <a:rPr lang="cs-CZ" smtClean="0"/>
              <a:t>k</a:t>
            </a:r>
            <a:r>
              <a:rPr lang="cs-CZ" smtClean="0">
                <a:cs typeface="Times New Roman" pitchFamily="18" charset="0"/>
              </a:rPr>
              <a:t>ombinované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Z historie úpolových činností</a:t>
            </a:r>
            <a:endParaRPr lang="cs-CZ" b="1" smtClean="0"/>
          </a:p>
        </p:txBody>
      </p:sp>
      <p:pic>
        <p:nvPicPr>
          <p:cNvPr id="1126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1628775"/>
            <a:ext cx="3611562" cy="4608513"/>
          </a:xfrm>
          <a:noFill/>
        </p:spPr>
      </p:pic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4859338" y="1628775"/>
            <a:ext cx="37258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Times New Roman" pitchFamily="18" charset="0"/>
              </a:rPr>
              <a:t>Sumer</a:t>
            </a:r>
          </a:p>
          <a:p>
            <a:r>
              <a:rPr lang="cs-CZ" sz="2400">
                <a:latin typeface="Times New Roman" pitchFamily="18" charset="0"/>
              </a:rPr>
              <a:t>Naleziště Džafaja u Bagdádu</a:t>
            </a:r>
          </a:p>
          <a:p>
            <a:endParaRPr lang="cs-CZ" sz="2400">
              <a:latin typeface="Times New Roman" pitchFamily="18" charset="0"/>
            </a:endParaRPr>
          </a:p>
          <a:p>
            <a:r>
              <a:rPr lang="cs-CZ" sz="2400">
                <a:latin typeface="Times New Roman" pitchFamily="18" charset="0"/>
              </a:rPr>
              <a:t>2800 př.n.l.</a:t>
            </a:r>
          </a:p>
          <a:p>
            <a:r>
              <a:rPr lang="cs-CZ" sz="2400">
                <a:latin typeface="Times New Roman" pitchFamily="18" charset="0"/>
              </a:rPr>
              <a:t>Bronzová soška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P</a:t>
            </a:r>
            <a:r>
              <a:rPr lang="cs-CZ" b="1" smtClean="0">
                <a:cs typeface="Times New Roman" pitchFamily="18" charset="0"/>
              </a:rPr>
              <a:t>odle použ</a:t>
            </a:r>
            <a:r>
              <a:rPr lang="cs-CZ" b="1" smtClean="0"/>
              <a:t>it</a:t>
            </a:r>
            <a:r>
              <a:rPr lang="cs-CZ" b="1" smtClean="0">
                <a:cs typeface="Times New Roman" pitchFamily="18" charset="0"/>
              </a:rPr>
              <a:t>í nářadí</a:t>
            </a:r>
            <a:r>
              <a:rPr lang="cs-CZ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bez nářadí,</a:t>
            </a:r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na nářadí</a:t>
            </a:r>
            <a:r>
              <a:rPr lang="en-US" smtClean="0"/>
              <a:t> </a:t>
            </a:r>
            <a:endParaRPr lang="cs-CZ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P</a:t>
            </a:r>
            <a:r>
              <a:rPr lang="cs-CZ" b="1" smtClean="0">
                <a:cs typeface="Times New Roman" pitchFamily="18" charset="0"/>
              </a:rPr>
              <a:t>odle použ</a:t>
            </a:r>
            <a:r>
              <a:rPr lang="cs-CZ" b="1" smtClean="0"/>
              <a:t>it</a:t>
            </a:r>
            <a:r>
              <a:rPr lang="cs-CZ" b="1" smtClean="0">
                <a:cs typeface="Times New Roman" pitchFamily="18" charset="0"/>
              </a:rPr>
              <a:t>í náčiní</a:t>
            </a:r>
            <a:r>
              <a:rPr lang="cs-CZ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bez náčiní,</a:t>
            </a:r>
          </a:p>
          <a:p>
            <a:pPr>
              <a:lnSpc>
                <a:spcPct val="90000"/>
              </a:lnSpc>
            </a:pPr>
            <a:r>
              <a:rPr lang="cs-CZ" smtClean="0">
                <a:cs typeface="Times New Roman" pitchFamily="18" charset="0"/>
              </a:rPr>
              <a:t>s náčiním</a:t>
            </a:r>
            <a:r>
              <a:rPr lang="en-US" smtClean="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</a:t>
            </a:r>
            <a:r>
              <a:rPr lang="cs-CZ" smtClean="0">
                <a:cs typeface="Times New Roman" pitchFamily="18" charset="0"/>
              </a:rPr>
              <a:t>ynamizac</a:t>
            </a:r>
            <a:r>
              <a:rPr lang="cs-CZ" smtClean="0"/>
              <a:t>e</a:t>
            </a:r>
            <a:r>
              <a:rPr lang="cs-CZ" smtClean="0">
                <a:cs typeface="Times New Roman" pitchFamily="18" charset="0"/>
              </a:rPr>
              <a:t> cvičení </a:t>
            </a:r>
            <a:r>
              <a:rPr lang="cs-CZ" b="1" smtClean="0">
                <a:cs typeface="Times New Roman" pitchFamily="18" charset="0"/>
              </a:rPr>
              <a:t>omezení</a:t>
            </a:r>
            <a:r>
              <a:rPr lang="cs-CZ" b="1" smtClean="0"/>
              <a:t>m</a:t>
            </a:r>
            <a:r>
              <a:rPr lang="cs-CZ" b="1" smtClean="0">
                <a:cs typeface="Times New Roman" pitchFamily="18" charset="0"/>
              </a:rPr>
              <a:t> času</a:t>
            </a:r>
            <a:r>
              <a:rPr lang="cs-CZ" smtClean="0">
                <a:cs typeface="Times New Roman" pitchFamily="18" charset="0"/>
              </a:rPr>
              <a:t>,</a:t>
            </a:r>
            <a:r>
              <a:rPr lang="cs-CZ" b="1" smtClean="0">
                <a:cs typeface="Times New Roman" pitchFamily="18" charset="0"/>
              </a:rPr>
              <a:t> prostoru </a:t>
            </a:r>
            <a:r>
              <a:rPr lang="cs-CZ" smtClean="0">
                <a:cs typeface="Times New Roman" pitchFamily="18" charset="0"/>
              </a:rPr>
              <a:t>a </a:t>
            </a:r>
            <a:r>
              <a:rPr lang="cs-CZ" b="1" smtClean="0">
                <a:cs typeface="Times New Roman" pitchFamily="18" charset="0"/>
              </a:rPr>
              <a:t>prostředků</a:t>
            </a:r>
            <a:r>
              <a:rPr lang="cs-CZ" b="1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cs typeface="Times New Roman" pitchFamily="18" charset="0"/>
              </a:rPr>
              <a:t>Čas</a:t>
            </a:r>
            <a:r>
              <a:rPr lang="cs-CZ" b="1" smtClean="0"/>
              <a:t>:</a:t>
            </a:r>
          </a:p>
          <a:p>
            <a:pPr algn="just">
              <a:lnSpc>
                <a:spcPct val="90000"/>
              </a:lnSpc>
            </a:pPr>
            <a:r>
              <a:rPr lang="cs-CZ" smtClean="0"/>
              <a:t> b</a:t>
            </a:r>
            <a:r>
              <a:rPr lang="cs-CZ" smtClean="0">
                <a:cs typeface="Times New Roman" pitchFamily="18" charset="0"/>
              </a:rPr>
              <a:t>ez časového omezení (cvičení se končí splněním úpolového úkolu)</a:t>
            </a:r>
            <a:endParaRPr lang="cs-CZ" smtClean="0"/>
          </a:p>
          <a:p>
            <a:pPr algn="just">
              <a:lnSpc>
                <a:spcPct val="90000"/>
              </a:lnSpc>
            </a:pPr>
            <a:endParaRPr lang="cs-CZ" smtClean="0"/>
          </a:p>
          <a:p>
            <a:pPr algn="just">
              <a:lnSpc>
                <a:spcPct val="90000"/>
              </a:lnSpc>
            </a:pPr>
            <a:r>
              <a:rPr lang="cs-CZ" smtClean="0"/>
              <a:t> s </a:t>
            </a:r>
            <a:r>
              <a:rPr lang="cs-CZ" smtClean="0">
                <a:cs typeface="Times New Roman" pitchFamily="18" charset="0"/>
              </a:rPr>
              <a:t>časovým omezením (cvičení končí po uplynutí určeného času)</a:t>
            </a:r>
            <a:endParaRPr lang="sk-SK" smtClean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</a:t>
            </a:r>
            <a:r>
              <a:rPr lang="cs-CZ" smtClean="0">
                <a:cs typeface="Times New Roman" pitchFamily="18" charset="0"/>
              </a:rPr>
              <a:t>ynamizac</a:t>
            </a:r>
            <a:r>
              <a:rPr lang="cs-CZ" smtClean="0"/>
              <a:t>e</a:t>
            </a:r>
            <a:r>
              <a:rPr lang="cs-CZ" smtClean="0">
                <a:cs typeface="Times New Roman" pitchFamily="18" charset="0"/>
              </a:rPr>
              <a:t> cvičení </a:t>
            </a:r>
            <a:r>
              <a:rPr lang="cs-CZ" b="1" smtClean="0">
                <a:cs typeface="Times New Roman" pitchFamily="18" charset="0"/>
              </a:rPr>
              <a:t>omezení</a:t>
            </a:r>
            <a:r>
              <a:rPr lang="cs-CZ" b="1" smtClean="0"/>
              <a:t>m</a:t>
            </a:r>
            <a:r>
              <a:rPr lang="cs-CZ" b="1" smtClean="0">
                <a:cs typeface="Times New Roman" pitchFamily="18" charset="0"/>
              </a:rPr>
              <a:t> času</a:t>
            </a:r>
            <a:r>
              <a:rPr lang="cs-CZ" smtClean="0">
                <a:cs typeface="Times New Roman" pitchFamily="18" charset="0"/>
              </a:rPr>
              <a:t>,</a:t>
            </a:r>
            <a:r>
              <a:rPr lang="cs-CZ" b="1" smtClean="0">
                <a:cs typeface="Times New Roman" pitchFamily="18" charset="0"/>
              </a:rPr>
              <a:t> prostoru </a:t>
            </a:r>
            <a:r>
              <a:rPr lang="cs-CZ" smtClean="0">
                <a:cs typeface="Times New Roman" pitchFamily="18" charset="0"/>
              </a:rPr>
              <a:t>a </a:t>
            </a:r>
            <a:r>
              <a:rPr lang="cs-CZ" b="1" smtClean="0">
                <a:cs typeface="Times New Roman" pitchFamily="18" charset="0"/>
              </a:rPr>
              <a:t>prostředků</a:t>
            </a:r>
            <a:r>
              <a:rPr lang="cs-CZ" b="1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cs typeface="Times New Roman" pitchFamily="18" charset="0"/>
              </a:rPr>
              <a:t>Prostor</a:t>
            </a:r>
            <a:r>
              <a:rPr lang="cs-CZ" b="1" smtClean="0"/>
              <a:t>:</a:t>
            </a:r>
          </a:p>
          <a:p>
            <a:pPr algn="just">
              <a:lnSpc>
                <a:spcPct val="90000"/>
              </a:lnSpc>
            </a:pPr>
            <a:r>
              <a:rPr lang="cs-CZ" smtClean="0"/>
              <a:t> b</a:t>
            </a:r>
            <a:r>
              <a:rPr lang="cs-CZ" smtClean="0">
                <a:cs typeface="Times New Roman" pitchFamily="18" charset="0"/>
              </a:rPr>
              <a:t>ez prostorového omezení (cvičenci využívají všechen dostupný prostor)</a:t>
            </a:r>
            <a:endParaRPr lang="cs-CZ" smtClean="0"/>
          </a:p>
          <a:p>
            <a:pPr algn="just">
              <a:lnSpc>
                <a:spcPct val="90000"/>
              </a:lnSpc>
            </a:pPr>
            <a:endParaRPr lang="cs-CZ" smtClean="0"/>
          </a:p>
          <a:p>
            <a:pPr algn="just">
              <a:lnSpc>
                <a:spcPct val="90000"/>
              </a:lnSpc>
            </a:pPr>
            <a:r>
              <a:rPr lang="cs-CZ" smtClean="0"/>
              <a:t> s </a:t>
            </a:r>
            <a:r>
              <a:rPr lang="cs-CZ" smtClean="0">
                <a:cs typeface="Times New Roman" pitchFamily="18" charset="0"/>
              </a:rPr>
              <a:t>prostorovým omezením (cvičenci mohou využívat jen omezený prostor)</a:t>
            </a:r>
            <a:endParaRPr lang="sk-SK" smtClean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Didaktická omezení nácviku</a:t>
            </a:r>
            <a:endParaRPr lang="en-US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D</a:t>
            </a:r>
            <a:r>
              <a:rPr lang="cs-CZ" smtClean="0">
                <a:cs typeface="Times New Roman" pitchFamily="18" charset="0"/>
              </a:rPr>
              <a:t>ynamizac</a:t>
            </a:r>
            <a:r>
              <a:rPr lang="cs-CZ" smtClean="0"/>
              <a:t>e</a:t>
            </a:r>
            <a:r>
              <a:rPr lang="cs-CZ" smtClean="0">
                <a:cs typeface="Times New Roman" pitchFamily="18" charset="0"/>
              </a:rPr>
              <a:t> cvičení </a:t>
            </a:r>
            <a:r>
              <a:rPr lang="cs-CZ" b="1" smtClean="0">
                <a:cs typeface="Times New Roman" pitchFamily="18" charset="0"/>
              </a:rPr>
              <a:t>omezení</a:t>
            </a:r>
            <a:r>
              <a:rPr lang="cs-CZ" b="1" smtClean="0"/>
              <a:t>m</a:t>
            </a:r>
            <a:r>
              <a:rPr lang="cs-CZ" b="1" smtClean="0">
                <a:cs typeface="Times New Roman" pitchFamily="18" charset="0"/>
              </a:rPr>
              <a:t> času</a:t>
            </a:r>
            <a:r>
              <a:rPr lang="cs-CZ" smtClean="0">
                <a:cs typeface="Times New Roman" pitchFamily="18" charset="0"/>
              </a:rPr>
              <a:t>,</a:t>
            </a:r>
            <a:r>
              <a:rPr lang="cs-CZ" b="1" smtClean="0">
                <a:cs typeface="Times New Roman" pitchFamily="18" charset="0"/>
              </a:rPr>
              <a:t> prostoru </a:t>
            </a:r>
            <a:r>
              <a:rPr lang="cs-CZ" smtClean="0">
                <a:cs typeface="Times New Roman" pitchFamily="18" charset="0"/>
              </a:rPr>
              <a:t>a </a:t>
            </a:r>
            <a:r>
              <a:rPr lang="cs-CZ" b="1" smtClean="0">
                <a:cs typeface="Times New Roman" pitchFamily="18" charset="0"/>
              </a:rPr>
              <a:t>prostředků</a:t>
            </a:r>
            <a:r>
              <a:rPr lang="cs-CZ" b="1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smtClean="0"/>
          </a:p>
          <a:p>
            <a:r>
              <a:rPr lang="cs-CZ" b="1" smtClean="0"/>
              <a:t>Prostředky </a:t>
            </a:r>
            <a:r>
              <a:rPr lang="cs-CZ" smtClean="0"/>
              <a:t>(zejména u odporů):</a:t>
            </a:r>
            <a:endParaRPr lang="cs-CZ" sz="3200" smtClean="0"/>
          </a:p>
          <a:p>
            <a:pPr lvl="1"/>
            <a:r>
              <a:rPr lang="cs-CZ" smtClean="0"/>
              <a:t>bez omezení prostředků (cvičenec může použít ke splnění úkolu jakýkoliv pohybový prostředek v souladu s druhem cvičení),</a:t>
            </a:r>
            <a:endParaRPr lang="cs-CZ" sz="2800" smtClean="0"/>
          </a:p>
          <a:p>
            <a:pPr lvl="1"/>
            <a:r>
              <a:rPr lang="cs-CZ" smtClean="0"/>
              <a:t>s omezením prostředků.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Rámcový vzdělávací program pro základní vzdělávání </a:t>
            </a:r>
          </a:p>
        </p:txBody>
      </p:sp>
      <p:sp>
        <p:nvSpPr>
          <p:cNvPr id="983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smtClean="0"/>
              <a:t>1. stupeň:</a:t>
            </a:r>
            <a:endParaRPr lang="cs-CZ" smtClean="0"/>
          </a:p>
          <a:p>
            <a:r>
              <a:rPr lang="cs-CZ" smtClean="0"/>
              <a:t>průpravné úpoly - přetahy a přetlaky.</a:t>
            </a:r>
          </a:p>
          <a:p>
            <a:r>
              <a:rPr lang="cs-CZ" smtClean="0"/>
              <a:t> </a:t>
            </a:r>
          </a:p>
          <a:p>
            <a:r>
              <a:rPr lang="cs-CZ" b="1" i="1" smtClean="0"/>
              <a:t>2. stupeň:</a:t>
            </a:r>
            <a:endParaRPr lang="cs-CZ" smtClean="0"/>
          </a:p>
          <a:p>
            <a:r>
              <a:rPr lang="cs-CZ" smtClean="0"/>
              <a:t>základy sebeobrany,</a:t>
            </a:r>
          </a:p>
          <a:p>
            <a:r>
              <a:rPr lang="cs-CZ" smtClean="0"/>
              <a:t>základy džúdó,</a:t>
            </a:r>
          </a:p>
          <a:p>
            <a:r>
              <a:rPr lang="cs-CZ" smtClean="0"/>
              <a:t>základy aikidó, </a:t>
            </a:r>
          </a:p>
          <a:p>
            <a:r>
              <a:rPr lang="cs-CZ" smtClean="0"/>
              <a:t>základy karatedó.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Rámcový vzdělávací program pro gymnáziá</a:t>
            </a:r>
          </a:p>
        </p:txBody>
      </p:sp>
      <p:sp>
        <p:nvSpPr>
          <p:cNvPr id="993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smtClean="0"/>
          </a:p>
          <a:p>
            <a:r>
              <a:rPr lang="cs-CZ" b="1" smtClean="0"/>
              <a:t>Sebeobrana</a:t>
            </a:r>
          </a:p>
          <a:p>
            <a:r>
              <a:rPr lang="cs-CZ" b="1" smtClean="0"/>
              <a:t>základy džudo; aikido; karatedo </a:t>
            </a:r>
          </a:p>
          <a:p>
            <a:pPr>
              <a:buFontTx/>
              <a:buNone/>
            </a:pPr>
            <a:endParaRPr lang="cs-CZ" sz="2400" smtClean="0"/>
          </a:p>
          <a:p>
            <a:pPr>
              <a:buFontTx/>
              <a:buNone/>
            </a:pPr>
            <a:r>
              <a:rPr lang="cs-CZ" sz="2400" smtClean="0"/>
              <a:t>(základem je sebeobrana, rozsah ostatních činností je stanoven v návaznosti na připravenost vyučujícího a zájem žáků)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/>
          <p:cNvSpPr>
            <a:spLocks noGrp="1"/>
          </p:cNvSpPr>
          <p:nvPr>
            <p:ph type="title"/>
          </p:nvPr>
        </p:nvSpPr>
        <p:spPr>
          <a:xfrm>
            <a:off x="1000125" y="685800"/>
            <a:ext cx="7715250" cy="731838"/>
          </a:xfrm>
        </p:spPr>
        <p:txBody>
          <a:bodyPr/>
          <a:lstStyle/>
          <a:p>
            <a:r>
              <a:rPr lang="cs-CZ" smtClean="0"/>
              <a:t>Úpoly ve ŠVP na prvním stupni ZŠ</a:t>
            </a:r>
          </a:p>
        </p:txBody>
      </p:sp>
      <p:sp>
        <p:nvSpPr>
          <p:cNvPr id="1003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smtClean="0"/>
              <a:t>Základní specifické poznatky</a:t>
            </a:r>
            <a:r>
              <a:rPr lang="cs-CZ" sz="2400" smtClean="0"/>
              <a:t>, které si žáci osvojují:</a:t>
            </a:r>
          </a:p>
          <a:p>
            <a:r>
              <a:rPr lang="cs-CZ" sz="2400" smtClean="0"/>
              <a:t>základní způsoby navazování kontaktu úchopem a objetím,</a:t>
            </a:r>
          </a:p>
          <a:p>
            <a:r>
              <a:rPr lang="cs-CZ" sz="2400" smtClean="0"/>
              <a:t>způsoby přetahování a přetlačování soupeře,</a:t>
            </a:r>
          </a:p>
          <a:p>
            <a:r>
              <a:rPr lang="cs-CZ" sz="2400" smtClean="0"/>
              <a:t>průpravná cvičení pro pádovou techniku,</a:t>
            </a:r>
          </a:p>
          <a:p>
            <a:r>
              <a:rPr lang="cs-CZ" sz="2400" smtClean="0"/>
              <a:t>skupinové úpolové hry.</a:t>
            </a:r>
          </a:p>
          <a:p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smtClean="0"/>
              <a:t>Hodnocení a kontrola</a:t>
            </a:r>
            <a:endParaRPr lang="cs-CZ" sz="2400" smtClean="0"/>
          </a:p>
          <a:p>
            <a:r>
              <a:rPr lang="cs-CZ" sz="2200" smtClean="0"/>
              <a:t>navázání různých druhů kontaktu u základních úpolů (například úchopem za zápěstí, za loket, za rameno),</a:t>
            </a:r>
          </a:p>
          <a:p>
            <a:r>
              <a:rPr lang="cs-CZ" sz="2200" smtClean="0"/>
              <a:t>dodržení správného směru působení síly u přetahů a přetlaků,</a:t>
            </a:r>
          </a:p>
          <a:p>
            <a:r>
              <a:rPr lang="cs-CZ" sz="2200" smtClean="0"/>
              <a:t>plynulé pohyby se zpevněným tělem na podložce u průpravných pádových cvičení,</a:t>
            </a:r>
          </a:p>
          <a:p>
            <a:r>
              <a:rPr lang="cs-CZ" sz="2200" smtClean="0"/>
              <a:t>dostatečná sebekontrola u úpolových her.</a:t>
            </a:r>
          </a:p>
        </p:txBody>
      </p:sp>
      <p:sp>
        <p:nvSpPr>
          <p:cNvPr id="10137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00125" y="685800"/>
            <a:ext cx="77152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Úpoly ve ŠVP na prvním stupni ZŠ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obsah 2"/>
          <p:cNvSpPr>
            <a:spLocks noGrp="1"/>
          </p:cNvSpPr>
          <p:nvPr>
            <p:ph idx="1"/>
          </p:nvPr>
        </p:nvSpPr>
        <p:spPr>
          <a:xfrm>
            <a:off x="1071563" y="1600200"/>
            <a:ext cx="5786437" cy="4525963"/>
          </a:xfrm>
        </p:spPr>
        <p:txBody>
          <a:bodyPr/>
          <a:lstStyle/>
          <a:p>
            <a:r>
              <a:rPr lang="cs-CZ" sz="2400" b="1" smtClean="0"/>
              <a:t>Po ukončení vzdělávaní </a:t>
            </a:r>
            <a:r>
              <a:rPr lang="cs-CZ" sz="2400" smtClean="0"/>
              <a:t>žákyně a žáci:</a:t>
            </a:r>
          </a:p>
          <a:p>
            <a:r>
              <a:rPr lang="cs-CZ" sz="2000" smtClean="0"/>
              <a:t>dovedou navázat úpolový kontakt s jiným žákem a využít jej ke cvičení základních úpolů,</a:t>
            </a:r>
          </a:p>
          <a:p>
            <a:r>
              <a:rPr lang="cs-CZ" sz="2000" smtClean="0"/>
              <a:t>dovedou plynule a koncentrovaně přetahovat nebo přetlačovat soupeře,</a:t>
            </a:r>
          </a:p>
          <a:p>
            <a:r>
              <a:rPr lang="cs-CZ" sz="2000" smtClean="0"/>
              <a:t>umějí zpevnit tělo tak, aby se u průpravných pádových cvičení plynule převalovali po podložce,</a:t>
            </a:r>
          </a:p>
          <a:p>
            <a:r>
              <a:rPr lang="cs-CZ" sz="2000" smtClean="0"/>
              <a:t>u skupinových cvičení dovedou sledovat pohybový úkol a kontrolují svoje chování,</a:t>
            </a:r>
          </a:p>
          <a:p>
            <a:r>
              <a:rPr lang="cs-CZ" sz="2000" smtClean="0"/>
              <a:t>dovedou úpolově bojovat v radostné a emotivně pozitivní atmosféře.</a:t>
            </a:r>
          </a:p>
          <a:p>
            <a:endParaRPr lang="cs-CZ" sz="2200" smtClean="0"/>
          </a:p>
        </p:txBody>
      </p:sp>
      <p:sp>
        <p:nvSpPr>
          <p:cNvPr id="10240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00125" y="685800"/>
            <a:ext cx="77152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36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Úpoly ve ŠVP na prvním stupni ZŠ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>
          <a:xfrm>
            <a:off x="785813" y="685800"/>
            <a:ext cx="7858125" cy="731838"/>
          </a:xfrm>
        </p:spPr>
        <p:txBody>
          <a:bodyPr/>
          <a:lstStyle/>
          <a:p>
            <a:r>
              <a:rPr lang="cs-CZ" smtClean="0"/>
              <a:t>Úpoly ve ŠVP na druhém stupni ZŠ</a:t>
            </a:r>
          </a:p>
        </p:txBody>
      </p:sp>
      <p:sp>
        <p:nvSpPr>
          <p:cNvPr id="103427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6572250" cy="5286375"/>
          </a:xfrm>
        </p:spPr>
        <p:txBody>
          <a:bodyPr/>
          <a:lstStyle/>
          <a:p>
            <a:r>
              <a:rPr lang="cs-CZ" sz="2400" b="1" smtClean="0"/>
              <a:t>Základní specifické poznatky</a:t>
            </a:r>
            <a:r>
              <a:rPr lang="cs-CZ" sz="2400" smtClean="0"/>
              <a:t>:</a:t>
            </a:r>
          </a:p>
          <a:p>
            <a:r>
              <a:rPr lang="cs-CZ" sz="1700" smtClean="0"/>
              <a:t>význam průpravných úpolů a úpolových sportů, bojových umění a sebeobrany,</a:t>
            </a:r>
          </a:p>
          <a:p>
            <a:r>
              <a:rPr lang="cs-CZ" sz="1700" smtClean="0"/>
              <a:t>technika základních postojů a způsoby narušení stability soupeře,</a:t>
            </a:r>
          </a:p>
          <a:p>
            <a:r>
              <a:rPr lang="cs-CZ" sz="1700" smtClean="0"/>
              <a:t>nebezpečí vzniku úrazu pádem, význam pádových technik a základní pádová dovednost,</a:t>
            </a:r>
          </a:p>
          <a:p>
            <a:r>
              <a:rPr lang="cs-CZ" sz="1700" smtClean="0"/>
              <a:t>techniky zvedání, nošení a spouštění živého břemene, využití v tělesné výchově a sportu i mimo nich,</a:t>
            </a:r>
          </a:p>
          <a:p>
            <a:r>
              <a:rPr lang="cs-CZ" sz="1700" smtClean="0"/>
              <a:t>etika čestného sportovního boje,</a:t>
            </a:r>
          </a:p>
          <a:p>
            <a:r>
              <a:rPr lang="cs-CZ" sz="1700" smtClean="0"/>
              <a:t>základy techniky úpolových činností ve smyslu sebeobrany, přiměřenost sebeobrany a prevence proti násilí,</a:t>
            </a:r>
          </a:p>
          <a:p>
            <a:r>
              <a:rPr lang="cs-CZ" sz="1700" smtClean="0"/>
              <a:t>bolestivá a zranitelná místa lidského těla, rozdíl mezi jejich využitím v sebeobraně a zákazem použití ve sportovním boji,</a:t>
            </a:r>
          </a:p>
          <a:p>
            <a:r>
              <a:rPr lang="cs-CZ" sz="1700" smtClean="0"/>
              <a:t>základní, zjednodušená pravidla úpolových sportů prostřednictvím zápasu s využitím technik úpolových sportů.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Stoh knih">
  <a:themeElements>
    <a:clrScheme name="Šablona návrhu Stoh kni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Šablona návrhu Stoh knih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Stoh kni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Stoh kni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Stoh kni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Stoh knih</Template>
  <TotalTime>341</TotalTime>
  <Words>2479</Words>
  <Application>Microsoft Office PowerPoint</Application>
  <PresentationFormat>Předvádění na obrazovce (4:3)</PresentationFormat>
  <Paragraphs>775</Paragraphs>
  <Slides>110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110</vt:i4>
      </vt:variant>
    </vt:vector>
  </HeadingPairs>
  <TitlesOfParts>
    <vt:vector size="117" baseType="lpstr">
      <vt:lpstr>Arial</vt:lpstr>
      <vt:lpstr>Century Gothic</vt:lpstr>
      <vt:lpstr>Times New Roman</vt:lpstr>
      <vt:lpstr>Wingdings</vt:lpstr>
      <vt:lpstr>Symbol</vt:lpstr>
      <vt:lpstr>Verdana</vt:lpstr>
      <vt:lpstr>Šablona návrhu Stoh knih</vt:lpstr>
      <vt:lpstr>Teorie sportů - úpoly</vt:lpstr>
      <vt:lpstr>Úpoly ve sportu</vt:lpstr>
      <vt:lpstr>Evropská charta sportu – 1992</vt:lpstr>
      <vt:lpstr>Definice úpolů</vt:lpstr>
      <vt:lpstr>Definice úpolů</vt:lpstr>
      <vt:lpstr>Z historie úpolových činností</vt:lpstr>
      <vt:lpstr>Z historie úpolových činností</vt:lpstr>
      <vt:lpstr>Z historie úpolových činností</vt:lpstr>
      <vt:lpstr>Z historie úpolových činností</vt:lpstr>
      <vt:lpstr>Z historie úpolových činností</vt:lpstr>
      <vt:lpstr>Sociálně – historické aspekty</vt:lpstr>
      <vt:lpstr>Sociálně – historické aspekty</vt:lpstr>
      <vt:lpstr>Sociálně – historické aspekty</vt:lpstr>
      <vt:lpstr>Helénské období – starověké Řecko</vt:lpstr>
      <vt:lpstr>Panhelénské hry</vt:lpstr>
      <vt:lpstr>Panhelénské hry</vt:lpstr>
      <vt:lpstr>Řím – úpadek sportu</vt:lpstr>
      <vt:lpstr>Rytíři - Evropa</vt:lpstr>
      <vt:lpstr>Rytíři – samurajové, Japonsko</vt:lpstr>
      <vt:lpstr>Rytířská výchova</vt:lpstr>
      <vt:lpstr>Praxe rytířů</vt:lpstr>
      <vt:lpstr>Měšťanská a lidová kultura</vt:lpstr>
      <vt:lpstr>Rytířské akademie (17., 18. stol.)</vt:lpstr>
      <vt:lpstr>Úpoly v tělovýchovných systémech (19. stol.)</vt:lpstr>
      <vt:lpstr>Úpoly na našich územích</vt:lpstr>
      <vt:lpstr>Středověk</vt:lpstr>
      <vt:lpstr>Postupná institucionalizace</vt:lpstr>
      <vt:lpstr>Tělovýchovné ústavy v Česku</vt:lpstr>
      <vt:lpstr>Rozvoj sportu</vt:lpstr>
      <vt:lpstr>První Československá republika</vt:lpstr>
      <vt:lpstr>2. Světová válka</vt:lpstr>
      <vt:lpstr>Socialistický sport</vt:lpstr>
      <vt:lpstr>Oddíly a jejich členové 1957-1978 </vt:lpstr>
      <vt:lpstr>Po roce 1989</vt:lpstr>
      <vt:lpstr>Systematika úpolů</vt:lpstr>
      <vt:lpstr>1862 Sokolská soustava</vt:lpstr>
      <vt:lpstr>Autoři zabývající se úpoly</vt:lpstr>
      <vt:lpstr>Taxonomie</vt:lpstr>
      <vt:lpstr>Systematika (taxonomie) úpolů</vt:lpstr>
      <vt:lpstr>Průpravné úpoly</vt:lpstr>
      <vt:lpstr>Základní úpolová technika</vt:lpstr>
      <vt:lpstr>Polohy</vt:lpstr>
      <vt:lpstr>Polohy</vt:lpstr>
      <vt:lpstr>Biomechanické faktory stability</vt:lpstr>
      <vt:lpstr>Přechody</vt:lpstr>
      <vt:lpstr>Pohyby paží</vt:lpstr>
      <vt:lpstr>Pohyby nohou</vt:lpstr>
      <vt:lpstr>Obraty těla</vt:lpstr>
      <vt:lpstr>Přemístění</vt:lpstr>
      <vt:lpstr>Přemístění</vt:lpstr>
      <vt:lpstr>Přemístění</vt:lpstr>
      <vt:lpstr>Navázání kontaktu</vt:lpstr>
      <vt:lpstr>Zvedání, nošení a spouštění živého břemene</vt:lpstr>
      <vt:lpstr>Pádová technika</vt:lpstr>
      <vt:lpstr>Pádová technika</vt:lpstr>
      <vt:lpstr>Základní úpoly</vt:lpstr>
      <vt:lpstr>Přetahy, přetlaky</vt:lpstr>
      <vt:lpstr>Odpory</vt:lpstr>
      <vt:lpstr>Odpory</vt:lpstr>
      <vt:lpstr>Odpory</vt:lpstr>
      <vt:lpstr>Úpolové sporty</vt:lpstr>
      <vt:lpstr>Sebeobrana</vt:lpstr>
      <vt:lpstr>Determinanty didaktiky úpolů</vt:lpstr>
      <vt:lpstr>Fylogeneze lidstva</vt:lpstr>
      <vt:lpstr>Fylogeneze lidstva</vt:lpstr>
      <vt:lpstr>Ontogeneze pohybu</vt:lpstr>
      <vt:lpstr>Ontogeneze pohybu</vt:lpstr>
      <vt:lpstr>Sociální faktory</vt:lpstr>
      <vt:lpstr>Sociální faktory</vt:lpstr>
      <vt:lpstr>Fyzický kontakt v úpolech</vt:lpstr>
      <vt:lpstr>Fyzický kontakt v úpolech</vt:lpstr>
      <vt:lpstr>Fyzický kontakt v úpolech</vt:lpstr>
      <vt:lpstr>Fyzický kontakt v úpolech</vt:lpstr>
      <vt:lpstr>Fyzický kontakt v úpolech</vt:lpstr>
      <vt:lpstr>Fyzický kontakt v úpolech</vt:lpstr>
      <vt:lpstr>Fyzický kontakt v úpolech</vt:lpstr>
      <vt:lpstr>Fyzický kontakt v úpolech</vt:lpstr>
      <vt:lpstr>Psychologické faktory</vt:lpstr>
      <vt:lpstr>Na prvním stupni základní školy</vt:lpstr>
      <vt:lpstr>Na druhém stupni základní školy</vt:lpstr>
      <vt:lpstr>Na střední škole</vt:lpstr>
      <vt:lpstr>Rozvoj úpolových pohybových dovedností</vt:lpstr>
      <vt:lpstr>Nácvik dovedností</vt:lpstr>
      <vt:lpstr>Nácvik dovedností</vt:lpstr>
      <vt:lpstr>Výkon pohybových dovedností</vt:lpstr>
      <vt:lpstr>Didaktická omezení nácviku</vt:lpstr>
      <vt:lpstr>Didaktická omezení nácviku</vt:lpstr>
      <vt:lpstr>Didaktická omezení nácviku</vt:lpstr>
      <vt:lpstr>Didaktická omezení nácviku</vt:lpstr>
      <vt:lpstr>Didaktická omezení nácviku</vt:lpstr>
      <vt:lpstr>Didaktická omezení nácviku</vt:lpstr>
      <vt:lpstr>Didaktická omezení nácviku</vt:lpstr>
      <vt:lpstr>Didaktická omezení nácviku</vt:lpstr>
      <vt:lpstr>Rámcový vzdělávací program pro základní vzdělávání </vt:lpstr>
      <vt:lpstr>Rámcový vzdělávací program pro gymnáziá</vt:lpstr>
      <vt:lpstr>Úpoly ve ŠVP na prvním stupni ZŠ</vt:lpstr>
      <vt:lpstr>Snímek 97</vt:lpstr>
      <vt:lpstr>Snímek 98</vt:lpstr>
      <vt:lpstr>Úpoly ve ŠVP na druhém stupni ZŠ</vt:lpstr>
      <vt:lpstr>Úpoly ve ŠVP na druhém stupni ZŠ</vt:lpstr>
      <vt:lpstr>Úpoly ve ŠVP na druhém stupni ZŠ</vt:lpstr>
      <vt:lpstr>Úpoly ve ŠVP na středních školách</vt:lpstr>
      <vt:lpstr>Úpoly ve ŠVP na středních školách</vt:lpstr>
      <vt:lpstr>Úpoly ve ŠVP na středních školách</vt:lpstr>
      <vt:lpstr>Úpolové sporty</vt:lpstr>
      <vt:lpstr>Znaky úpolových sportů</vt:lpstr>
      <vt:lpstr>zaměření úpolových sportů </vt:lpstr>
      <vt:lpstr>vztah k soutěži </vt:lpstr>
      <vt:lpstr>podle technických prostředků </vt:lpstr>
      <vt:lpstr>podle kulturních konotací</vt:lpstr>
    </vt:vector>
  </TitlesOfParts>
  <Manager/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subject/>
  <dc:creator>fsps</dc:creator>
  <cp:keywords/>
  <dc:description/>
  <cp:lastModifiedBy>Sylva Hřebíčková</cp:lastModifiedBy>
  <cp:revision>45</cp:revision>
  <dcterms:created xsi:type="dcterms:W3CDTF">2008-10-10T11:39:20Z</dcterms:created>
  <dcterms:modified xsi:type="dcterms:W3CDTF">2009-12-18T08:36:08Z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