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74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5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42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48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4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70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55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28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98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16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56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10BCC-C85A-49A0-ABB2-FD9E5445D9D8}" type="datetimeFigureOut">
              <a:rPr lang="cs-CZ" smtClean="0"/>
              <a:t>14.10.2010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20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Activity in Diseases and Disabilities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Locomotor</a:t>
            </a:r>
            <a:r>
              <a:rPr lang="en-US" dirty="0" smtClean="0"/>
              <a:t> apparatus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9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posture and functional stage of </a:t>
            </a:r>
            <a:r>
              <a:rPr lang="en-US" dirty="0" err="1" smtClean="0"/>
              <a:t>musc</a:t>
            </a:r>
            <a:r>
              <a:rPr lang="cs-CZ" dirty="0" err="1" smtClean="0"/>
              <a:t>uloskeletal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Determination</a:t>
            </a:r>
            <a:r>
              <a:rPr lang="en-US" dirty="0" smtClean="0"/>
              <a:t> of posture</a:t>
            </a:r>
            <a:endParaRPr lang="cs-CZ" dirty="0" smtClean="0"/>
          </a:p>
          <a:p>
            <a:pPr lvl="1"/>
            <a:r>
              <a:rPr lang="cs-CZ" dirty="0" smtClean="0"/>
              <a:t>T</a:t>
            </a:r>
            <a:r>
              <a:rPr lang="en-US" dirty="0" err="1" smtClean="0"/>
              <a:t>raditional</a:t>
            </a:r>
            <a:r>
              <a:rPr lang="en-US" dirty="0" smtClean="0"/>
              <a:t> </a:t>
            </a:r>
            <a:r>
              <a:rPr lang="en-US" dirty="0"/>
              <a:t>posture standards </a:t>
            </a:r>
            <a:r>
              <a:rPr lang="en-US" dirty="0" smtClean="0"/>
              <a:t>for</a:t>
            </a:r>
            <a:r>
              <a:rPr lang="cs-CZ" dirty="0" smtClean="0"/>
              <a:t> male and </a:t>
            </a:r>
            <a:r>
              <a:rPr lang="en-US" dirty="0" smtClean="0"/>
              <a:t>female</a:t>
            </a:r>
            <a:r>
              <a:rPr lang="cs-CZ" dirty="0" smtClean="0"/>
              <a:t> </a:t>
            </a:r>
            <a:r>
              <a:rPr lang="en-US" dirty="0" smtClean="0"/>
              <a:t>according </a:t>
            </a:r>
            <a:r>
              <a:rPr lang="en-US" dirty="0"/>
              <a:t>to Klein, Thomas, and Mayer</a:t>
            </a:r>
            <a:r>
              <a:rPr lang="en-US" dirty="0" smtClean="0"/>
              <a:t>.</a:t>
            </a:r>
            <a:endParaRPr lang="cs-CZ" dirty="0" smtClean="0"/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en-US" dirty="0" smtClean="0"/>
              <a:t>recognize </a:t>
            </a:r>
            <a:r>
              <a:rPr lang="en-US" dirty="0"/>
              <a:t>different criteria for the evaluation of posture in </a:t>
            </a:r>
            <a:r>
              <a:rPr lang="cs-CZ" dirty="0" smtClean="0"/>
              <a:t>male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cs-CZ" dirty="0" err="1" smtClean="0"/>
              <a:t>female</a:t>
            </a:r>
            <a:r>
              <a:rPr lang="en-US" dirty="0" smtClean="0"/>
              <a:t> </a:t>
            </a:r>
            <a:r>
              <a:rPr lang="en-US" dirty="0"/>
              <a:t>according to silhouette images and classify postures into 4 different </a:t>
            </a:r>
            <a:r>
              <a:rPr lang="en-US" dirty="0" smtClean="0"/>
              <a:t>categories</a:t>
            </a:r>
            <a:r>
              <a:rPr lang="cs-CZ" dirty="0" smtClean="0"/>
              <a:t> (</a:t>
            </a:r>
            <a:r>
              <a:rPr lang="cs-CZ" dirty="0" err="1" smtClean="0"/>
              <a:t>excellent</a:t>
            </a:r>
            <a:r>
              <a:rPr lang="cs-CZ" dirty="0" smtClean="0"/>
              <a:t>, </a:t>
            </a:r>
            <a:r>
              <a:rPr lang="cs-CZ" dirty="0" err="1" smtClean="0"/>
              <a:t>good</a:t>
            </a:r>
            <a:r>
              <a:rPr lang="cs-CZ" dirty="0" smtClean="0"/>
              <a:t>, </a:t>
            </a:r>
            <a:r>
              <a:rPr lang="cs-CZ" dirty="0" err="1" smtClean="0"/>
              <a:t>weak</a:t>
            </a:r>
            <a:r>
              <a:rPr lang="cs-CZ" dirty="0" smtClean="0"/>
              <a:t>, </a:t>
            </a:r>
            <a:r>
              <a:rPr lang="cs-CZ" dirty="0" err="1" smtClean="0"/>
              <a:t>bad</a:t>
            </a:r>
            <a:r>
              <a:rPr lang="cs-CZ" dirty="0" smtClean="0"/>
              <a:t>)</a:t>
            </a:r>
            <a:r>
              <a:rPr lang="en-US" dirty="0" smtClean="0"/>
              <a:t>. </a:t>
            </a:r>
            <a:r>
              <a:rPr lang="en-US" dirty="0"/>
              <a:t>Clinical examination 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en-US" dirty="0"/>
              <a:t>performed to independently evaluate the position of head, shoulders, and scapular bones; chest and abdominal profile; spine curvature; pelvic inclination; and position of lower extremities, including the foot arch.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066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spinal curve with plumb line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head should align directly over the sacrum, and any deviation from midline may reflect a spinal deformity.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examiner </a:t>
            </a:r>
            <a:r>
              <a:rPr lang="en-US" dirty="0"/>
              <a:t>can detect deformity by dropping a plumb line from the </a:t>
            </a:r>
            <a:r>
              <a:rPr lang="en-US" dirty="0" err="1"/>
              <a:t>spinous</a:t>
            </a:r>
            <a:r>
              <a:rPr lang="en-US" dirty="0"/>
              <a:t> process of </a:t>
            </a:r>
            <a:r>
              <a:rPr lang="en-US" dirty="0" smtClean="0"/>
              <a:t>C7</a:t>
            </a:r>
            <a:r>
              <a:rPr lang="cs-CZ" dirty="0" smtClean="0"/>
              <a:t> </a:t>
            </a:r>
            <a:r>
              <a:rPr lang="en-US" dirty="0" smtClean="0"/>
              <a:t>or</a:t>
            </a:r>
            <a:r>
              <a:rPr lang="cs-CZ" dirty="0" smtClean="0"/>
              <a:t> </a:t>
            </a:r>
            <a:r>
              <a:rPr lang="en-US" dirty="0" smtClean="0"/>
              <a:t>occipital</a:t>
            </a:r>
            <a:r>
              <a:rPr lang="cs-CZ" dirty="0" smtClean="0"/>
              <a:t> bone</a:t>
            </a:r>
            <a:r>
              <a:rPr lang="en-US" dirty="0" smtClean="0"/>
              <a:t> </a:t>
            </a:r>
            <a:r>
              <a:rPr lang="en-US" dirty="0"/>
              <a:t>down to the level of the gluteal cleft.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deviation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spine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en-US" dirty="0" smtClean="0"/>
              <a:t>plumb</a:t>
            </a:r>
            <a:r>
              <a:rPr lang="cs-CZ" dirty="0" smtClean="0"/>
              <a:t> line and</a:t>
            </a:r>
            <a:r>
              <a:rPr lang="en-US" dirty="0" smtClean="0"/>
              <a:t> </a:t>
            </a:r>
            <a:r>
              <a:rPr lang="en-US" dirty="0"/>
              <a:t>number of centimeters of the plumb line from the gluteal cleft is noted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smtClean="0"/>
              <a:t>We</a:t>
            </a:r>
            <a:r>
              <a:rPr lang="cs-CZ" dirty="0" smtClean="0"/>
              <a:t> </a:t>
            </a:r>
            <a:r>
              <a:rPr lang="en-US" dirty="0" smtClean="0"/>
              <a:t>can</a:t>
            </a:r>
            <a:r>
              <a:rPr lang="cs-CZ" dirty="0" smtClean="0"/>
              <a:t> </a:t>
            </a:r>
            <a:r>
              <a:rPr lang="en-US" dirty="0" smtClean="0"/>
              <a:t>measure</a:t>
            </a:r>
            <a:r>
              <a:rPr lang="cs-CZ" dirty="0" smtClean="0"/>
              <a:t>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depth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spinal curve in cervical </a:t>
            </a:r>
            <a:r>
              <a:rPr lang="cs-CZ" dirty="0" smtClean="0"/>
              <a:t>(</a:t>
            </a:r>
            <a:r>
              <a:rPr lang="en-US" dirty="0" smtClean="0"/>
              <a:t>normality</a:t>
            </a:r>
            <a:r>
              <a:rPr lang="cs-CZ" dirty="0" smtClean="0"/>
              <a:t>= 2,5cm) and </a:t>
            </a:r>
            <a:r>
              <a:rPr lang="en-US" dirty="0" smtClean="0"/>
              <a:t>lumbar</a:t>
            </a:r>
            <a:r>
              <a:rPr lang="cs-CZ" dirty="0" smtClean="0"/>
              <a:t> (normality= 4cm) region.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4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test</a:t>
            </a:r>
            <a:r>
              <a:rPr lang="cs-CZ" dirty="0" smtClean="0"/>
              <a:t>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Adam's forward bending test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Thomayer test-</a:t>
            </a:r>
            <a:r>
              <a:rPr lang="cs-CZ" dirty="0"/>
              <a:t> </a:t>
            </a:r>
            <a:r>
              <a:rPr lang="en-US" dirty="0" smtClean="0"/>
              <a:t>deep forward bend</a:t>
            </a:r>
          </a:p>
          <a:p>
            <a:pPr lvl="1"/>
            <a:r>
              <a:rPr lang="en-US" dirty="0" smtClean="0"/>
              <a:t>Evaluation of length of hamstrings, erector of</a:t>
            </a:r>
            <a:r>
              <a:rPr lang="cs-CZ" dirty="0" smtClean="0"/>
              <a:t> </a:t>
            </a:r>
            <a:r>
              <a:rPr lang="en-US" dirty="0" smtClean="0"/>
              <a:t>spin</a:t>
            </a:r>
            <a:r>
              <a:rPr lang="cs-CZ" dirty="0" smtClean="0"/>
              <a:t>e</a:t>
            </a:r>
            <a:r>
              <a:rPr lang="en-US" dirty="0" smtClean="0"/>
              <a:t>, unwinding of spine. Normality=third finger touching floor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04864"/>
            <a:ext cx="2016224" cy="111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66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Musc</a:t>
            </a:r>
            <a:r>
              <a:rPr lang="cs-CZ" dirty="0" smtClean="0"/>
              <a:t>l</a:t>
            </a:r>
            <a:r>
              <a:rPr lang="en-US" dirty="0" smtClean="0"/>
              <a:t>e test</a:t>
            </a:r>
            <a:r>
              <a:rPr lang="cs-CZ" dirty="0" smtClean="0"/>
              <a:t> – </a:t>
            </a:r>
            <a:r>
              <a:rPr lang="cs-CZ" dirty="0" err="1" smtClean="0"/>
              <a:t>postural</a:t>
            </a:r>
            <a:r>
              <a:rPr lang="cs-CZ" dirty="0" smtClean="0"/>
              <a:t> </a:t>
            </a:r>
            <a:r>
              <a:rPr lang="cs-CZ" dirty="0" err="1" smtClean="0"/>
              <a:t>muscles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With qualitative scale we are measuring: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Muscles with tendency to be shorted (postural muscles)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Evaluation: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n-US" dirty="0" smtClean="0"/>
              <a:t>without </a:t>
            </a:r>
            <a:r>
              <a:rPr lang="en-US" dirty="0"/>
              <a:t>shortening,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n-US" dirty="0" smtClean="0"/>
              <a:t>moderate </a:t>
            </a:r>
            <a:r>
              <a:rPr lang="en-US" dirty="0"/>
              <a:t>shortening,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n-US" dirty="0" smtClean="0"/>
              <a:t>pathological </a:t>
            </a:r>
            <a:r>
              <a:rPr lang="en-US" dirty="0"/>
              <a:t>shortening</a:t>
            </a:r>
            <a:endParaRPr lang="cs-CZ" dirty="0"/>
          </a:p>
          <a:p>
            <a:pPr lvl="1"/>
            <a:r>
              <a:rPr lang="en-US" dirty="0"/>
              <a:t>Calf (m. gastrocnemius, m. soleus)</a:t>
            </a:r>
            <a:endParaRPr lang="cs-CZ" dirty="0"/>
          </a:p>
          <a:p>
            <a:pPr lvl="1"/>
            <a:r>
              <a:rPr lang="en-US" dirty="0"/>
              <a:t>Hamstrings (m. semitendinosus, m. semimembranosus, m. biceps </a:t>
            </a:r>
            <a:r>
              <a:rPr lang="en-US" dirty="0" err="1"/>
              <a:t>femoris</a:t>
            </a:r>
            <a:r>
              <a:rPr lang="en-US" dirty="0"/>
              <a:t>, m. </a:t>
            </a:r>
            <a:r>
              <a:rPr lang="en-US" dirty="0" err="1"/>
              <a:t>gracilis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Adductor muscles</a:t>
            </a:r>
            <a:endParaRPr lang="cs-CZ" dirty="0"/>
          </a:p>
          <a:p>
            <a:pPr lvl="1"/>
            <a:r>
              <a:rPr lang="en-US" dirty="0"/>
              <a:t>Flexors of hip joint (m. </a:t>
            </a:r>
            <a:r>
              <a:rPr lang="en-US" dirty="0" err="1"/>
              <a:t>iliopsoas</a:t>
            </a:r>
            <a:r>
              <a:rPr lang="en-US" dirty="0"/>
              <a:t>, m. rectus </a:t>
            </a:r>
            <a:r>
              <a:rPr lang="en-US" dirty="0" err="1"/>
              <a:t>femoris</a:t>
            </a:r>
            <a:r>
              <a:rPr lang="en-US" dirty="0"/>
              <a:t>, m. tensor </a:t>
            </a:r>
            <a:r>
              <a:rPr lang="en-US" dirty="0" err="1"/>
              <a:t>fascie</a:t>
            </a:r>
            <a:r>
              <a:rPr lang="en-US" dirty="0"/>
              <a:t> </a:t>
            </a:r>
            <a:r>
              <a:rPr lang="en-US" dirty="0" err="1"/>
              <a:t>latate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Extensor of spine (paravertebral </a:t>
            </a:r>
            <a:r>
              <a:rPr lang="en-US" dirty="0" err="1"/>
              <a:t>muscels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Pectoral muscles</a:t>
            </a:r>
            <a:endParaRPr lang="cs-CZ" dirty="0"/>
          </a:p>
          <a:p>
            <a:pPr lvl="1"/>
            <a:r>
              <a:rPr lang="en-US" dirty="0"/>
              <a:t>Muscles in nape region (m. trapezius pars </a:t>
            </a:r>
            <a:r>
              <a:rPr lang="en-US" dirty="0" err="1"/>
              <a:t>descendens</a:t>
            </a:r>
            <a:r>
              <a:rPr lang="en-US" dirty="0"/>
              <a:t>, m. </a:t>
            </a:r>
            <a:r>
              <a:rPr lang="en-US" dirty="0" err="1"/>
              <a:t>levator</a:t>
            </a:r>
            <a:r>
              <a:rPr lang="en-US" dirty="0"/>
              <a:t> scapulae, sternocleidomastoid)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32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Muscle</a:t>
            </a:r>
            <a:r>
              <a:rPr lang="cs-CZ" dirty="0" smtClean="0"/>
              <a:t> test – </a:t>
            </a:r>
            <a:r>
              <a:rPr lang="cs-CZ" dirty="0" err="1" smtClean="0"/>
              <a:t>weakness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Muscles with tendency to be weak together with motion stereotypes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Evaluation: motion stereotype: </a:t>
            </a:r>
            <a:r>
              <a:rPr lang="cs-CZ" dirty="0" smtClean="0"/>
              <a:t> </a:t>
            </a: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cs-CZ" dirty="0"/>
              <a:t>g</a:t>
            </a:r>
            <a:r>
              <a:rPr lang="en-US" dirty="0" err="1" smtClean="0"/>
              <a:t>ood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cs-CZ" dirty="0" smtClean="0"/>
              <a:t>p</a:t>
            </a:r>
            <a:r>
              <a:rPr lang="en-US" dirty="0" err="1" smtClean="0"/>
              <a:t>oor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       m</a:t>
            </a:r>
            <a:r>
              <a:rPr lang="en-US" dirty="0" err="1" smtClean="0"/>
              <a:t>uscle</a:t>
            </a:r>
            <a:r>
              <a:rPr lang="en-US" dirty="0" smtClean="0"/>
              <a:t> </a:t>
            </a:r>
            <a:r>
              <a:rPr lang="en-US" dirty="0"/>
              <a:t>weakness: 1. </a:t>
            </a:r>
            <a:r>
              <a:rPr lang="en-US" dirty="0" smtClean="0"/>
              <a:t>good,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       </a:t>
            </a:r>
            <a:r>
              <a:rPr lang="en-US" dirty="0" smtClean="0"/>
              <a:t>2</a:t>
            </a:r>
            <a:r>
              <a:rPr lang="en-US" dirty="0"/>
              <a:t>. moderate </a:t>
            </a:r>
            <a:r>
              <a:rPr lang="en-US" dirty="0" smtClean="0"/>
              <a:t>weak</a:t>
            </a:r>
            <a:r>
              <a:rPr lang="cs-CZ" dirty="0" err="1" smtClean="0"/>
              <a:t>ness</a:t>
            </a:r>
            <a:r>
              <a:rPr lang="en-US" dirty="0" smtClean="0"/>
              <a:t>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       </a:t>
            </a:r>
            <a:r>
              <a:rPr lang="en-US" dirty="0" smtClean="0"/>
              <a:t>3</a:t>
            </a:r>
            <a:r>
              <a:rPr lang="en-US" dirty="0"/>
              <a:t>. pathologically weak </a:t>
            </a:r>
            <a:endParaRPr lang="cs-CZ" dirty="0"/>
          </a:p>
          <a:p>
            <a:pPr lvl="1"/>
            <a:r>
              <a:rPr lang="en-US" dirty="0"/>
              <a:t>Motion stereotype of extension of lower extremity +power of gluteal muscles</a:t>
            </a:r>
            <a:endParaRPr lang="cs-CZ" dirty="0"/>
          </a:p>
          <a:p>
            <a:pPr lvl="1"/>
            <a:r>
              <a:rPr lang="en-US" dirty="0"/>
              <a:t>Motion stereotype of flexion of trunk + power of abdominal muscles</a:t>
            </a:r>
            <a:endParaRPr lang="cs-CZ" dirty="0"/>
          </a:p>
          <a:p>
            <a:pPr lvl="1"/>
            <a:r>
              <a:rPr lang="en-US" dirty="0"/>
              <a:t>Motion stereotype of abduction of arm + power of deltoid muscle</a:t>
            </a:r>
            <a:endParaRPr lang="cs-CZ" dirty="0"/>
          </a:p>
          <a:p>
            <a:pPr lvl="1"/>
            <a:r>
              <a:rPr lang="en-US" dirty="0"/>
              <a:t>Motion stereotype of flexors of neck + power of deep flexors of neck and head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549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380</Words>
  <Application>Microsoft Office PowerPoint</Application>
  <PresentationFormat>Předvádění na obrazovce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Physical Activity in Diseases and Disabilities</vt:lpstr>
      <vt:lpstr>Evaluation of posture and functional stage of musculoskeletal system</vt:lpstr>
      <vt:lpstr>Evaluation of spinal curve with plumb line</vt:lpstr>
      <vt:lpstr>Another tests</vt:lpstr>
      <vt:lpstr>Muscle test – postural muscles</vt:lpstr>
      <vt:lpstr>Muscle test – weakness</vt:lpstr>
    </vt:vector>
  </TitlesOfParts>
  <Company>FSpS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Activity in Diseases and Disabilities</dc:title>
  <dc:creator>Lenka Beránková</dc:creator>
  <cp:lastModifiedBy>Lenka Beránková</cp:lastModifiedBy>
  <cp:revision>9</cp:revision>
  <cp:lastPrinted>2010-10-14T12:11:48Z</cp:lastPrinted>
  <dcterms:created xsi:type="dcterms:W3CDTF">2010-10-14T07:55:33Z</dcterms:created>
  <dcterms:modified xsi:type="dcterms:W3CDTF">2010-10-14T15:12:08Z</dcterms:modified>
</cp:coreProperties>
</file>