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60" r:id="rId4"/>
    <p:sldId id="262" r:id="rId5"/>
    <p:sldId id="259" r:id="rId6"/>
    <p:sldId id="286" r:id="rId7"/>
    <p:sldId id="270" r:id="rId8"/>
    <p:sldId id="292" r:id="rId9"/>
    <p:sldId id="272" r:id="rId10"/>
    <p:sldId id="269" r:id="rId11"/>
    <p:sldId id="293" r:id="rId12"/>
    <p:sldId id="291" r:id="rId13"/>
    <p:sldId id="263" r:id="rId14"/>
    <p:sldId id="287" r:id="rId15"/>
    <p:sldId id="264" r:id="rId16"/>
    <p:sldId id="265" r:id="rId17"/>
    <p:sldId id="266" r:id="rId18"/>
    <p:sldId id="319" r:id="rId19"/>
    <p:sldId id="267" r:id="rId20"/>
    <p:sldId id="268" r:id="rId21"/>
    <p:sldId id="302" r:id="rId22"/>
    <p:sldId id="273" r:id="rId23"/>
    <p:sldId id="288" r:id="rId24"/>
    <p:sldId id="290" r:id="rId25"/>
    <p:sldId id="289" r:id="rId26"/>
    <p:sldId id="271" r:id="rId27"/>
    <p:sldId id="305" r:id="rId28"/>
    <p:sldId id="306" r:id="rId29"/>
    <p:sldId id="307" r:id="rId30"/>
    <p:sldId id="309" r:id="rId31"/>
    <p:sldId id="310" r:id="rId32"/>
    <p:sldId id="258" r:id="rId33"/>
    <p:sldId id="274" r:id="rId34"/>
    <p:sldId id="275" r:id="rId35"/>
    <p:sldId id="296" r:id="rId36"/>
    <p:sldId id="314" r:id="rId37"/>
    <p:sldId id="318" r:id="rId38"/>
    <p:sldId id="276" r:id="rId39"/>
    <p:sldId id="297" r:id="rId40"/>
    <p:sldId id="298" r:id="rId41"/>
    <p:sldId id="311" r:id="rId42"/>
    <p:sldId id="299" r:id="rId43"/>
    <p:sldId id="300" r:id="rId44"/>
    <p:sldId id="312" r:id="rId45"/>
    <p:sldId id="301" r:id="rId46"/>
    <p:sldId id="257" r:id="rId47"/>
    <p:sldId id="278" r:id="rId48"/>
    <p:sldId id="277" r:id="rId49"/>
    <p:sldId id="279" r:id="rId50"/>
    <p:sldId id="313" r:id="rId51"/>
    <p:sldId id="280" r:id="rId52"/>
    <p:sldId id="281" r:id="rId53"/>
    <p:sldId id="316" r:id="rId54"/>
    <p:sldId id="315" r:id="rId55"/>
    <p:sldId id="317" r:id="rId56"/>
    <p:sldId id="284" r:id="rId57"/>
    <p:sldId id="320" r:id="rId5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0000"/>
    <a:srgbClr val="008000"/>
    <a:srgbClr val="66FF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0D991-9E84-4775-B879-99FBB09FEAA0}" type="datetimeFigureOut">
              <a:rPr lang="cs-CZ" smtClean="0"/>
              <a:pPr/>
              <a:t>25.10.2011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286A9-EDED-4FB7-9D32-8B104B51D55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hyperlink" Target="http://radiologyschools.com/Radiology-Courses/peds/ms_webpages/ms7cmucopoly.html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ourseweb.edteched.uottawa.ca/medicine-histology/English/SS_BasicTissues/Connective16.htm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://courseweb.edteched.uottawa.ca/medicine-histology/English/SS_BasicTissues/Connective03.htm" TargetMode="Externa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rthoteers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n.ca/biology/desmid/brian/BIOL3530/DB_Ch02/DBNModel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ns.umich.edu/Releases/2005/Feb05/img/bone.jpg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35896" y="908720"/>
            <a:ext cx="5180112" cy="2088232"/>
          </a:xfrm>
        </p:spPr>
        <p:txBody>
          <a:bodyPr>
            <a:normAutofit/>
          </a:bodyPr>
          <a:lstStyle/>
          <a:p>
            <a:r>
              <a:rPr lang="cs-CZ" sz="6000" dirty="0" smtClean="0"/>
              <a:t>Pojivové tkáně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30824" y="3122966"/>
            <a:ext cx="5685184" cy="612068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cs-CZ" sz="4000" dirty="0" smtClean="0">
                <a:solidFill>
                  <a:srgbClr val="C00000"/>
                </a:solidFill>
              </a:rPr>
              <a:t>Vazivo, chrupavka, kostní tkáň</a:t>
            </a:r>
            <a:endParaRPr lang="cs-CZ" sz="4000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96136" y="4941168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Petr </a:t>
            </a:r>
            <a:r>
              <a:rPr lang="cs-CZ" sz="2800" dirty="0" err="1" smtClean="0"/>
              <a:t>Vaňhara</a:t>
            </a:r>
            <a:endParaRPr lang="cs-CZ" sz="2800" dirty="0" smtClean="0"/>
          </a:p>
          <a:p>
            <a:pPr algn="ctr"/>
            <a:r>
              <a:rPr lang="cs-CZ" sz="2800" dirty="0" smtClean="0"/>
              <a:t>Ústav histologie a embryologie LF MU</a:t>
            </a:r>
            <a:endParaRPr lang="cs-CZ" sz="2800" dirty="0"/>
          </a:p>
        </p:txBody>
      </p:sp>
      <p:pic>
        <p:nvPicPr>
          <p:cNvPr id="31746" name="Picture 2" descr="http://temneuzemi.webzdarma.cz/Kontaktni_zabijeni/Anatomi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746941"/>
            <a:ext cx="2664296" cy="2682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15516" y="89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+mj-lt"/>
                <a:ea typeface="+mj-ea"/>
                <a:cs typeface="+mj-cs"/>
              </a:rPr>
              <a:t>Vazivové buňky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520" y="987986"/>
            <a:ext cx="187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u="sng" dirty="0" smtClean="0"/>
              <a:t>Fibroblasty </a:t>
            </a:r>
            <a:endParaRPr lang="cs-CZ" sz="2800" u="sng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905506"/>
            <a:ext cx="82884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metabolicky velmi aktivní buňky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produkce mezibuněčné hmoty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vznikají z embryonálního mesenchymu </a:t>
            </a:r>
          </a:p>
          <a:p>
            <a:pPr>
              <a:buFont typeface="Arial" pitchFamily="34" charset="0"/>
              <a:buChar char="•"/>
            </a:pPr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 smtClean="0"/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blízce příbuzné s dalšími specializovanými typy:</a:t>
            </a:r>
          </a:p>
          <a:p>
            <a:pPr marL="1433513" indent="273050">
              <a:buFont typeface="Calibri" pitchFamily="34" charset="0"/>
              <a:buChar char="—"/>
            </a:pPr>
            <a:r>
              <a:rPr lang="cs-CZ" sz="2400" dirty="0" smtClean="0"/>
              <a:t> </a:t>
            </a:r>
            <a:r>
              <a:rPr lang="cs-CZ" sz="2400" dirty="0" err="1" smtClean="0"/>
              <a:t>chondrocyty</a:t>
            </a:r>
            <a:r>
              <a:rPr lang="cs-CZ" sz="2400" dirty="0" smtClean="0"/>
              <a:t> - chrupavka</a:t>
            </a:r>
          </a:p>
          <a:p>
            <a:pPr marL="1433513" indent="273050">
              <a:buFont typeface="Calibri" pitchFamily="34" charset="0"/>
              <a:buChar char="—"/>
            </a:pPr>
            <a:r>
              <a:rPr lang="cs-CZ" sz="2400" dirty="0" smtClean="0"/>
              <a:t> osteoblasty - kost</a:t>
            </a:r>
          </a:p>
          <a:p>
            <a:pPr marL="1433513" indent="273050">
              <a:buFont typeface="Calibri" pitchFamily="34" charset="0"/>
              <a:buChar char="—"/>
            </a:pPr>
            <a:r>
              <a:rPr lang="cs-CZ" sz="2400" dirty="0" smtClean="0"/>
              <a:t> </a:t>
            </a:r>
            <a:r>
              <a:rPr lang="cs-CZ" sz="2400" dirty="0" err="1" smtClean="0"/>
              <a:t>adipocyty</a:t>
            </a:r>
            <a:r>
              <a:rPr lang="cs-CZ" sz="2400" dirty="0" smtClean="0"/>
              <a:t> – tuková tkáň</a:t>
            </a:r>
          </a:p>
          <a:p>
            <a:pPr marL="1433513" indent="273050">
              <a:buFont typeface="Calibri" pitchFamily="34" charset="0"/>
              <a:buChar char="—"/>
            </a:pPr>
            <a:r>
              <a:rPr lang="cs-CZ" sz="2400" dirty="0" smtClean="0"/>
              <a:t> </a:t>
            </a:r>
            <a:r>
              <a:rPr lang="cs-CZ" sz="2400" dirty="0" err="1" smtClean="0"/>
              <a:t>myocyty</a:t>
            </a:r>
            <a:r>
              <a:rPr lang="cs-CZ" sz="2400" dirty="0" smtClean="0"/>
              <a:t> – buňky hladké svaloviny</a:t>
            </a:r>
            <a:endParaRPr lang="cs-CZ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671036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://t1.gstatic.com/images?q=tbn:ANd9GcRXsz91vRYKWKsZu9OQZ-rRfFnUdP3WAnq-N8GE2quRuNYKJbVUj5qh51k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829" y="673006"/>
            <a:ext cx="272415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4714"/>
            <a:ext cx="9180512" cy="688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2716" y="5846683"/>
            <a:ext cx="2515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/>
              <a:t>Fibroblast</a:t>
            </a:r>
            <a:endParaRPr lang="cs-CZ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1002948" y="908720"/>
            <a:ext cx="7397603" cy="5614801"/>
            <a:chOff x="598954" y="621599"/>
            <a:chExt cx="7397603" cy="5614801"/>
          </a:xfrm>
        </p:grpSpPr>
        <p:sp>
          <p:nvSpPr>
            <p:cNvPr id="10" name="TextovéPole 9"/>
            <p:cNvSpPr txBox="1"/>
            <p:nvPr/>
          </p:nvSpPr>
          <p:spPr>
            <a:xfrm>
              <a:off x="598954" y="5301208"/>
              <a:ext cx="1106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Makrofág</a:t>
              </a:r>
              <a:endParaRPr lang="cs-CZ" b="1" dirty="0"/>
            </a:p>
          </p:txBody>
        </p:sp>
        <p:pic>
          <p:nvPicPr>
            <p:cNvPr id="5018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8954" y="621599"/>
              <a:ext cx="7397603" cy="561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Skupina 14"/>
          <p:cNvGrpSpPr/>
          <p:nvPr/>
        </p:nvGrpSpPr>
        <p:grpSpPr>
          <a:xfrm>
            <a:off x="899592" y="838748"/>
            <a:ext cx="7630709" cy="5684855"/>
            <a:chOff x="495598" y="406699"/>
            <a:chExt cx="7630709" cy="5684855"/>
          </a:xfrm>
        </p:grpSpPr>
        <p:pic>
          <p:nvPicPr>
            <p:cNvPr id="5018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8954" y="406699"/>
              <a:ext cx="7527353" cy="5684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ovéPole 13"/>
            <p:cNvSpPr txBox="1"/>
            <p:nvPr/>
          </p:nvSpPr>
          <p:spPr>
            <a:xfrm>
              <a:off x="495598" y="5445223"/>
              <a:ext cx="3756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600" b="1" dirty="0" smtClean="0"/>
                <a:t>Plazmatická buňka</a:t>
              </a:r>
              <a:endParaRPr lang="cs-CZ" sz="3600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999689" y="908720"/>
            <a:ext cx="7400862" cy="5614801"/>
            <a:chOff x="595695" y="476671"/>
            <a:chExt cx="7400862" cy="5614801"/>
          </a:xfrm>
        </p:grpSpPr>
        <p:pic>
          <p:nvPicPr>
            <p:cNvPr id="5018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5695" y="476671"/>
              <a:ext cx="7400862" cy="561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ovéPole 11"/>
            <p:cNvSpPr txBox="1"/>
            <p:nvPr/>
          </p:nvSpPr>
          <p:spPr>
            <a:xfrm>
              <a:off x="595695" y="5291916"/>
              <a:ext cx="1974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600" b="1" dirty="0" err="1" smtClean="0"/>
                <a:t>Mastocyt</a:t>
              </a:r>
              <a:endParaRPr lang="cs-CZ" sz="3600" b="1" dirty="0"/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6371085" y="5723965"/>
            <a:ext cx="2029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Makrofág</a:t>
            </a:r>
            <a:endParaRPr lang="cs-CZ" sz="36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1905506"/>
            <a:ext cx="749871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dirty="0" smtClean="0"/>
              <a:t>rozptýlené v řídkém vazivu:</a:t>
            </a:r>
          </a:p>
          <a:p>
            <a:endParaRPr lang="cs-CZ" sz="2600" dirty="0" smtClean="0"/>
          </a:p>
          <a:p>
            <a:pPr>
              <a:buFont typeface="Arial" pitchFamily="34" charset="0"/>
              <a:buChar char="•"/>
            </a:pPr>
            <a:r>
              <a:rPr lang="cs-CZ" sz="2600" dirty="0" smtClean="0"/>
              <a:t> makrofágy – fagocytóza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/>
              <a:t> plazmatické buňky – produkce protilátek</a:t>
            </a:r>
          </a:p>
          <a:p>
            <a:pPr>
              <a:buFont typeface="Arial" pitchFamily="34" charset="0"/>
              <a:buChar char="•"/>
            </a:pPr>
            <a:r>
              <a:rPr lang="cs-CZ" sz="2600" dirty="0" smtClean="0"/>
              <a:t> </a:t>
            </a:r>
            <a:r>
              <a:rPr lang="cs-CZ" sz="2600" dirty="0" err="1" smtClean="0"/>
              <a:t>mastocyty</a:t>
            </a:r>
            <a:r>
              <a:rPr lang="cs-CZ" sz="2600" dirty="0" smtClean="0"/>
              <a:t> – nespecifická imunita (histamin, heparin)</a:t>
            </a:r>
          </a:p>
        </p:txBody>
      </p:sp>
      <p:sp>
        <p:nvSpPr>
          <p:cNvPr id="2" name="Obdélník 1"/>
          <p:cNvSpPr/>
          <p:nvPr/>
        </p:nvSpPr>
        <p:spPr>
          <a:xfrm>
            <a:off x="323528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+mj-lt"/>
                <a:ea typeface="+mj-ea"/>
                <a:cs typeface="+mj-cs"/>
              </a:rPr>
              <a:t>Vazivové buňky 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987986"/>
            <a:ext cx="404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u="sng" dirty="0" smtClean="0"/>
              <a:t>Buňky imunitního systému</a:t>
            </a:r>
            <a:endParaRPr lang="cs-CZ" sz="28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188640"/>
            <a:ext cx="8352928" cy="307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+mj-lt"/>
                <a:ea typeface="+mj-ea"/>
                <a:cs typeface="+mj-cs"/>
              </a:rPr>
              <a:t>Základní hmota</a:t>
            </a:r>
          </a:p>
          <a:p>
            <a:endParaRPr lang="cs-CZ" sz="2800" dirty="0" smtClean="0"/>
          </a:p>
          <a:p>
            <a:pPr>
              <a:lnSpc>
                <a:spcPct val="150000"/>
              </a:lnSpc>
            </a:pPr>
            <a:r>
              <a:rPr lang="cs-CZ" sz="2700" dirty="0" smtClean="0"/>
              <a:t>Amorfní, mezibuněčná hmota (extracelulární matrix)</a:t>
            </a:r>
          </a:p>
          <a:p>
            <a:pPr>
              <a:lnSpc>
                <a:spcPct val="150000"/>
              </a:lnSpc>
            </a:pPr>
            <a:r>
              <a:rPr lang="cs-CZ" sz="2700" dirty="0" smtClean="0"/>
              <a:t>Bezbarvá, průsvitná homogenní směs </a:t>
            </a:r>
            <a:r>
              <a:rPr lang="cs-CZ" sz="2700" u="sng" dirty="0" err="1" smtClean="0"/>
              <a:t>glykosaminglykanů</a:t>
            </a:r>
            <a:r>
              <a:rPr lang="cs-CZ" sz="2700" u="sng" dirty="0" smtClean="0"/>
              <a:t>, proteoglykanů</a:t>
            </a:r>
            <a:r>
              <a:rPr lang="cs-CZ" sz="2700" dirty="0" smtClean="0"/>
              <a:t> a </a:t>
            </a:r>
            <a:r>
              <a:rPr lang="cs-CZ" sz="2700" u="sng" dirty="0" smtClean="0"/>
              <a:t>strukturálních glykoproteinů</a:t>
            </a:r>
          </a:p>
        </p:txBody>
      </p:sp>
      <p:pic>
        <p:nvPicPr>
          <p:cNvPr id="25605" name="Picture 5" descr="image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9525" y="3429000"/>
            <a:ext cx="53244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30317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15516" y="44624"/>
            <a:ext cx="87129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600" u="sng" dirty="0" err="1" smtClean="0">
                <a:latin typeface="+mj-lt"/>
                <a:ea typeface="+mj-ea"/>
                <a:cs typeface="+mj-cs"/>
              </a:rPr>
              <a:t>Glykosaminoglykany</a:t>
            </a:r>
            <a:endParaRPr lang="cs-CZ" sz="3600" u="sng" dirty="0" smtClean="0">
              <a:latin typeface="+mj-lt"/>
              <a:ea typeface="+mj-ea"/>
              <a:cs typeface="+mj-cs"/>
            </a:endParaRPr>
          </a:p>
          <a:p>
            <a:r>
              <a:rPr lang="cs-CZ" sz="2800" dirty="0" smtClean="0"/>
              <a:t>lineární polysacharidy tvořené disacharidovými </a:t>
            </a:r>
            <a:r>
              <a:rPr lang="cs-CZ" sz="2800" dirty="0" err="1" smtClean="0"/>
              <a:t>podjednotkami</a:t>
            </a:r>
            <a:r>
              <a:rPr lang="cs-CZ" sz="2800" dirty="0" smtClean="0"/>
              <a:t> - </a:t>
            </a:r>
            <a:r>
              <a:rPr lang="cs-CZ" sz="2800" dirty="0" smtClean="0">
                <a:solidFill>
                  <a:srgbClr val="FF0000"/>
                </a:solidFill>
              </a:rPr>
              <a:t>kyselinou </a:t>
            </a:r>
            <a:r>
              <a:rPr lang="cs-CZ" sz="2800" dirty="0" err="1" smtClean="0">
                <a:solidFill>
                  <a:srgbClr val="FF0000"/>
                </a:solidFill>
              </a:rPr>
              <a:t>uronovou</a:t>
            </a:r>
            <a:r>
              <a:rPr lang="cs-CZ" sz="2800" dirty="0" smtClean="0">
                <a:solidFill>
                  <a:srgbClr val="FF0000"/>
                </a:solidFill>
              </a:rPr>
              <a:t> a </a:t>
            </a:r>
            <a:r>
              <a:rPr lang="cs-CZ" sz="2800" dirty="0" err="1" smtClean="0">
                <a:solidFill>
                  <a:srgbClr val="FF0000"/>
                </a:solidFill>
              </a:rPr>
              <a:t>hexosaminem</a:t>
            </a:r>
            <a:endParaRPr lang="cs-CZ" sz="28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4" descr="http://de.academic.ru/pictures/dewiki/72/Hyaluronsa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598" y="3705999"/>
            <a:ext cx="3257550" cy="1762126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940373" y="5877272"/>
            <a:ext cx="4024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glukosamin nebo galaktosamin</a:t>
            </a:r>
          </a:p>
        </p:txBody>
      </p:sp>
      <p:sp>
        <p:nvSpPr>
          <p:cNvPr id="6" name="Obdélník 5"/>
          <p:cNvSpPr/>
          <p:nvPr/>
        </p:nvSpPr>
        <p:spPr>
          <a:xfrm>
            <a:off x="251520" y="2967335"/>
            <a:ext cx="4311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 smtClean="0"/>
              <a:t>kys</a:t>
            </a:r>
            <a:r>
              <a:rPr lang="cs-CZ" sz="2400" dirty="0" smtClean="0"/>
              <a:t>. </a:t>
            </a:r>
            <a:r>
              <a:rPr lang="cs-CZ" sz="2400" dirty="0" err="1" smtClean="0"/>
              <a:t>glukuronová</a:t>
            </a:r>
            <a:r>
              <a:rPr lang="cs-CZ" sz="2400" dirty="0" smtClean="0"/>
              <a:t> nebo </a:t>
            </a:r>
            <a:r>
              <a:rPr lang="cs-CZ" sz="2400" dirty="0" err="1" smtClean="0"/>
              <a:t>iduronová</a:t>
            </a:r>
            <a:endParaRPr lang="cs-CZ" sz="2400" dirty="0" smtClean="0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611560" y="3705999"/>
            <a:ext cx="180020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rot="10800000">
            <a:off x="6787058" y="5468125"/>
            <a:ext cx="91891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251520" y="2204864"/>
            <a:ext cx="6381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polysacharidy bohaté na </a:t>
            </a:r>
            <a:r>
              <a:rPr lang="cs-CZ" dirty="0" err="1" smtClean="0"/>
              <a:t>hexosaminy</a:t>
            </a:r>
            <a:r>
              <a:rPr lang="cs-CZ" dirty="0" smtClean="0"/>
              <a:t> - kyselé mukopolysacharidy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395536" y="2636912"/>
          <a:ext cx="8748464" cy="2849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360"/>
                <a:gridCol w="5508104"/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400" b="1" dirty="0" err="1" smtClean="0"/>
                        <a:t>Glykosaminoglykan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Výskyt</a:t>
                      </a:r>
                      <a:endParaRPr lang="cs-CZ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Kyselina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hyaluronová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Pupečník, synoviální tekutina,</a:t>
                      </a:r>
                      <a:r>
                        <a:rPr lang="cs-CZ" baseline="0" dirty="0" smtClean="0"/>
                        <a:t> sklivcová tekutina, chrupavka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Chondroitinsulfát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Chrupavka, kost, rohovka, kůže, </a:t>
                      </a:r>
                      <a:r>
                        <a:rPr lang="cs-CZ" dirty="0" err="1" smtClean="0"/>
                        <a:t>notochord</a:t>
                      </a:r>
                      <a:r>
                        <a:rPr lang="cs-CZ" dirty="0" smtClean="0"/>
                        <a:t>, aorta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Dermatansulfát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Kůže, šlachy, aorta (</a:t>
                      </a:r>
                      <a:r>
                        <a:rPr lang="cs-CZ" dirty="0" err="1" smtClean="0"/>
                        <a:t>adventicie</a:t>
                      </a:r>
                      <a:r>
                        <a:rPr lang="cs-CZ" dirty="0" smtClean="0"/>
                        <a:t>)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Heparansulfát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Aorta, plíce, játra, bazální laminy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Keratansulfát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Rohovka, chrupavka</a:t>
                      </a:r>
                      <a:r>
                        <a:rPr lang="cs-CZ" baseline="0" dirty="0" smtClean="0"/>
                        <a:t> , meziobratlová ploténka (</a:t>
                      </a:r>
                      <a:r>
                        <a:rPr lang="cs-CZ" baseline="0" dirty="0" err="1" smtClean="0"/>
                        <a:t>nucleus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pulposus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anulus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fibrosus</a:t>
                      </a:r>
                      <a:r>
                        <a:rPr lang="cs-CZ" baseline="0" dirty="0" smtClean="0"/>
                        <a:t>)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215516" y="188640"/>
            <a:ext cx="871296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u="sng" dirty="0" err="1" smtClean="0">
                <a:latin typeface="+mj-lt"/>
                <a:ea typeface="+mj-ea"/>
                <a:cs typeface="+mj-cs"/>
              </a:rPr>
              <a:t>Glykosaminoglykany</a:t>
            </a:r>
            <a:endParaRPr lang="cs-CZ" sz="3600" u="sng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</a:pPr>
            <a:r>
              <a:rPr lang="cs-CZ" sz="2800" dirty="0" smtClean="0"/>
              <a:t>s výjimkou </a:t>
            </a:r>
            <a:r>
              <a:rPr lang="cs-CZ" sz="2800" dirty="0" err="1" smtClean="0"/>
              <a:t>kys</a:t>
            </a:r>
            <a:r>
              <a:rPr lang="cs-CZ" sz="2800" dirty="0" smtClean="0"/>
              <a:t>. </a:t>
            </a:r>
            <a:r>
              <a:rPr lang="cs-CZ" sz="2800" dirty="0" err="1" smtClean="0"/>
              <a:t>hyaluronové</a:t>
            </a:r>
            <a:r>
              <a:rPr lang="cs-CZ" sz="2800" dirty="0" smtClean="0"/>
              <a:t> se váží i na proteinové struktury  - proteoglykany</a:t>
            </a:r>
            <a:endParaRPr lang="cs-CZ" sz="2800" dirty="0" smtClean="0">
              <a:solidFill>
                <a:srgbClr val="FF0000"/>
              </a:solidFill>
            </a:endParaRPr>
          </a:p>
        </p:txBody>
      </p:sp>
      <p:pic>
        <p:nvPicPr>
          <p:cNvPr id="38914" name="Picture 2" descr="http://lh5.ggpht.com/-63bhcDuJ2IY/S3egfKEl-wI/AAAAAAAArjI/gM6yCsr_1SU/m_DSC_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942975"/>
            <a:ext cx="7429500" cy="497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544" y="222393"/>
            <a:ext cx="4104456" cy="64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vá jednoduchá závorka 3"/>
          <p:cNvSpPr/>
          <p:nvPr/>
        </p:nvSpPr>
        <p:spPr>
          <a:xfrm>
            <a:off x="6228184" y="1628800"/>
            <a:ext cx="216024" cy="216024"/>
          </a:xfrm>
          <a:prstGeom prst="leftBracket">
            <a:avLst/>
          </a:prstGeom>
          <a:ln w="25400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Levá jednoduchá závorka 6"/>
          <p:cNvSpPr/>
          <p:nvPr/>
        </p:nvSpPr>
        <p:spPr>
          <a:xfrm>
            <a:off x="5039544" y="620688"/>
            <a:ext cx="216024" cy="5400600"/>
          </a:xfrm>
          <a:prstGeom prst="leftBracket">
            <a:avLst/>
          </a:prstGeom>
          <a:ln w="25400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35496" y="222393"/>
            <a:ext cx="4752528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u="sng" dirty="0" smtClean="0">
                <a:latin typeface="+mj-lt"/>
                <a:ea typeface="+mj-ea"/>
                <a:cs typeface="+mj-cs"/>
              </a:rPr>
              <a:t>Proteoglykany</a:t>
            </a:r>
          </a:p>
          <a:p>
            <a:endParaRPr lang="cs-CZ" sz="2800" dirty="0" smtClean="0"/>
          </a:p>
          <a:p>
            <a:pPr>
              <a:buFont typeface="Calibri" pitchFamily="34" charset="0"/>
              <a:buChar char="—"/>
            </a:pPr>
            <a:r>
              <a:rPr lang="cs-CZ" sz="2700" dirty="0" smtClean="0"/>
              <a:t> protein + převažující </a:t>
            </a:r>
            <a:r>
              <a:rPr lang="cs-CZ" sz="2700" u="sng" dirty="0" smtClean="0"/>
              <a:t>lineární</a:t>
            </a:r>
            <a:r>
              <a:rPr lang="cs-CZ" sz="2700" dirty="0" smtClean="0"/>
              <a:t> sacharidová složka</a:t>
            </a:r>
          </a:p>
          <a:p>
            <a:pPr>
              <a:buFont typeface="Calibri" pitchFamily="34" charset="0"/>
              <a:buChar char="—"/>
            </a:pPr>
            <a:endParaRPr lang="cs-CZ" sz="2700" dirty="0" smtClean="0"/>
          </a:p>
          <a:p>
            <a:pPr>
              <a:buFont typeface="Calibri" pitchFamily="34" charset="0"/>
              <a:buChar char="—"/>
            </a:pPr>
            <a:r>
              <a:rPr lang="cs-CZ" sz="2700" dirty="0" smtClean="0"/>
              <a:t> proteoglykanové agregáty</a:t>
            </a:r>
          </a:p>
          <a:p>
            <a:pPr>
              <a:buFont typeface="Calibri" pitchFamily="34" charset="0"/>
              <a:buChar char="—"/>
            </a:pPr>
            <a:endParaRPr lang="cs-CZ" sz="2700" dirty="0" smtClean="0"/>
          </a:p>
          <a:p>
            <a:pPr>
              <a:buFont typeface="Calibri" pitchFamily="34" charset="0"/>
              <a:buChar char="—"/>
            </a:pPr>
            <a:r>
              <a:rPr lang="cs-CZ" sz="2700" dirty="0" smtClean="0"/>
              <a:t> vysoká schopnost vázat vodu</a:t>
            </a:r>
          </a:p>
          <a:p>
            <a:pPr>
              <a:buFont typeface="Calibri" pitchFamily="34" charset="0"/>
              <a:buChar char="—"/>
            </a:pPr>
            <a:r>
              <a:rPr lang="cs-CZ" sz="2700" dirty="0" smtClean="0"/>
              <a:t> objem závislý na stupni hydratace</a:t>
            </a:r>
          </a:p>
          <a:p>
            <a:pPr>
              <a:buFont typeface="Calibri" pitchFamily="34" charset="0"/>
              <a:buChar char="—"/>
            </a:pPr>
            <a:endParaRPr lang="cs-CZ" sz="2700" dirty="0" smtClean="0"/>
          </a:p>
          <a:p>
            <a:pPr>
              <a:buFont typeface="Calibri" pitchFamily="34" charset="0"/>
              <a:buChar char="—"/>
            </a:pPr>
            <a:r>
              <a:rPr lang="cs-CZ" sz="2200" dirty="0" smtClean="0"/>
              <a:t> </a:t>
            </a:r>
            <a:r>
              <a:rPr lang="cs-CZ" sz="2200" b="1" dirty="0" err="1" smtClean="0"/>
              <a:t>aggrecan</a:t>
            </a:r>
            <a:r>
              <a:rPr lang="cs-CZ" sz="2200" b="1" dirty="0" smtClean="0"/>
              <a:t> </a:t>
            </a:r>
            <a:r>
              <a:rPr lang="cs-CZ" sz="2200" dirty="0" smtClean="0"/>
              <a:t>(chrupavka)</a:t>
            </a:r>
          </a:p>
          <a:p>
            <a:pPr>
              <a:buFont typeface="Calibri" pitchFamily="34" charset="0"/>
              <a:buChar char="—"/>
            </a:pPr>
            <a:r>
              <a:rPr lang="cs-CZ" sz="2200" b="1" dirty="0" smtClean="0"/>
              <a:t> </a:t>
            </a:r>
            <a:r>
              <a:rPr lang="cs-CZ" sz="2200" b="1" dirty="0" err="1" smtClean="0"/>
              <a:t>syndekan</a:t>
            </a:r>
            <a:endParaRPr lang="cs-CZ" sz="2200" b="1" dirty="0" smtClean="0"/>
          </a:p>
          <a:p>
            <a:pPr>
              <a:buFont typeface="Calibri" pitchFamily="34" charset="0"/>
              <a:buChar char="—"/>
            </a:pPr>
            <a:r>
              <a:rPr lang="cs-CZ" sz="2200" b="1" dirty="0" smtClean="0"/>
              <a:t> </a:t>
            </a:r>
            <a:r>
              <a:rPr lang="cs-CZ" sz="2200" b="1" dirty="0" err="1" smtClean="0"/>
              <a:t>fibroglykan</a:t>
            </a:r>
            <a:endParaRPr lang="cs-CZ" sz="2200" b="1" dirty="0" smtClean="0"/>
          </a:p>
          <a:p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5516" y="260648"/>
            <a:ext cx="871296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u="sng" dirty="0" smtClean="0">
                <a:latin typeface="+mj-lt"/>
                <a:ea typeface="+mj-ea"/>
                <a:cs typeface="+mj-cs"/>
              </a:rPr>
              <a:t>Strukturální glykoproteiny</a:t>
            </a:r>
          </a:p>
          <a:p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dominantní protein + </a:t>
            </a:r>
            <a:r>
              <a:rPr lang="cs-CZ" sz="2800" u="sng" dirty="0" smtClean="0"/>
              <a:t>rozvětvená</a:t>
            </a:r>
            <a:r>
              <a:rPr lang="cs-CZ" sz="2800" dirty="0" smtClean="0"/>
              <a:t> sacharidová složka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interakce mezi buňkami a extracelulární matrix</a:t>
            </a:r>
          </a:p>
          <a:p>
            <a:r>
              <a:rPr lang="cs-CZ" sz="2300" dirty="0" smtClean="0"/>
              <a:t>		(proliferace, diferenciace, migrace, zánik…)</a:t>
            </a:r>
          </a:p>
        </p:txBody>
      </p:sp>
      <p:pic>
        <p:nvPicPr>
          <p:cNvPr id="22530" name="Picture 2" descr="http://www.fz-juelich.de/cae/servlet/contentblob/899194/normal/3412/NWG_Glykosylier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0413" y="188640"/>
            <a:ext cx="2124075" cy="1143001"/>
          </a:xfrm>
          <a:prstGeom prst="rect">
            <a:avLst/>
          </a:prstGeom>
          <a:noFill/>
        </p:spPr>
      </p:pic>
      <p:pic>
        <p:nvPicPr>
          <p:cNvPr id="36868" name="Picture 4" descr="Cover image expansion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917504" y="3085677"/>
            <a:ext cx="4191000" cy="3295651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5496" y="3429000"/>
            <a:ext cx="4874568" cy="2988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 smtClean="0"/>
          </a:p>
          <a:p>
            <a:pPr>
              <a:lnSpc>
                <a:spcPct val="150000"/>
              </a:lnSpc>
              <a:buFont typeface="Calibri" pitchFamily="34" charset="0"/>
              <a:buChar char="―"/>
            </a:pPr>
            <a:r>
              <a:rPr lang="cs-CZ" sz="2000" dirty="0" smtClean="0"/>
              <a:t> </a:t>
            </a:r>
            <a:r>
              <a:rPr lang="cs-CZ" sz="2000" b="1" dirty="0" err="1" smtClean="0"/>
              <a:t>fibronektin</a:t>
            </a:r>
            <a:r>
              <a:rPr lang="cs-CZ" sz="2000" dirty="0" smtClean="0"/>
              <a:t> </a:t>
            </a:r>
            <a:r>
              <a:rPr lang="cs-CZ" dirty="0" smtClean="0"/>
              <a:t>– spojení mezi kolagenními vlákny a </a:t>
            </a:r>
            <a:r>
              <a:rPr lang="cs-CZ" dirty="0" err="1" smtClean="0"/>
              <a:t>glykosaminoglykany</a:t>
            </a:r>
            <a:r>
              <a:rPr lang="cs-CZ" dirty="0" smtClean="0"/>
              <a:t>, umožňuje normální adhezi a migraci buněk</a:t>
            </a:r>
          </a:p>
          <a:p>
            <a:pPr>
              <a:lnSpc>
                <a:spcPct val="150000"/>
              </a:lnSpc>
              <a:buFont typeface="Calibri" pitchFamily="34" charset="0"/>
              <a:buChar char="―"/>
            </a:pPr>
            <a:r>
              <a:rPr lang="cs-CZ" sz="2000" dirty="0" smtClean="0"/>
              <a:t> </a:t>
            </a:r>
            <a:r>
              <a:rPr lang="cs-CZ" sz="2000" b="1" dirty="0" err="1" smtClean="0"/>
              <a:t>laminin</a:t>
            </a:r>
            <a:r>
              <a:rPr lang="cs-CZ" sz="2000" dirty="0" smtClean="0"/>
              <a:t> </a:t>
            </a:r>
            <a:r>
              <a:rPr lang="cs-CZ" dirty="0" smtClean="0"/>
              <a:t>– bazální lamina – soudržnost epitelů</a:t>
            </a:r>
          </a:p>
          <a:p>
            <a:pPr>
              <a:lnSpc>
                <a:spcPct val="150000"/>
              </a:lnSpc>
              <a:buFont typeface="Calibri" pitchFamily="34" charset="0"/>
              <a:buChar char="―"/>
            </a:pPr>
            <a:r>
              <a:rPr lang="cs-CZ" sz="2000" dirty="0" smtClean="0"/>
              <a:t> </a:t>
            </a:r>
            <a:r>
              <a:rPr lang="cs-CZ" sz="2000" b="1" dirty="0" err="1" smtClean="0"/>
              <a:t>chondronektin</a:t>
            </a:r>
            <a:r>
              <a:rPr lang="cs-CZ" sz="2000" dirty="0" smtClean="0"/>
              <a:t> </a:t>
            </a:r>
            <a:r>
              <a:rPr lang="cs-CZ" dirty="0" smtClean="0"/>
              <a:t>– chrupavka - adheze </a:t>
            </a:r>
            <a:r>
              <a:rPr lang="cs-CZ" dirty="0" err="1" smtClean="0"/>
              <a:t>chondrocytů</a:t>
            </a:r>
            <a:r>
              <a:rPr lang="cs-CZ" dirty="0" smtClean="0"/>
              <a:t> ke kolagenu </a:t>
            </a:r>
          </a:p>
        </p:txBody>
      </p:sp>
      <p:sp>
        <p:nvSpPr>
          <p:cNvPr id="7" name="Obdélník 6"/>
          <p:cNvSpPr/>
          <p:nvPr/>
        </p:nvSpPr>
        <p:spPr>
          <a:xfrm>
            <a:off x="6083183" y="6381328"/>
            <a:ext cx="20818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(J. </a:t>
            </a:r>
            <a:r>
              <a:rPr lang="cs-CZ" sz="1200" dirty="0" err="1" smtClean="0"/>
              <a:t>Nutr</a:t>
            </a:r>
            <a:r>
              <a:rPr lang="cs-CZ" sz="1200" dirty="0" smtClean="0"/>
              <a:t>. 136:2123-2126, 2006)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a 2"/>
          <p:cNvSpPr/>
          <p:nvPr/>
        </p:nvSpPr>
        <p:spPr>
          <a:xfrm>
            <a:off x="762000" y="643508"/>
            <a:ext cx="1721768" cy="5532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611560" y="1219572"/>
            <a:ext cx="1721768" cy="5532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683568" y="2852936"/>
            <a:ext cx="1721768" cy="5532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027142" y="5917168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Oesophagus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496" y="116632"/>
            <a:ext cx="376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smtClean="0">
                <a:solidFill>
                  <a:srgbClr val="008000"/>
                </a:solidFill>
              </a:rPr>
              <a:t>Klinické souvislosti</a:t>
            </a:r>
            <a:endParaRPr lang="cs-CZ" sz="3600" u="sng" dirty="0">
              <a:solidFill>
                <a:srgbClr val="008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1323633"/>
            <a:ext cx="889248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700" b="1" dirty="0" smtClean="0"/>
              <a:t>Poruchy odbourávání proteoglykanů </a:t>
            </a:r>
            <a:r>
              <a:rPr lang="cs-CZ" sz="2700" dirty="0" smtClean="0"/>
              <a:t>– </a:t>
            </a:r>
            <a:r>
              <a:rPr lang="cs-CZ" sz="2700" i="1" dirty="0" err="1" smtClean="0"/>
              <a:t>mukopolysacharidózy</a:t>
            </a:r>
            <a:endParaRPr lang="cs-CZ" sz="2700" i="1" dirty="0" smtClean="0"/>
          </a:p>
          <a:p>
            <a:r>
              <a:rPr lang="cs-CZ" sz="2200" dirty="0" smtClean="0"/>
              <a:t>(př. Syndromy </a:t>
            </a:r>
            <a:r>
              <a:rPr lang="cs-CZ" sz="2200" dirty="0" err="1" smtClean="0"/>
              <a:t>Hurlerové</a:t>
            </a:r>
            <a:r>
              <a:rPr lang="cs-CZ" sz="2200" dirty="0" smtClean="0"/>
              <a:t>, Hunterův, </a:t>
            </a:r>
            <a:r>
              <a:rPr lang="cs-CZ" sz="2200" dirty="0" err="1" smtClean="0"/>
              <a:t>Sanfilippův</a:t>
            </a:r>
            <a:r>
              <a:rPr lang="cs-CZ" sz="2200" dirty="0" smtClean="0"/>
              <a:t>, </a:t>
            </a:r>
            <a:r>
              <a:rPr lang="cs-CZ" sz="2200" dirty="0" err="1" smtClean="0"/>
              <a:t>Morquitův</a:t>
            </a:r>
            <a:r>
              <a:rPr lang="cs-CZ" sz="2200" dirty="0" smtClean="0"/>
              <a:t>, atd. )</a:t>
            </a:r>
          </a:p>
          <a:p>
            <a:endParaRPr lang="cs-CZ" sz="2400" dirty="0" smtClean="0"/>
          </a:p>
        </p:txBody>
      </p:sp>
      <p:pic>
        <p:nvPicPr>
          <p:cNvPr id="21506" name="Picture 2" descr="http://radiologyschools.com/Radiology-Courses/peds/ms_images/Hurler's%20L%20spine%20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4021" y="4703564"/>
            <a:ext cx="1454243" cy="1938992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5496" y="2570128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cs-CZ" sz="2400" dirty="0" smtClean="0"/>
              <a:t> geneticky podmíněná ztráta enzymů zodpovědných za metabolismus proteoglykanů</a:t>
            </a:r>
          </a:p>
          <a:p>
            <a:endParaRPr lang="cs-CZ" sz="2400" dirty="0" smtClean="0"/>
          </a:p>
          <a:p>
            <a:r>
              <a:rPr lang="cs-CZ" sz="2400" dirty="0" smtClean="0"/>
              <a:t>- poruchy vývoje kostry a svalstva, deformace kloubů, často orgánová selhání a mentální retardace v důsledku akumulace proteoglykanů v tkáních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797152"/>
            <a:ext cx="1888471" cy="180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3829" y="2492897"/>
            <a:ext cx="1580919" cy="203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800" dirty="0" smtClean="0">
                <a:hlinkClick r:id="rId5"/>
              </a:rPr>
              <a:t>http://radiologyschools.com/Radiology-Courses/peds/ms_webpages/ms7cmucopoly.html</a:t>
            </a:r>
            <a:endParaRPr lang="cs-CZ" sz="800" dirty="0"/>
          </a:p>
        </p:txBody>
      </p:sp>
      <p:pic>
        <p:nvPicPr>
          <p:cNvPr id="21510" name="Picture 6" descr="http://aa.ecn.cz/img_upload/3fca9ab9b0de68ed3b43737b5d0298d4/Fonendosk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5705" y="297522"/>
            <a:ext cx="866775" cy="88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88640"/>
            <a:ext cx="8208912" cy="794519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Pojivová tkáň a pohybový systém</a:t>
            </a:r>
            <a:endParaRPr lang="cs-CZ" sz="4400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251520" y="1196752"/>
            <a:ext cx="8640960" cy="24482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800" dirty="0" smtClean="0"/>
              <a:t>pojivová, svalová a nervová tkáň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800" dirty="0" smtClean="0"/>
              <a:t>díky svým mechanickým vlastnostem je pojivová tkáň základní funkční složkou opěrného, nosného i hybného systému</a:t>
            </a:r>
          </a:p>
        </p:txBody>
      </p:sp>
      <p:pic>
        <p:nvPicPr>
          <p:cNvPr id="8" name="Picture 8" descr="http://sportsblog.projo.com/bolt0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979712" y="3140968"/>
            <a:ext cx="5184576" cy="3540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9450" y="3812133"/>
            <a:ext cx="52451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107504" y="1467941"/>
            <a:ext cx="8892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800" dirty="0" smtClean="0"/>
              <a:t>- tekutina podobná krevní plazmě</a:t>
            </a:r>
          </a:p>
          <a:p>
            <a:r>
              <a:rPr lang="cs-CZ" sz="2800" dirty="0" smtClean="0"/>
              <a:t>- za normálních okolností v tkáních minimální množství volné tekutiny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437282" y="5682753"/>
            <a:ext cx="1512168" cy="158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>
            <a:off x="7194550" y="5684341"/>
            <a:ext cx="1512168" cy="1588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 rot="10800000">
            <a:off x="2560082" y="3072308"/>
            <a:ext cx="4023835" cy="864096"/>
            <a:chOff x="3707904" y="2924944"/>
            <a:chExt cx="2802570" cy="864096"/>
          </a:xfrm>
          <a:solidFill>
            <a:schemeClr val="accent6">
              <a:lumMod val="75000"/>
            </a:schemeClr>
          </a:solidFill>
        </p:grpSpPr>
        <p:sp>
          <p:nvSpPr>
            <p:cNvPr id="19" name="Pravoúhlý trojúhelník 18"/>
            <p:cNvSpPr/>
            <p:nvPr/>
          </p:nvSpPr>
          <p:spPr>
            <a:xfrm>
              <a:off x="3707904" y="2924944"/>
              <a:ext cx="2802570" cy="64807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3707904" y="3573016"/>
              <a:ext cx="2802570" cy="216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5004048" y="322619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osmotický tlak</a:t>
            </a:r>
            <a:endParaRPr lang="cs-CZ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2560082" y="3380085"/>
            <a:ext cx="4023835" cy="864096"/>
            <a:chOff x="3707904" y="2924944"/>
            <a:chExt cx="2802570" cy="864096"/>
          </a:xfrm>
        </p:grpSpPr>
        <p:sp>
          <p:nvSpPr>
            <p:cNvPr id="15" name="Pravoúhlý trojúhelník 14"/>
            <p:cNvSpPr/>
            <p:nvPr/>
          </p:nvSpPr>
          <p:spPr>
            <a:xfrm>
              <a:off x="3707904" y="2924944"/>
              <a:ext cx="2802570" cy="648072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3707904" y="3573016"/>
              <a:ext cx="2802570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2771800" y="381213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/>
              <a:t>hydrostatický tlak</a:t>
            </a:r>
            <a:endParaRPr lang="cs-CZ" sz="1400" b="1" dirty="0"/>
          </a:p>
        </p:txBody>
      </p:sp>
      <p:sp>
        <p:nvSpPr>
          <p:cNvPr id="14" name="Obdélník 13"/>
          <p:cNvSpPr/>
          <p:nvPr/>
        </p:nvSpPr>
        <p:spPr>
          <a:xfrm>
            <a:off x="35496" y="836712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 smtClean="0">
                <a:latin typeface="+mj-lt"/>
                <a:ea typeface="+mj-ea"/>
                <a:cs typeface="+mj-cs"/>
              </a:rPr>
              <a:t>Tkáňová tekutina a edém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5496" y="44624"/>
            <a:ext cx="376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smtClean="0">
                <a:solidFill>
                  <a:srgbClr val="008000"/>
                </a:solidFill>
              </a:rPr>
              <a:t>Klinické souvislosti</a:t>
            </a:r>
            <a:endParaRPr lang="cs-CZ" sz="3600" u="sng" dirty="0">
              <a:solidFill>
                <a:srgbClr val="008000"/>
              </a:solidFill>
            </a:endParaRPr>
          </a:p>
        </p:txBody>
      </p:sp>
      <p:pic>
        <p:nvPicPr>
          <p:cNvPr id="22" name="Picture 6" descr="http://aa.ecn.cz/img_upload/3fca9ab9b0de68ed3b43737b5d0298d4/Fonendosk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5705" y="297522"/>
            <a:ext cx="866775" cy="88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5496" y="836712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 smtClean="0"/>
              <a:t>Tkáňová tekutina a edém</a:t>
            </a:r>
          </a:p>
          <a:p>
            <a:endParaRPr lang="cs-CZ" sz="3600" b="1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496" y="44624"/>
            <a:ext cx="376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smtClean="0">
                <a:solidFill>
                  <a:srgbClr val="008000"/>
                </a:solidFill>
              </a:rPr>
              <a:t>Klinické souvislosti</a:t>
            </a:r>
            <a:endParaRPr lang="cs-CZ" sz="3600" u="sng" dirty="0">
              <a:solidFill>
                <a:srgbClr val="008000"/>
              </a:solidFill>
            </a:endParaRPr>
          </a:p>
        </p:txBody>
      </p:sp>
      <p:pic>
        <p:nvPicPr>
          <p:cNvPr id="5" name="Picture 6" descr="http://aa.ecn.cz/img_upload/3fca9ab9b0de68ed3b43737b5d0298d4/Fonendosk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5705" y="297522"/>
            <a:ext cx="866775" cy="885825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5496" y="3429000"/>
            <a:ext cx="49685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Tx/>
              <a:buChar char="-"/>
            </a:pPr>
            <a:r>
              <a:rPr lang="cs-CZ" sz="2400" dirty="0" smtClean="0"/>
              <a:t> lokální (zánět, úraz) i systémové příčiny (selhání ledvin, srdce)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cs-CZ" sz="2400" dirty="0" smtClean="0"/>
              <a:t> změna hydrostatického/osmotického tlaku, nebo permeability kapilární stěny</a:t>
            </a:r>
          </a:p>
        </p:txBody>
      </p:sp>
      <p:pic>
        <p:nvPicPr>
          <p:cNvPr id="1026" name="Picture 2" descr="http://www.riversideonline.com/source/images/image_popup/mcdc7_edema_fo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22350"/>
            <a:ext cx="3810000" cy="4391026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35496" y="1744940"/>
            <a:ext cx="89945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Tx/>
              <a:buChar char="-"/>
            </a:pPr>
            <a:r>
              <a:rPr lang="cs-CZ" sz="2800" dirty="0" smtClean="0"/>
              <a:t> hromadění tekutiny v mezibuněčném prostoru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cs-CZ" sz="2800" dirty="0" smtClean="0"/>
              <a:t> místní porucha krevního oběhu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1520" y="412790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+mj-lt"/>
                <a:ea typeface="+mj-ea"/>
                <a:cs typeface="+mj-cs"/>
              </a:rPr>
              <a:t>Vlákna</a:t>
            </a:r>
            <a:r>
              <a:rPr lang="cs-CZ" sz="3600" dirty="0" smtClean="0">
                <a:latin typeface="+mj-lt"/>
                <a:ea typeface="+mj-ea"/>
                <a:cs typeface="+mj-cs"/>
              </a:rPr>
              <a:t> (vláknitá hmota)</a:t>
            </a:r>
          </a:p>
        </p:txBody>
      </p:sp>
      <p:sp>
        <p:nvSpPr>
          <p:cNvPr id="4" name="Obdélník 3"/>
          <p:cNvSpPr/>
          <p:nvPr/>
        </p:nvSpPr>
        <p:spPr>
          <a:xfrm>
            <a:off x="431032" y="1863988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     Kolagenní	                   Retikulární	       Elastická</a:t>
            </a:r>
          </a:p>
        </p:txBody>
      </p:sp>
      <p:pic>
        <p:nvPicPr>
          <p:cNvPr id="15361" name="Picture 1" descr="Ela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973709"/>
            <a:ext cx="2336748" cy="189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t16.gif (35137 bytes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9197" b="12808"/>
          <a:stretch>
            <a:fillRect/>
          </a:stretch>
        </p:blipFill>
        <p:spPr bwMode="auto">
          <a:xfrm>
            <a:off x="3779912" y="2973708"/>
            <a:ext cx="1944216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t03.gif (24826 bytes)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9756" t="7325" r="18585" b="16987"/>
          <a:stretch>
            <a:fillRect/>
          </a:stretch>
        </p:blipFill>
        <p:spPr bwMode="auto">
          <a:xfrm>
            <a:off x="554225" y="2973708"/>
            <a:ext cx="2511171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649374" y="6021288"/>
            <a:ext cx="124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Kolagen 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804248" y="6021288"/>
            <a:ext cx="1005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Elastin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54225" y="5157192"/>
            <a:ext cx="19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Šlachy a </a:t>
            </a:r>
            <a:r>
              <a:rPr lang="cs-CZ" dirty="0" err="1" smtClean="0"/>
              <a:t>ligamenta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779912" y="5203358"/>
            <a:ext cx="191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Lymfatické orgány, kostní dřeň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372200" y="5203358"/>
            <a:ext cx="191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Membrány cév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File:Unraveling Colla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2855" y="471309"/>
            <a:ext cx="6251145" cy="5915382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51520" y="2610683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endParaRPr lang="cs-CZ" dirty="0" smtClean="0"/>
          </a:p>
        </p:txBody>
      </p:sp>
      <p:sp>
        <p:nvSpPr>
          <p:cNvPr id="8" name="Obdélník 7"/>
          <p:cNvSpPr/>
          <p:nvPr/>
        </p:nvSpPr>
        <p:spPr>
          <a:xfrm>
            <a:off x="-22961" y="2151727"/>
            <a:ext cx="2915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Julian Voss-</a:t>
            </a:r>
            <a:r>
              <a:rPr lang="en-US" sz="2000" b="1" dirty="0" err="1" smtClean="0">
                <a:solidFill>
                  <a:schemeClr val="bg1"/>
                </a:solidFill>
              </a:rPr>
              <a:t>Andreae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"</a:t>
            </a:r>
            <a:r>
              <a:rPr lang="en-US" sz="2000" b="1" dirty="0" smtClean="0">
                <a:solidFill>
                  <a:srgbClr val="FFFF00"/>
                </a:solidFill>
              </a:rPr>
              <a:t>Unraveling Collagen</a:t>
            </a:r>
            <a:r>
              <a:rPr lang="en-US" sz="2000" b="1" dirty="0" smtClean="0">
                <a:solidFill>
                  <a:schemeClr val="bg1"/>
                </a:solidFill>
              </a:rPr>
              <a:t>", </a:t>
            </a:r>
            <a:endParaRPr lang="cs-CZ" sz="2000" b="1" dirty="0" smtClean="0">
              <a:solidFill>
                <a:schemeClr val="bg1"/>
              </a:solidFill>
            </a:endParaRPr>
          </a:p>
          <a:p>
            <a:endParaRPr lang="cs-CZ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2005 </a:t>
            </a:r>
            <a:endParaRPr lang="cs-CZ" sz="2000" b="1" dirty="0" smtClean="0">
              <a:solidFill>
                <a:schemeClr val="bg1"/>
              </a:solidFill>
            </a:endParaRPr>
          </a:p>
          <a:p>
            <a:endParaRPr lang="cs-CZ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Orange Memorial Park Sculpture Garden, City of </a:t>
            </a:r>
            <a:endParaRPr lang="cs-CZ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South San Francisco, CA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7507" y="2924944"/>
            <a:ext cx="4910977" cy="369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File:Collagentripleheli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99484" y="-2196376"/>
            <a:ext cx="1143000" cy="5715000"/>
          </a:xfrm>
          <a:prstGeom prst="rect">
            <a:avLst/>
          </a:prstGeom>
          <a:noFill/>
          <a:scene3d>
            <a:camera prst="orthographicFront">
              <a:rot lat="20999999" lon="20999996" rev="0"/>
            </a:camera>
            <a:lightRig rig="threePt" dir="t"/>
          </a:scene3d>
        </p:spPr>
      </p:pic>
      <p:sp>
        <p:nvSpPr>
          <p:cNvPr id="2" name="Obdélník 1"/>
          <p:cNvSpPr/>
          <p:nvPr/>
        </p:nvSpPr>
        <p:spPr>
          <a:xfrm>
            <a:off x="35496" y="18864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Kolagen</a:t>
            </a:r>
          </a:p>
        </p:txBody>
      </p:sp>
      <p:sp>
        <p:nvSpPr>
          <p:cNvPr id="3" name="Obdélník 2"/>
          <p:cNvSpPr/>
          <p:nvPr/>
        </p:nvSpPr>
        <p:spPr>
          <a:xfrm>
            <a:off x="-1" y="1364575"/>
            <a:ext cx="89999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skupina fibrilárních proteinů kódovaných více než 20 geny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polymer – </a:t>
            </a:r>
            <a:r>
              <a:rPr lang="cs-CZ" sz="2400" dirty="0" err="1" smtClean="0"/>
              <a:t>podjednotka</a:t>
            </a:r>
            <a:r>
              <a:rPr lang="cs-CZ" sz="2400" dirty="0" smtClean="0"/>
              <a:t> = </a:t>
            </a:r>
            <a:r>
              <a:rPr lang="cs-CZ" sz="2400" dirty="0" err="1" smtClean="0"/>
              <a:t>tropokolagen</a:t>
            </a:r>
            <a:endParaRPr lang="cs-CZ" sz="2400" dirty="0" smtClean="0"/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různé strukturní a mechanické vlastnosti (tuhost, pružnost, tloušťka</a:t>
            </a:r>
            <a:r>
              <a:rPr lang="cs-CZ" sz="1400" dirty="0" smtClean="0"/>
              <a:t>…</a:t>
            </a:r>
            <a:r>
              <a:rPr lang="cs-CZ" sz="2400" dirty="0" smtClean="0"/>
              <a:t>)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nejhojnější protein lidského těla (až 30% suché hmotnosti)</a:t>
            </a:r>
          </a:p>
        </p:txBody>
      </p:sp>
      <p:pic>
        <p:nvPicPr>
          <p:cNvPr id="5" name="Picture 2" descr="http://www.arserrc.gov/ctmi/1948collagen.gif"/>
          <p:cNvPicPr>
            <a:picLocks noChangeAspect="1" noChangeArrowheads="1"/>
          </p:cNvPicPr>
          <p:nvPr/>
        </p:nvPicPr>
        <p:blipFill>
          <a:blip r:embed="rId4" cstate="print"/>
          <a:srcRect b="10580"/>
          <a:stretch>
            <a:fillRect/>
          </a:stretch>
        </p:blipFill>
        <p:spPr bwMode="auto">
          <a:xfrm>
            <a:off x="329918" y="4005064"/>
            <a:ext cx="2883566" cy="1944216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/>
          <p:nvPr/>
        </p:nvCxnSpPr>
        <p:spPr>
          <a:xfrm flipV="1">
            <a:off x="3419872" y="4293096"/>
            <a:ext cx="1512168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376063" y="1268760"/>
          <a:ext cx="8588425" cy="5330413"/>
        </p:xfrm>
        <a:graphic>
          <a:graphicData uri="http://schemas.openxmlformats.org/drawingml/2006/table">
            <a:tbl>
              <a:tblPr/>
              <a:tblGrid>
                <a:gridCol w="523070"/>
                <a:gridCol w="4032218"/>
                <a:gridCol w="2088921"/>
                <a:gridCol w="1944216"/>
              </a:tblGrid>
              <a:tr h="28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Typ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Výskyt ve tkáních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Struktura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Hlavní funkce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Kost, šlachy, meniskus, dentin, škára, pouzdra orgánů, řídké vazivo, 90% typ 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Fibrily (75nm) - vlákna (1-20</a:t>
                      </a: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Odolnost v tahu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31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Hyalinní a elastická chrupavka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Fibrily (20nm)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Odolnost v tlaku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925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III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Kůže, cévy, hladké svalstvo, děloha, játra, slezina, ledvina, plíce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Jako I, s vysokým podílem proteoglykanů a  glykoproteinů - retikulární síť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Udržení tvaru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462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IV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Bazální laminy epitelu a endotelu, bazální membrány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Netvoří fibrily ani vlákna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Mechanická podpora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462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Laminy svalových buněk a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adipocytů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, placenta, plodové obaly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Podobný IV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462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Intersticiální tkáň, </a:t>
                      </a:r>
                      <a:r>
                        <a:rPr lang="cs-CZ" sz="1600" dirty="0" err="1">
                          <a:latin typeface="Calibri"/>
                          <a:ea typeface="Calibri"/>
                          <a:cs typeface="Times New Roman"/>
                        </a:rPr>
                        <a:t>chondrocyty</a:t>
                      </a: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 - adheze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spojení mezi škárou (dermis) a pokožkou (epidermis)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Bazální membrána epitelů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VIII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Některé endotely (rohovka)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Růstová ploténka, mineralizující chrupavka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růst kostí, mineralizace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Šipka doprava 3"/>
          <p:cNvSpPr/>
          <p:nvPr/>
        </p:nvSpPr>
        <p:spPr>
          <a:xfrm>
            <a:off x="107504" y="1772816"/>
            <a:ext cx="17951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107504" y="2132856"/>
            <a:ext cx="17951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107504" y="2924944"/>
            <a:ext cx="17951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89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Kolagen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D:\Documents\Science\Výuka\Histology Resources\Connective Tissue\Netter's Histology\Colla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572" y="206395"/>
            <a:ext cx="7585396" cy="6445210"/>
          </a:xfrm>
          <a:prstGeom prst="rect">
            <a:avLst/>
          </a:prstGeom>
          <a:noFill/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2841" y="4799684"/>
            <a:ext cx="2011159" cy="201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0" y="6466939"/>
            <a:ext cx="22285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>
                <a:hlinkClick r:id="rId4"/>
              </a:rPr>
              <a:t>http://www.</a:t>
            </a:r>
            <a:r>
              <a:rPr lang="cs-CZ" sz="1400" dirty="0" err="1" smtClean="0">
                <a:hlinkClick r:id="rId4"/>
              </a:rPr>
              <a:t>orthoteers.com</a:t>
            </a:r>
            <a:endParaRPr lang="cs-CZ" sz="1400" dirty="0"/>
          </a:p>
        </p:txBody>
      </p:sp>
      <p:sp>
        <p:nvSpPr>
          <p:cNvPr id="2" name="Obdélník 1"/>
          <p:cNvSpPr/>
          <p:nvPr/>
        </p:nvSpPr>
        <p:spPr>
          <a:xfrm>
            <a:off x="107504" y="89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Kolagen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89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Elastická vlákna</a:t>
            </a:r>
          </a:p>
        </p:txBody>
      </p:sp>
      <p:sp>
        <p:nvSpPr>
          <p:cNvPr id="3" name="Obdélník 2"/>
          <p:cNvSpPr/>
          <p:nvPr/>
        </p:nvSpPr>
        <p:spPr>
          <a:xfrm>
            <a:off x="-1" y="784736"/>
            <a:ext cx="91440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méně početná než vlákna kolagenní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polymer – </a:t>
            </a:r>
            <a:r>
              <a:rPr lang="cs-CZ" sz="2400" dirty="0" err="1" smtClean="0"/>
              <a:t>tropoelastin</a:t>
            </a:r>
            <a:endParaRPr lang="cs-CZ" sz="2400" dirty="0" smtClean="0"/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minimální tahová pevnost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při přetažení ztráta pružnosti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redukují hysterezi vaziva</a:t>
            </a:r>
          </a:p>
          <a:p>
            <a:pPr marL="273050" indent="-273050"/>
            <a:r>
              <a:rPr lang="cs-CZ" sz="2400" dirty="0" smtClean="0"/>
              <a:t>= díky své pružnosti  usnadňují návrat vaziva do původního stavu po mechanické změně </a:t>
            </a:r>
            <a:r>
              <a:rPr lang="cs-CZ" sz="2300" dirty="0" smtClean="0"/>
              <a:t>(návrat vazu, nebo kloubního pouzdra po natažení</a:t>
            </a:r>
            <a:r>
              <a:rPr lang="cs-CZ" sz="2400" dirty="0" smtClean="0"/>
              <a:t>)</a:t>
            </a:r>
          </a:p>
        </p:txBody>
      </p:sp>
      <p:pic>
        <p:nvPicPr>
          <p:cNvPr id="62466" name="Picture 2" descr="http://legacy.owensboro.kctcs.edu/gcaplan/anat/Histology/elastic.gif"/>
          <p:cNvPicPr>
            <a:picLocks noChangeAspect="1" noChangeArrowheads="1"/>
          </p:cNvPicPr>
          <p:nvPr/>
        </p:nvPicPr>
        <p:blipFill>
          <a:blip r:embed="rId2" cstate="print"/>
          <a:srcRect r="14038" b="17314"/>
          <a:stretch>
            <a:fillRect/>
          </a:stretch>
        </p:blipFill>
        <p:spPr bwMode="auto">
          <a:xfrm>
            <a:off x="5509120" y="3635052"/>
            <a:ext cx="3203848" cy="3081747"/>
          </a:xfrm>
          <a:prstGeom prst="rect">
            <a:avLst/>
          </a:prstGeom>
          <a:noFill/>
        </p:spPr>
      </p:pic>
      <p:pic>
        <p:nvPicPr>
          <p:cNvPr id="62468" name="Picture 4" descr="http://www.udel.edu/Biology/Wags/histopage/empage/ect/ect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635052"/>
            <a:ext cx="4131821" cy="3178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89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Retikulární vlákna</a:t>
            </a:r>
          </a:p>
        </p:txBody>
      </p:sp>
      <p:sp>
        <p:nvSpPr>
          <p:cNvPr id="3" name="Obdélník 2"/>
          <p:cNvSpPr/>
          <p:nvPr/>
        </p:nvSpPr>
        <p:spPr>
          <a:xfrm>
            <a:off x="-1" y="784736"/>
            <a:ext cx="89999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tvoří </a:t>
            </a:r>
            <a:r>
              <a:rPr lang="cs-CZ" sz="2400" dirty="0" smtClean="0"/>
              <a:t>kolagenní, prostorové </a:t>
            </a:r>
            <a:r>
              <a:rPr lang="cs-CZ" sz="2400" dirty="0" smtClean="0"/>
              <a:t>sítě 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kostní dřeň, slezina, lymfatické uzliny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podpůrná struktura pro buňky např. imunitního systému ve slezině nebo kostní dřeni </a:t>
            </a:r>
          </a:p>
          <a:p>
            <a:pPr marL="273050" indent="-273050">
              <a:buFont typeface="Arial" pitchFamily="34" charset="0"/>
              <a:buChar char="•"/>
            </a:pPr>
            <a:endParaRPr lang="cs-CZ" sz="2400" dirty="0" smtClean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8352" y="2060847"/>
            <a:ext cx="5544616" cy="476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496" y="89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Tuková tkáň</a:t>
            </a:r>
          </a:p>
        </p:txBody>
      </p:sp>
      <p:sp>
        <p:nvSpPr>
          <p:cNvPr id="3" name="Obdélník 2"/>
          <p:cNvSpPr/>
          <p:nvPr/>
        </p:nvSpPr>
        <p:spPr>
          <a:xfrm>
            <a:off x="-1" y="784736"/>
            <a:ext cx="89999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energetický a tepelný rezervoár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složeno z tukových buněk (</a:t>
            </a:r>
            <a:r>
              <a:rPr lang="cs-CZ" sz="2400" dirty="0" err="1" smtClean="0"/>
              <a:t>adipocytů</a:t>
            </a:r>
            <a:r>
              <a:rPr lang="cs-CZ" sz="2400" dirty="0" smtClean="0"/>
              <a:t>), fibroblastů, retikulární, kolagenní a elastická vlákna, krevní vlásečnice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cs-CZ" sz="2400" dirty="0" smtClean="0"/>
              <a:t>bílé a hnědé tukové vazivo</a:t>
            </a:r>
          </a:p>
          <a:p>
            <a:pPr marL="273050" indent="-273050">
              <a:buFont typeface="Arial" pitchFamily="34" charset="0"/>
              <a:buChar char="•"/>
            </a:pPr>
            <a:endParaRPr lang="cs-CZ" sz="2400" dirty="0" smtClean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354396"/>
            <a:ext cx="5854080" cy="424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51520" y="188640"/>
            <a:ext cx="8208912" cy="794519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Pojivová tkáň a její </a:t>
            </a:r>
            <a:r>
              <a:rPr lang="cs-CZ" sz="4400" dirty="0" smtClean="0"/>
              <a:t>původ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/>
          <p:cNvSpPr txBox="1">
            <a:spLocks/>
          </p:cNvSpPr>
          <p:nvPr/>
        </p:nvSpPr>
        <p:spPr>
          <a:xfrm>
            <a:off x="251520" y="1196752"/>
            <a:ext cx="8640960" cy="24482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800" dirty="0" smtClean="0"/>
              <a:t>pojivové tkáně odvozeny ze všech tří zárodečných vrstev, zejména z </a:t>
            </a:r>
            <a:r>
              <a:rPr lang="cs-CZ" sz="2800" u="sng" dirty="0" smtClean="0"/>
              <a:t>mezodermu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800" dirty="0" smtClean="0"/>
              <a:t>mezodermální buňky tvoří </a:t>
            </a:r>
            <a:r>
              <a:rPr lang="cs-CZ" sz="2800" u="sng" dirty="0" smtClean="0"/>
              <a:t>mezenchym</a:t>
            </a:r>
            <a:r>
              <a:rPr lang="cs-CZ" sz="2800" dirty="0" smtClean="0"/>
              <a:t>, vyplňující prostor mezi vznikajícími orgány embrya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9" name="Picture 9" descr="http://www.mun.ca/biology/desmid/brian/BIOL3530/DB_Ch02/fig2_13.jpg"/>
          <p:cNvPicPr>
            <a:picLocks noChangeAspect="1" noChangeArrowheads="1"/>
          </p:cNvPicPr>
          <p:nvPr/>
        </p:nvPicPr>
        <p:blipFill>
          <a:blip r:embed="rId2" cstate="print"/>
          <a:srcRect l="3012" t="2907" r="3012" b="5002"/>
          <a:stretch>
            <a:fillRect/>
          </a:stretch>
        </p:blipFill>
        <p:spPr bwMode="auto">
          <a:xfrm>
            <a:off x="2896382" y="3429000"/>
            <a:ext cx="5564050" cy="309634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0" y="663364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800" dirty="0" smtClean="0">
                <a:hlinkClick r:id="rId3"/>
              </a:rPr>
              <a:t>http://www.</a:t>
            </a:r>
            <a:r>
              <a:rPr lang="cs-CZ" sz="800" dirty="0" err="1" smtClean="0">
                <a:hlinkClick r:id="rId3"/>
              </a:rPr>
              <a:t>mun.ca</a:t>
            </a:r>
            <a:r>
              <a:rPr lang="cs-CZ" sz="800" dirty="0" smtClean="0">
                <a:hlinkClick r:id="rId3"/>
              </a:rPr>
              <a:t>/biology/</a:t>
            </a:r>
            <a:r>
              <a:rPr lang="cs-CZ" sz="800" dirty="0" err="1" smtClean="0">
                <a:hlinkClick r:id="rId3"/>
              </a:rPr>
              <a:t>desmid</a:t>
            </a:r>
            <a:r>
              <a:rPr lang="cs-CZ" sz="800" dirty="0" smtClean="0">
                <a:hlinkClick r:id="rId3"/>
              </a:rPr>
              <a:t>/</a:t>
            </a:r>
            <a:r>
              <a:rPr lang="cs-CZ" sz="800" dirty="0" err="1" smtClean="0">
                <a:hlinkClick r:id="rId3"/>
              </a:rPr>
              <a:t>brian</a:t>
            </a:r>
            <a:r>
              <a:rPr lang="cs-CZ" sz="800" dirty="0" smtClean="0">
                <a:hlinkClick r:id="rId3"/>
              </a:rPr>
              <a:t>/BIOL3530/DB_Ch02/</a:t>
            </a:r>
            <a:r>
              <a:rPr lang="cs-CZ" sz="800" dirty="0" err="1" smtClean="0">
                <a:hlinkClick r:id="rId3"/>
              </a:rPr>
              <a:t>DBNModel.html</a:t>
            </a:r>
            <a:endParaRPr lang="cs-CZ" sz="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3429000"/>
            <a:ext cx="2644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DEN 12 embryonálního vývoje</a:t>
            </a:r>
            <a:endParaRPr lang="cs-CZ" sz="2400" b="1" dirty="0"/>
          </a:p>
        </p:txBody>
      </p:sp>
      <p:pic>
        <p:nvPicPr>
          <p:cNvPr id="45062" name="Picture 6" descr="http://embryology.med.unsw.edu.au/wwwhuman/Stages/Images/CSt9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830488"/>
            <a:ext cx="2232248" cy="1694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524" y="994144"/>
            <a:ext cx="5486947" cy="466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35496" y="89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Hnědé tukové vazivo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5496" y="1484784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 plod a dítě do jednoho roku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 rychlý zdroj energie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 typická lokalizace – mezi lopatkami, podpažní jámy, nervový plexus příušní žlázy, mezihrudí,  v okolí ledvin,, slinivky břišní, tenké střevo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 drobné buňky s početnými tukovými kapénkami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790" y="2492896"/>
            <a:ext cx="644321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35496" y="89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Bílé tukové vazivo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5496" y="620688"/>
            <a:ext cx="54726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 aktivní tvorba tukových buněk cca do dvou let života – základ budoucí tukové tkáně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 bez inervace, ale s cévním zásobení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 </a:t>
            </a:r>
            <a:r>
              <a:rPr lang="cs-CZ" sz="2000" dirty="0" err="1" smtClean="0"/>
              <a:t>adipocyty</a:t>
            </a:r>
            <a:r>
              <a:rPr lang="cs-CZ" sz="2000" dirty="0" smtClean="0"/>
              <a:t> s jedinou tukovou kapénkou v cytoplazmě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 </a:t>
            </a:r>
            <a:r>
              <a:rPr lang="cs-CZ" sz="2000" dirty="0" err="1" smtClean="0"/>
              <a:t>leptin</a:t>
            </a:r>
            <a:r>
              <a:rPr lang="cs-CZ" sz="2000" dirty="0" smtClean="0"/>
              <a:t> (</a:t>
            </a:r>
            <a:r>
              <a:rPr lang="cs-CZ" sz="2000" dirty="0" err="1" smtClean="0"/>
              <a:t>adipokininy</a:t>
            </a:r>
            <a:r>
              <a:rPr lang="cs-CZ" sz="2000" dirty="0" smtClean="0"/>
              <a:t>)</a:t>
            </a:r>
          </a:p>
          <a:p>
            <a:pPr>
              <a:lnSpc>
                <a:spcPct val="150000"/>
              </a:lnSpc>
            </a:pP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15516" y="260648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+mj-lt"/>
                <a:ea typeface="+mj-ea"/>
                <a:cs typeface="+mj-cs"/>
              </a:rPr>
              <a:t>Chrupavka</a:t>
            </a:r>
          </a:p>
        </p:txBody>
      </p:sp>
      <p:sp>
        <p:nvSpPr>
          <p:cNvPr id="4" name="Obdélník 3"/>
          <p:cNvSpPr/>
          <p:nvPr/>
        </p:nvSpPr>
        <p:spPr>
          <a:xfrm>
            <a:off x="251520" y="412790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dirty="0" smtClean="0"/>
          </a:p>
          <a:p>
            <a:endParaRPr lang="cs-CZ" sz="2800" dirty="0" smtClean="0"/>
          </a:p>
          <a:p>
            <a:pPr>
              <a:buFont typeface="Calibri" pitchFamily="34" charset="0"/>
              <a:buChar char="―"/>
            </a:pPr>
            <a:r>
              <a:rPr lang="cs-CZ" sz="2800" dirty="0" smtClean="0"/>
              <a:t> specializovaná tkáň s konzistentní mezibuněčnou hmotou</a:t>
            </a:r>
          </a:p>
          <a:p>
            <a:pPr>
              <a:buFont typeface="Calibri" pitchFamily="34" charset="0"/>
              <a:buChar char="―"/>
            </a:pPr>
            <a:r>
              <a:rPr lang="cs-CZ" sz="2800" dirty="0" smtClean="0"/>
              <a:t> pružná, mechanicky odolná</a:t>
            </a:r>
          </a:p>
          <a:p>
            <a:pPr>
              <a:buFont typeface="Calibri" pitchFamily="34" charset="0"/>
              <a:buChar char="―"/>
            </a:pPr>
            <a:r>
              <a:rPr lang="cs-CZ" sz="2800" dirty="0" smtClean="0"/>
              <a:t> avaskulární, bez inervace</a:t>
            </a:r>
          </a:p>
          <a:p>
            <a:pPr>
              <a:buFont typeface="Calibri" pitchFamily="34" charset="0"/>
              <a:buChar char="―"/>
            </a:pPr>
            <a:r>
              <a:rPr lang="cs-CZ" sz="2800" dirty="0" smtClean="0"/>
              <a:t> podpora měkkých tkání</a:t>
            </a:r>
          </a:p>
          <a:p>
            <a:pPr>
              <a:buFont typeface="Calibri" pitchFamily="34" charset="0"/>
              <a:buChar char="―"/>
            </a:pPr>
            <a:r>
              <a:rPr lang="cs-CZ" sz="2800" dirty="0" smtClean="0"/>
              <a:t> kloubní spojení</a:t>
            </a:r>
          </a:p>
          <a:p>
            <a:pPr>
              <a:buFont typeface="Calibri" pitchFamily="34" charset="0"/>
              <a:buChar char="―"/>
            </a:pPr>
            <a:r>
              <a:rPr lang="cs-CZ" sz="2800" dirty="0" smtClean="0"/>
              <a:t> nezbytná pro růst kostí</a:t>
            </a:r>
          </a:p>
        </p:txBody>
      </p:sp>
      <p:pic>
        <p:nvPicPr>
          <p:cNvPr id="22532" name="Picture 4" descr="http://football.calsci.com/images/knee_carti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91465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55535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 smtClean="0"/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perichondrium – vazivový obal chrupavky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chondroblasty</a:t>
            </a:r>
            <a:r>
              <a:rPr lang="cs-CZ" sz="2400" dirty="0" smtClean="0"/>
              <a:t>, </a:t>
            </a:r>
            <a:r>
              <a:rPr lang="cs-CZ" sz="2400" dirty="0" err="1" smtClean="0"/>
              <a:t>chondrocyty</a:t>
            </a:r>
            <a:r>
              <a:rPr lang="cs-CZ" sz="2400" dirty="0" smtClean="0"/>
              <a:t> 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mezibuněčná matrix </a:t>
            </a:r>
            <a:r>
              <a:rPr lang="cs-CZ" sz="2000" dirty="0" smtClean="0"/>
              <a:t>(kolagenní a elastická vlákna, amorfní hmota)</a:t>
            </a:r>
            <a:endParaRPr lang="cs-CZ" sz="2400" dirty="0" smtClean="0"/>
          </a:p>
        </p:txBody>
      </p:sp>
      <p:sp>
        <p:nvSpPr>
          <p:cNvPr id="4" name="Obdélník 3"/>
          <p:cNvSpPr/>
          <p:nvPr/>
        </p:nvSpPr>
        <p:spPr>
          <a:xfrm>
            <a:off x="107504" y="18864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Složení a struktura</a:t>
            </a:r>
          </a:p>
        </p:txBody>
      </p:sp>
      <p:pic>
        <p:nvPicPr>
          <p:cNvPr id="5" name="Picture 8" descr="chondrobl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318834"/>
            <a:ext cx="2769760" cy="2774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16" descr="cartilag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34077" y="2883495"/>
            <a:ext cx="4202419" cy="3857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12" descr="sche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99792" y="3789040"/>
            <a:ext cx="2524125" cy="1943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44624"/>
            <a:ext cx="518457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Hyalinní chrupavka</a:t>
            </a:r>
          </a:p>
          <a:p>
            <a:endParaRPr lang="cs-CZ" sz="900" dirty="0" smtClean="0"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400" dirty="0" smtClean="0"/>
              <a:t>nejběžnější typ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dočasný skelet zárodku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epifyzální</a:t>
            </a:r>
            <a:r>
              <a:rPr lang="cs-CZ" sz="2400" dirty="0" smtClean="0"/>
              <a:t> růstová ploténka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artikulační (kloubní) plochy,  dýchací cesty, napojení žeber na hrudní kost</a:t>
            </a:r>
          </a:p>
        </p:txBody>
      </p:sp>
      <p:pic>
        <p:nvPicPr>
          <p:cNvPr id="19458" name="Picture 2" descr="Hypertrophic Zone of Epiphyseal Pl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993879" y="-81111"/>
            <a:ext cx="2381250" cy="3352801"/>
          </a:xfrm>
          <a:prstGeom prst="rect">
            <a:avLst/>
          </a:prstGeom>
          <a:noFill/>
        </p:spPr>
      </p:pic>
      <p:pic>
        <p:nvPicPr>
          <p:cNvPr id="19460" name="Picture 4" descr="Tib fib growth plat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655" y="3304033"/>
            <a:ext cx="2381250" cy="3409951"/>
          </a:xfrm>
          <a:prstGeom prst="rect">
            <a:avLst/>
          </a:prstGeom>
          <a:noFill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060" y="3429000"/>
            <a:ext cx="4543028" cy="308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-Hyaline%20Cartilage%20-%20Trachea"/>
          <p:cNvPicPr>
            <a:picLocks noChangeAspect="1" noChangeArrowheads="1"/>
          </p:cNvPicPr>
          <p:nvPr/>
        </p:nvPicPr>
        <p:blipFill>
          <a:blip r:embed="rId2" cstate="print"/>
          <a:srcRect l="2751" t="2751" r="2751" b="6300"/>
          <a:stretch>
            <a:fillRect/>
          </a:stretch>
        </p:blipFill>
        <p:spPr bwMode="auto">
          <a:xfrm>
            <a:off x="251520" y="310344"/>
            <a:ext cx="8640960" cy="6237312"/>
          </a:xfrm>
          <a:prstGeom prst="rect">
            <a:avLst/>
          </a:prstGeom>
          <a:noFill/>
        </p:spPr>
      </p:pic>
      <p:sp>
        <p:nvSpPr>
          <p:cNvPr id="3" name="Obousměrná svislá šipka 2"/>
          <p:cNvSpPr/>
          <p:nvPr/>
        </p:nvSpPr>
        <p:spPr>
          <a:xfrm>
            <a:off x="611560" y="836712"/>
            <a:ext cx="432048" cy="3384376"/>
          </a:xfrm>
          <a:prstGeom prst="upDownArrow">
            <a:avLst/>
          </a:prstGeom>
          <a:gradFill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043608" y="1556792"/>
            <a:ext cx="2253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>
                    <a:lumMod val="50000"/>
                  </a:schemeClr>
                </a:solidFill>
              </a:rPr>
              <a:t>Látková výměna</a:t>
            </a:r>
            <a:endParaRPr lang="cs-CZ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Dvojitá šipka 8"/>
          <p:cNvSpPr/>
          <p:nvPr/>
        </p:nvSpPr>
        <p:spPr>
          <a:xfrm rot="5400000">
            <a:off x="3887924" y="1124744"/>
            <a:ext cx="504056" cy="432048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Dvojitá šipka 10"/>
          <p:cNvSpPr/>
          <p:nvPr/>
        </p:nvSpPr>
        <p:spPr>
          <a:xfrm rot="5400000">
            <a:off x="3887924" y="1592796"/>
            <a:ext cx="504056" cy="432048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3" name="Dvojitá šipka 12"/>
          <p:cNvSpPr/>
          <p:nvPr/>
        </p:nvSpPr>
        <p:spPr>
          <a:xfrm rot="5400000">
            <a:off x="3887924" y="2024844"/>
            <a:ext cx="504056" cy="432048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355976" y="1556792"/>
            <a:ext cx="1699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>
                    <a:lumMod val="50000"/>
                  </a:schemeClr>
                </a:solidFill>
              </a:rPr>
              <a:t>Růst apozicí</a:t>
            </a:r>
            <a:endParaRPr lang="cs-CZ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Dvojitá šipka 14"/>
          <p:cNvSpPr/>
          <p:nvPr/>
        </p:nvSpPr>
        <p:spPr>
          <a:xfrm rot="16200000">
            <a:off x="2829378" y="3465004"/>
            <a:ext cx="504056" cy="432048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Dvojitá šipka 15"/>
          <p:cNvSpPr/>
          <p:nvPr/>
        </p:nvSpPr>
        <p:spPr>
          <a:xfrm rot="16200000">
            <a:off x="2829378" y="3933056"/>
            <a:ext cx="504056" cy="432048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Dvojitá šipka 16"/>
          <p:cNvSpPr/>
          <p:nvPr/>
        </p:nvSpPr>
        <p:spPr>
          <a:xfrm rot="16200000">
            <a:off x="2829378" y="4365104"/>
            <a:ext cx="504056" cy="432048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043608" y="5244008"/>
            <a:ext cx="3208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tx2">
                    <a:lumMod val="50000"/>
                  </a:schemeClr>
                </a:solidFill>
              </a:rPr>
              <a:t>Intersticiální proliferace</a:t>
            </a:r>
            <a:endParaRPr lang="cs-CZ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23528" y="3974652"/>
            <a:ext cx="3804866" cy="262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590" name="Picture 6" descr="http://www.kneeindia.com/images/2-Knee-replacement-impl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953046"/>
            <a:ext cx="2834190" cy="2644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7592" name="Picture 8" descr="http://www.mybwmc.org/sites/all/modules/adam/graphics/images/en/217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3120281" cy="2496226"/>
          </a:xfrm>
          <a:prstGeom prst="rect">
            <a:avLst/>
          </a:prstGeom>
          <a:noFill/>
        </p:spPr>
      </p:pic>
      <p:pic>
        <p:nvPicPr>
          <p:cNvPr id="67594" name="Picture 10" descr="http://www.nlm.nih.gov/medlineplus/ency/images/ency/fullsize/9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8318" y="908720"/>
            <a:ext cx="3810000" cy="304800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5496" y="44624"/>
            <a:ext cx="376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smtClean="0">
                <a:solidFill>
                  <a:srgbClr val="008000"/>
                </a:solidFill>
              </a:rPr>
              <a:t>Klinické souvislosti</a:t>
            </a:r>
            <a:endParaRPr lang="cs-CZ" sz="3600" u="sng" dirty="0">
              <a:solidFill>
                <a:srgbClr val="008000"/>
              </a:solidFill>
            </a:endParaRPr>
          </a:p>
        </p:txBody>
      </p:sp>
      <p:pic>
        <p:nvPicPr>
          <p:cNvPr id="10" name="Picture 6" descr="http://aa.ecn.cz/img_upload/3fca9ab9b0de68ed3b43737b5d0298d4/Fonendosk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5705" y="297522"/>
            <a:ext cx="866775" cy="88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496" y="44624"/>
            <a:ext cx="376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smtClean="0">
                <a:solidFill>
                  <a:srgbClr val="008000"/>
                </a:solidFill>
              </a:rPr>
              <a:t>Klinické souvislosti</a:t>
            </a:r>
            <a:endParaRPr lang="cs-CZ" sz="3600" u="sng" dirty="0">
              <a:solidFill>
                <a:srgbClr val="008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79512" y="735955"/>
            <a:ext cx="842493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err="1" smtClean="0">
                <a:latin typeface="+mj-lt"/>
                <a:ea typeface="+mj-ea"/>
                <a:cs typeface="+mj-cs"/>
              </a:rPr>
              <a:t>Chondrotransplantace</a:t>
            </a:r>
            <a:endParaRPr lang="cs-CZ" sz="3600" dirty="0" smtClean="0">
              <a:latin typeface="+mj-lt"/>
              <a:ea typeface="+mj-ea"/>
              <a:cs typeface="+mj-cs"/>
            </a:endParaRPr>
          </a:p>
          <a:p>
            <a:endParaRPr lang="cs-CZ" sz="3600" dirty="0" smtClean="0">
              <a:latin typeface="+mj-lt"/>
              <a:ea typeface="+mj-ea"/>
              <a:cs typeface="+mj-cs"/>
            </a:endParaRPr>
          </a:p>
          <a:p>
            <a:r>
              <a:rPr lang="cs-CZ" sz="2800" dirty="0" err="1" smtClean="0">
                <a:latin typeface="+mj-lt"/>
                <a:ea typeface="+mj-ea"/>
                <a:cs typeface="+mj-cs"/>
              </a:rPr>
              <a:t>Chondrocyty</a:t>
            </a:r>
            <a:endParaRPr lang="cs-CZ" sz="2800" dirty="0" smtClean="0">
              <a:latin typeface="+mj-lt"/>
              <a:ea typeface="+mj-ea"/>
              <a:cs typeface="+mj-cs"/>
            </a:endParaRPr>
          </a:p>
          <a:p>
            <a:endParaRPr lang="cs-CZ" sz="2800" dirty="0" smtClean="0">
              <a:latin typeface="+mj-lt"/>
              <a:ea typeface="+mj-ea"/>
              <a:cs typeface="+mj-cs"/>
            </a:endParaRPr>
          </a:p>
          <a:p>
            <a:endParaRPr lang="cs-CZ" sz="2800" dirty="0" smtClean="0">
              <a:latin typeface="+mj-lt"/>
              <a:ea typeface="+mj-ea"/>
              <a:cs typeface="+mj-cs"/>
            </a:endParaRPr>
          </a:p>
          <a:p>
            <a:endParaRPr lang="cs-CZ" sz="2800" dirty="0" smtClean="0">
              <a:latin typeface="+mj-lt"/>
              <a:ea typeface="+mj-ea"/>
              <a:cs typeface="+mj-cs"/>
            </a:endParaRPr>
          </a:p>
          <a:p>
            <a:r>
              <a:rPr lang="cs-CZ" sz="2800" dirty="0" err="1" smtClean="0">
                <a:latin typeface="+mj-lt"/>
                <a:ea typeface="+mj-ea"/>
                <a:cs typeface="+mj-cs"/>
              </a:rPr>
              <a:t>Mesenchymální</a:t>
            </a:r>
            <a:r>
              <a:rPr lang="cs-CZ" sz="2800" dirty="0" smtClean="0">
                <a:latin typeface="+mj-lt"/>
                <a:ea typeface="+mj-ea"/>
                <a:cs typeface="+mj-cs"/>
              </a:rPr>
              <a:t> kmenové buňky (</a:t>
            </a:r>
            <a:r>
              <a:rPr lang="cs-CZ" sz="2800" dirty="0" err="1" smtClean="0">
                <a:latin typeface="+mj-lt"/>
                <a:ea typeface="+mj-ea"/>
                <a:cs typeface="+mj-cs"/>
              </a:rPr>
              <a:t>MSCs</a:t>
            </a:r>
            <a:r>
              <a:rPr lang="cs-CZ" sz="2800" dirty="0" smtClean="0">
                <a:latin typeface="+mj-lt"/>
                <a:ea typeface="+mj-ea"/>
                <a:cs typeface="+mj-cs"/>
              </a:rPr>
              <a:t>) – klinické studie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+mj-lt"/>
                <a:ea typeface="+mj-ea"/>
                <a:cs typeface="+mj-cs"/>
              </a:rPr>
              <a:t> autologní transplantace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dirty="0" err="1" smtClean="0">
                <a:latin typeface="+mj-lt"/>
                <a:ea typeface="+mj-ea"/>
                <a:cs typeface="+mj-cs"/>
              </a:rPr>
              <a:t>MSCs</a:t>
            </a:r>
            <a:r>
              <a:rPr lang="cs-CZ" sz="2800" dirty="0" smtClean="0">
                <a:latin typeface="+mj-lt"/>
                <a:ea typeface="+mj-ea"/>
                <a:cs typeface="+mj-cs"/>
              </a:rPr>
              <a:t> z pupečníkové krve</a:t>
            </a:r>
          </a:p>
          <a:p>
            <a:pPr>
              <a:buFontTx/>
              <a:buChar char="-"/>
            </a:pPr>
            <a:endParaRPr lang="cs-CZ" sz="28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Photos of a porous scaffold with and without a thin layer of new cartilag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5576" y="4785091"/>
            <a:ext cx="3468872" cy="1608297"/>
          </a:xfrm>
          <a:prstGeom prst="rect">
            <a:avLst/>
          </a:prstGeom>
          <a:noFill/>
        </p:spPr>
      </p:pic>
      <p:pic>
        <p:nvPicPr>
          <p:cNvPr id="1030" name="Picture 6" descr="http://www.sciencephoto.com/image/135446/large/C0072461-Knee_cartilage_reconstruction,_artwork-SP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649" y="297582"/>
            <a:ext cx="2641026" cy="3131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122238"/>
            <a:ext cx="7543800" cy="107473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dirty="0" smtClean="0">
                <a:latin typeface="+mj-lt"/>
                <a:ea typeface="+mj-ea"/>
                <a:cs typeface="+mj-cs"/>
              </a:rPr>
              <a:t>Elastická chrupavka</a:t>
            </a:r>
            <a:endParaRPr lang="cs-CZ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214" y="1196752"/>
            <a:ext cx="3168650" cy="49688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elastická vlákna v amorfní hmotě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Chondrocyty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netvoří </a:t>
            </a:r>
            <a:r>
              <a:rPr kumimoji="0" lang="cs-CZ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izogenetické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skupiny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dirty="0" smtClean="0"/>
              <a:t>boltec, sluchová trubice, hrtan, epiglottis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8" descr="elastická chrupav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47864" y="1196975"/>
            <a:ext cx="5580062" cy="5084762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63938" y="375216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22238"/>
            <a:ext cx="7543800" cy="107473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dirty="0" smtClean="0">
                <a:latin typeface="+mj-lt"/>
                <a:ea typeface="+mj-ea"/>
                <a:cs typeface="+mj-cs"/>
              </a:rPr>
              <a:t>Vláknitá chrupavka</a:t>
            </a:r>
            <a:endParaRPr lang="cs-CZ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7504" y="1340768"/>
            <a:ext cx="3600648" cy="496887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dirty="0" smtClean="0"/>
              <a:t>převažuje vláknitá složka – kolagen I a II – velká mechanická odolnost </a:t>
            </a:r>
            <a:r>
              <a:rPr lang="pl-PL" sz="2400" dirty="0" smtClean="0"/>
              <a:t>v tahu, tlaku i ve zkrutu</a:t>
            </a:r>
            <a:endParaRPr lang="cs-CZ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minimum amorfní hmoty – viditelné vlákny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meziobratlová ploténka, </a:t>
            </a:r>
            <a:r>
              <a:rPr lang="cs-CZ" sz="2400" dirty="0" err="1" smtClean="0"/>
              <a:t>symphysis</a:t>
            </a:r>
            <a:r>
              <a:rPr lang="cs-CZ" sz="2400" dirty="0" smtClean="0"/>
              <a:t> </a:t>
            </a:r>
            <a:r>
              <a:rPr lang="cs-CZ" sz="2400" dirty="0" err="1" smtClean="0"/>
              <a:t>pubis</a:t>
            </a:r>
            <a:r>
              <a:rPr lang="cs-CZ" sz="2400" dirty="0" smtClean="0"/>
              <a:t>, kloubní disky, okraje kloubních jamek, menisky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700808"/>
            <a:ext cx="5148064" cy="416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 r="9388" b="10136"/>
          <a:stretch>
            <a:fillRect/>
          </a:stretch>
        </p:blipFill>
        <p:spPr bwMode="auto">
          <a:xfrm>
            <a:off x="179512" y="912313"/>
            <a:ext cx="3600401" cy="330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862" y="4315062"/>
            <a:ext cx="2640102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5341" y="3429000"/>
            <a:ext cx="2532675" cy="3334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5341" y="260648"/>
            <a:ext cx="2532675" cy="2876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109816" y="179929"/>
            <a:ext cx="4894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Embryonální mezenchym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5809227"/>
            <a:ext cx="1246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Vazivo</a:t>
            </a:r>
            <a:endParaRPr lang="cs-CZ" sz="3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427984" y="4577430"/>
            <a:ext cx="1803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dirty="0" smtClean="0"/>
              <a:t>Kost</a:t>
            </a:r>
            <a:endParaRPr lang="cs-CZ" sz="3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281614" y="936013"/>
            <a:ext cx="1948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Chrupavka</a:t>
            </a:r>
            <a:endParaRPr lang="cs-CZ" sz="3200" dirty="0"/>
          </a:p>
        </p:txBody>
      </p:sp>
      <p:sp>
        <p:nvSpPr>
          <p:cNvPr id="11" name="Šipka doprava 10"/>
          <p:cNvSpPr/>
          <p:nvPr/>
        </p:nvSpPr>
        <p:spPr>
          <a:xfrm>
            <a:off x="4281614" y="1520788"/>
            <a:ext cx="2773485" cy="3600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1962908">
            <a:off x="3633749" y="3575270"/>
            <a:ext cx="3316664" cy="432593"/>
          </a:xfrm>
          <a:prstGeom prst="rightArrow">
            <a:avLst>
              <a:gd name="adj1" fmla="val 4218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3574386">
            <a:off x="2742773" y="4131934"/>
            <a:ext cx="10824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5516" y="260648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+mj-lt"/>
                <a:ea typeface="+mj-ea"/>
                <a:cs typeface="+mj-cs"/>
              </a:rPr>
              <a:t>Kost a kostní tkáň</a:t>
            </a:r>
          </a:p>
        </p:txBody>
      </p:sp>
      <p:pic>
        <p:nvPicPr>
          <p:cNvPr id="4" name="Picture 2" descr="D:\Documents\Science\Výuka\Histology Resources\Cartilage and bone\Netter's\Bone-no descriptions.jpg"/>
          <p:cNvPicPr>
            <a:picLocks noChangeAspect="1" noChangeArrowheads="1"/>
          </p:cNvPicPr>
          <p:nvPr/>
        </p:nvPicPr>
        <p:blipFill>
          <a:blip r:embed="rId2" cstate="print"/>
          <a:srcRect l="8392" t="7906"/>
          <a:stretch>
            <a:fillRect/>
          </a:stretch>
        </p:blipFill>
        <p:spPr bwMode="auto">
          <a:xfrm>
            <a:off x="836401" y="1425877"/>
            <a:ext cx="5436096" cy="526387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65699" y="1367224"/>
            <a:ext cx="11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Spongióza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92585" y="1056545"/>
            <a:ext cx="191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Kloubní chrupavka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6673" y="3824788"/>
            <a:ext cx="95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Dutina kostní dřeně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6673" y="4900518"/>
            <a:ext cx="95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Kapiláry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6673" y="5624988"/>
            <a:ext cx="95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Diafýza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636601" y="2744668"/>
            <a:ext cx="95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Epifýza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276561" y="313229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Kompaktní kost</a:t>
            </a:r>
          </a:p>
          <a:p>
            <a:r>
              <a:rPr lang="cs-CZ" dirty="0" smtClean="0"/>
              <a:t>Periost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988529" y="5552980"/>
            <a:ext cx="1437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Kapiláry v </a:t>
            </a:r>
            <a:r>
              <a:rPr lang="cs-CZ" dirty="0" err="1" smtClean="0"/>
              <a:t>Haversově</a:t>
            </a:r>
            <a:r>
              <a:rPr lang="cs-CZ" dirty="0" smtClean="0"/>
              <a:t> systému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286214" y="6167045"/>
            <a:ext cx="1437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Kapiláry v </a:t>
            </a:r>
            <a:r>
              <a:rPr lang="cs-CZ" smtClean="0"/>
              <a:t>Vosystému</a:t>
            </a:r>
            <a:endParaRPr lang="cs-CZ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0871" y="1524061"/>
            <a:ext cx="2867613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40568" y="116632"/>
            <a:ext cx="7543800" cy="64268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dirty="0" smtClean="0">
                <a:latin typeface="+mj-lt"/>
                <a:ea typeface="+mj-ea"/>
                <a:cs typeface="+mj-cs"/>
              </a:rPr>
              <a:t>Obecná klasifikace kostí</a:t>
            </a:r>
            <a:endParaRPr lang="cs-CZ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759321"/>
            <a:ext cx="7560840" cy="6098679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dlouhé kosti </a:t>
            </a:r>
          </a:p>
          <a:p>
            <a:pPr marL="342900" lvl="0" indent="-342900">
              <a:spcBef>
                <a:spcPct val="20000"/>
              </a:spcBef>
            </a:pPr>
            <a:r>
              <a:rPr lang="cs-CZ" sz="2400" dirty="0" smtClean="0"/>
              <a:t>  – diafýza, epifýza, metafýza, medulární dutina</a:t>
            </a:r>
          </a:p>
          <a:p>
            <a:pPr marL="342900" indent="-342900">
              <a:spcBef>
                <a:spcPct val="20000"/>
              </a:spcBef>
            </a:pPr>
            <a:r>
              <a:rPr lang="cs-CZ" sz="2400" dirty="0" smtClean="0"/>
              <a:t>  – </a:t>
            </a:r>
            <a:r>
              <a:rPr lang="cs-CZ" sz="2400" dirty="0" err="1" smtClean="0"/>
              <a:t>tibie</a:t>
            </a:r>
            <a:r>
              <a:rPr lang="cs-CZ" sz="2400" dirty="0" smtClean="0"/>
              <a:t>, metakarpální kůstky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krátké kosti </a:t>
            </a:r>
          </a:p>
          <a:p>
            <a:pPr marL="342900" lvl="0" indent="-342900">
              <a:spcBef>
                <a:spcPct val="20000"/>
              </a:spcBef>
            </a:pPr>
            <a:r>
              <a:rPr lang="cs-CZ" sz="2400" dirty="0" smtClean="0"/>
              <a:t>  –  kompaktní kost na povrchu, spongióza uvnitř</a:t>
            </a:r>
          </a:p>
          <a:p>
            <a:pPr marL="342900" indent="-342900">
              <a:spcBef>
                <a:spcPct val="20000"/>
              </a:spcBef>
            </a:pPr>
            <a:r>
              <a:rPr lang="cs-CZ" sz="2400" dirty="0" smtClean="0"/>
              <a:t>  –  např. karpální kůstky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ploché kosti </a:t>
            </a:r>
          </a:p>
          <a:p>
            <a:pPr marL="342900" indent="-342900">
              <a:spcBef>
                <a:spcPct val="20000"/>
              </a:spcBef>
            </a:pPr>
            <a:r>
              <a:rPr lang="cs-CZ" sz="2400" dirty="0" smtClean="0"/>
              <a:t>  – dvě vrstvy kompaktní kosti, uvnitř spongióza</a:t>
            </a:r>
          </a:p>
          <a:p>
            <a:pPr marL="342900" lvl="0" indent="-342900">
              <a:spcBef>
                <a:spcPct val="20000"/>
              </a:spcBef>
            </a:pPr>
            <a:r>
              <a:rPr lang="cs-CZ" sz="2400" dirty="0" smtClean="0"/>
              <a:t>  – lebka, sternum, lopatka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sezamské</a:t>
            </a:r>
          </a:p>
          <a:p>
            <a:pPr marL="342900" indent="-342900">
              <a:spcBef>
                <a:spcPct val="20000"/>
              </a:spcBef>
            </a:pPr>
            <a:r>
              <a:rPr lang="cs-CZ" sz="2400" dirty="0" smtClean="0"/>
              <a:t>  – </a:t>
            </a:r>
            <a:r>
              <a:rPr lang="cs-CZ" sz="2400" dirty="0" err="1" smtClean="0"/>
              <a:t>patella</a:t>
            </a:r>
            <a:endParaRPr lang="cs-CZ" sz="24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nepravidelné </a:t>
            </a:r>
          </a:p>
          <a:p>
            <a:pPr marL="342900" lvl="0" indent="-342900">
              <a:spcBef>
                <a:spcPct val="20000"/>
              </a:spcBef>
            </a:pPr>
            <a:r>
              <a:rPr lang="cs-CZ" sz="2400" dirty="0" smtClean="0"/>
              <a:t> – obratle, jazylka</a:t>
            </a:r>
          </a:p>
          <a:p>
            <a:pPr marL="342900" lvl="0" indent="-342900">
              <a:spcBef>
                <a:spcPct val="20000"/>
              </a:spcBef>
            </a:pPr>
            <a:endParaRPr lang="cs-CZ" sz="2400" b="1" dirty="0" smtClean="0"/>
          </a:p>
          <a:p>
            <a:pPr marL="342900" lvl="0" indent="-342900">
              <a:spcBef>
                <a:spcPct val="20000"/>
              </a:spcBef>
            </a:pPr>
            <a:endParaRPr lang="cs-CZ" sz="2400" dirty="0" smtClean="0"/>
          </a:p>
          <a:p>
            <a:pPr marL="342900" lvl="0" indent="-342900">
              <a:spcBef>
                <a:spcPct val="20000"/>
              </a:spcBef>
            </a:pPr>
            <a:endParaRPr lang="cs-CZ" sz="2400" dirty="0" smtClean="0"/>
          </a:p>
          <a:p>
            <a:pPr marL="342900" lvl="0" indent="-342900">
              <a:spcBef>
                <a:spcPct val="20000"/>
              </a:spcBef>
            </a:pPr>
            <a:endParaRPr lang="cs-CZ" sz="24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/>
          <a:srcRect l="4918"/>
          <a:stretch>
            <a:fillRect/>
          </a:stretch>
        </p:blipFill>
        <p:spPr bwMode="auto">
          <a:xfrm>
            <a:off x="3419872" y="4581153"/>
            <a:ext cx="1444703" cy="161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http://www.teachpe.com/images/vertebra_label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8440" y="4221088"/>
            <a:ext cx="2335560" cy="2335560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1215" y="2957364"/>
            <a:ext cx="13144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1533" y="404664"/>
            <a:ext cx="229861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40568" y="116632"/>
            <a:ext cx="7543800" cy="64268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dirty="0" smtClean="0">
                <a:latin typeface="+mj-lt"/>
                <a:ea typeface="+mj-ea"/>
                <a:cs typeface="+mj-cs"/>
              </a:rPr>
              <a:t>Povrch kosti</a:t>
            </a:r>
            <a:endParaRPr lang="cs-CZ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052736"/>
            <a:ext cx="7560840" cy="4829919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Vnější povrch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pohyblivý (synoviální) kloub – krytý hyalinní (kloubní) chrupavkou (kloubní povrch)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err="1" smtClean="0"/>
              <a:t>periosteum</a:t>
            </a:r>
            <a:r>
              <a:rPr lang="cs-CZ" sz="2400" dirty="0" smtClean="0"/>
              <a:t> (periost) – membrána z hustého pojiva, rozlišitelná ve vnitřní (osteoblasty) a vnější vrstvu (vláknité pojivo)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pokud je kost neaktivní, převažuje vláknitá složka </a:t>
            </a:r>
            <a:r>
              <a:rPr lang="cs-CZ" sz="2400" dirty="0" err="1" smtClean="0"/>
              <a:t>periostu</a:t>
            </a:r>
            <a:endParaRPr lang="cs-CZ" sz="2400" dirty="0" smtClean="0"/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kolagenní vlákna </a:t>
            </a:r>
            <a:r>
              <a:rPr lang="cs-CZ" sz="2400" dirty="0" err="1" smtClean="0"/>
              <a:t>periostu</a:t>
            </a:r>
            <a:r>
              <a:rPr lang="cs-CZ" sz="2400" dirty="0" smtClean="0"/>
              <a:t> směřují paralelně k povrchu kosti 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kolmá </a:t>
            </a:r>
            <a:r>
              <a:rPr lang="cs-CZ" sz="2400" dirty="0" err="1" smtClean="0"/>
              <a:t>Sharpeyova</a:t>
            </a:r>
            <a:r>
              <a:rPr lang="cs-CZ" sz="2400" dirty="0" smtClean="0"/>
              <a:t> vlákna fixují periost ke kosti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farm7.static.flickr.com/6140/6003152325_a91c2a820e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384" y="518669"/>
            <a:ext cx="8765232" cy="5820662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144016" y="6525344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National Museum of Natural History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40568" y="50007"/>
            <a:ext cx="7543800" cy="64268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dirty="0" smtClean="0">
                <a:latin typeface="+mj-lt"/>
                <a:ea typeface="+mj-ea"/>
                <a:cs typeface="+mj-cs"/>
              </a:rPr>
              <a:t>Povrch kosti</a:t>
            </a:r>
            <a:endParaRPr lang="cs-CZ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745629"/>
            <a:ext cx="7560840" cy="3475459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Vnitřní povrch – výstelka dutin 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medulární dutina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endost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(endosteum)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často pouze jednobuněčná vrstva obsahující buňky </a:t>
            </a:r>
            <a:r>
              <a:rPr kumimoji="0" lang="cs-CZ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remodelující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kostní tkáň – osteoblasty a osteoklasty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baseline="0" dirty="0" smtClean="0"/>
              <a:t>červená kostní dřeň – krvetvorba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žlutá kostní dřeň – převažuje tuk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cévní zásobení</a:t>
            </a:r>
            <a:endParaRPr kumimoji="0" lang="cs-CZ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5538" name="Picture 2" descr="File:Gray72-e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4764" y="3528392"/>
            <a:ext cx="4502801" cy="3284984"/>
          </a:xfrm>
          <a:prstGeom prst="rect">
            <a:avLst/>
          </a:prstGeom>
          <a:noFill/>
        </p:spPr>
      </p:pic>
      <p:pic>
        <p:nvPicPr>
          <p:cNvPr id="65540" name="Picture 4" descr="http://education.vetmed.vt.edu/Curriculum/VM8054/Labs/Lab8/IMAGES/BONE%20BLOOD%20SUPP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96147"/>
            <a:ext cx="2476726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xecu.net/kiirenza/anatomy/pictures/longbon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260648"/>
            <a:ext cx="4224469" cy="3168352"/>
          </a:xfrm>
          <a:prstGeom prst="rect">
            <a:avLst/>
          </a:prstGeom>
          <a:noFill/>
        </p:spPr>
      </p:pic>
      <p:pic>
        <p:nvPicPr>
          <p:cNvPr id="12294" name="Picture 6" descr="http://www.xecu.net/kiirenza/anatomy/pictures/brokeb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7797" y="3573016"/>
            <a:ext cx="4224469" cy="3168352"/>
          </a:xfrm>
          <a:prstGeom prst="rect">
            <a:avLst/>
          </a:prstGeom>
          <a:noFill/>
        </p:spPr>
      </p:pic>
      <p:pic>
        <p:nvPicPr>
          <p:cNvPr id="12296" name="Picture 8" descr="http://www.xecu.net/kiirenza/anatomy/pictures/longbon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224469" cy="316835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899592" y="755412"/>
            <a:ext cx="86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Epifýza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3069796" y="1228110"/>
            <a:ext cx="86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Epifýza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185771" y="2029490"/>
            <a:ext cx="88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Diafýza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2" y="2029490"/>
            <a:ext cx="146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Kloubní chrupavka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164288" y="386080"/>
            <a:ext cx="1273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Periosteum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860032" y="940078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Medulární dutina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148064" y="570746"/>
            <a:ext cx="127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Kostní dřeň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60032" y="5949280"/>
            <a:ext cx="127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Kostní dřeň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043070" y="3573016"/>
            <a:ext cx="1273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Periosteum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403980" y="4509120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Medulární dutina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1520" y="41279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Struktura </a:t>
            </a:r>
            <a:r>
              <a:rPr lang="cs-CZ" sz="3600" dirty="0" err="1" smtClean="0">
                <a:latin typeface="+mj-lt"/>
                <a:ea typeface="+mj-ea"/>
                <a:cs typeface="+mj-cs"/>
              </a:rPr>
              <a:t>adultní</a:t>
            </a:r>
            <a:r>
              <a:rPr lang="cs-CZ" sz="3600" dirty="0" smtClean="0">
                <a:latin typeface="+mj-lt"/>
                <a:ea typeface="+mj-ea"/>
                <a:cs typeface="+mj-cs"/>
              </a:rPr>
              <a:t> kosti a její </a:t>
            </a:r>
            <a:r>
              <a:rPr lang="cs-CZ" sz="3600" dirty="0" err="1" smtClean="0">
                <a:latin typeface="+mj-lt"/>
                <a:ea typeface="+mj-ea"/>
                <a:cs typeface="+mj-cs"/>
              </a:rPr>
              <a:t>remodelace</a:t>
            </a:r>
            <a:endParaRPr lang="cs-CZ" sz="36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11267" name="Picture 3" descr="http://ns.umich.edu/Releases/2005/Feb05/img/bone.jpg"/>
          <p:cNvPicPr>
            <a:picLocks noChangeAspect="1" noChangeArrowheads="1"/>
          </p:cNvPicPr>
          <p:nvPr/>
        </p:nvPicPr>
        <p:blipFill>
          <a:blip r:embed="rId2" cstate="print"/>
          <a:srcRect b="22063"/>
          <a:stretch>
            <a:fillRect/>
          </a:stretch>
        </p:blipFill>
        <p:spPr bwMode="auto">
          <a:xfrm>
            <a:off x="683568" y="1340768"/>
            <a:ext cx="7286625" cy="36004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51519" y="5949280"/>
            <a:ext cx="7718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hlinkClick r:id="rId3"/>
              </a:rPr>
              <a:t>http://ns.umich.edu/Releases/2005/Feb05/img/bone.jpg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188640"/>
            <a:ext cx="8892988" cy="4829919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Složení kostní hmoty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60% minerální složka, 24% organická složka 12% H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0, 4% tuky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krystaly fosforečnanu vápenatého a </a:t>
            </a:r>
            <a:r>
              <a:rPr kumimoji="0" lang="cs-CZ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hydroxyapatitu</a:t>
            </a:r>
            <a:endParaRPr kumimoji="0" lang="cs-CZ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http://www.nature.com/nature/journal/v412/n6846/images/412491aa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72816"/>
            <a:ext cx="4128229" cy="4210794"/>
          </a:xfrm>
          <a:prstGeom prst="rect">
            <a:avLst/>
          </a:prstGeom>
          <a:noFill/>
        </p:spPr>
      </p:pic>
      <p:pic>
        <p:nvPicPr>
          <p:cNvPr id="9220" name="Picture 4" descr="http://bio2tech.com/resources/generic+sem+b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3696346" cy="3804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188640"/>
            <a:ext cx="8892988" cy="4829919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Osteoblasty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specializované kostní buňky 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produkují extracelulární matrix – kolagen (I) a nekolagenní proteoglykany, glykoproteiny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err="1" smtClean="0"/>
              <a:t>osteocyty</a:t>
            </a:r>
            <a:endParaRPr kumimoji="0" lang="cs-CZ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 descr="http://trialx.com/curetalk/wp-content/blogs.dir/7/files/2011/05/diseases/Osteoblast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498612"/>
            <a:ext cx="1944216" cy="1296144"/>
          </a:xfrm>
          <a:prstGeom prst="rect">
            <a:avLst/>
          </a:prstGeom>
          <a:noFill/>
        </p:spPr>
      </p:pic>
      <p:pic>
        <p:nvPicPr>
          <p:cNvPr id="10244" name="Picture 4" descr="http://www.mhhe.com/biosci/ap/histology_mh/osteocyt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7087" t="3232" r="5501" b="6136"/>
          <a:stretch>
            <a:fillRect/>
          </a:stretch>
        </p:blipFill>
        <p:spPr bwMode="auto">
          <a:xfrm>
            <a:off x="5760132" y="5394472"/>
            <a:ext cx="1800708" cy="1400284"/>
          </a:xfrm>
          <a:prstGeom prst="rect">
            <a:avLst/>
          </a:prstGeom>
          <a:noFill/>
        </p:spPr>
      </p:pic>
      <p:pic>
        <p:nvPicPr>
          <p:cNvPr id="10246" name="Picture 6" descr="http://www.gla.ac.uk/ibls/US/fab/images/generic/boblas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" y="2397223"/>
            <a:ext cx="4029075" cy="3048001"/>
          </a:xfrm>
          <a:prstGeom prst="rect">
            <a:avLst/>
          </a:prstGeom>
          <a:noFill/>
        </p:spPr>
      </p:pic>
      <p:pic>
        <p:nvPicPr>
          <p:cNvPr id="10248" name="Picture 8" descr="SEM of osteocyt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9534" y="2276872"/>
            <a:ext cx="3193454" cy="2991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188640"/>
            <a:ext cx="8892988" cy="4829919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Osteoklasty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mnohojaderné specializované kostní buňky odvozené od makrofágů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resorbují kostní matrix</a:t>
            </a:r>
          </a:p>
        </p:txBody>
      </p:sp>
      <p:pic>
        <p:nvPicPr>
          <p:cNvPr id="8196" name="Picture 4" descr="http://www.technion.ac.il/~mdcourse/274203/slides/Skeletal%20Tissues/6-Osteoclasts%20-%20Intramembranous%20Ossification.jpg"/>
          <p:cNvPicPr>
            <a:picLocks noChangeAspect="1" noChangeArrowheads="1"/>
          </p:cNvPicPr>
          <p:nvPr/>
        </p:nvPicPr>
        <p:blipFill>
          <a:blip r:embed="rId2" cstate="print"/>
          <a:srcRect l="3957" t="7034" r="3721" b="18977"/>
          <a:stretch>
            <a:fillRect/>
          </a:stretch>
        </p:blipFill>
        <p:spPr bwMode="auto">
          <a:xfrm>
            <a:off x="3635896" y="1268760"/>
            <a:ext cx="5040560" cy="3029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198" name="Picture 6" descr="http://bp0.blogger.com/_AOuMhsgQteY/RlyXaYXhvLI/AAAAAAAAADo/_xdySV3WRMs/s320/boyde_bfa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864" y="2124074"/>
            <a:ext cx="3048000" cy="26098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4" descr="http://www.brsoc.org.uk/gallery/arnett_osteocla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552" y="4461007"/>
            <a:ext cx="3707904" cy="22803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79512" y="187424"/>
            <a:ext cx="7632848" cy="722511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Pojivová tkáň</a:t>
            </a:r>
            <a:r>
              <a:rPr lang="cs-CZ" sz="44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funkce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79512" y="909935"/>
            <a:ext cx="87849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Strukturální  </a:t>
            </a:r>
          </a:p>
          <a:p>
            <a:pPr>
              <a:buFontTx/>
              <a:buChar char="-"/>
            </a:pPr>
            <a:r>
              <a:rPr lang="cs-CZ" sz="2800" dirty="0" smtClean="0"/>
              <a:t> vnitřní opěrná architektura</a:t>
            </a:r>
          </a:p>
          <a:p>
            <a:pPr lvl="6">
              <a:buFontTx/>
              <a:buChar char="-"/>
            </a:pPr>
            <a:r>
              <a:rPr lang="cs-CZ" sz="2800" dirty="0" smtClean="0"/>
              <a:t> </a:t>
            </a:r>
            <a:r>
              <a:rPr lang="cs-CZ" sz="2800" u="sng" dirty="0" smtClean="0"/>
              <a:t>vazivo</a:t>
            </a:r>
            <a:r>
              <a:rPr lang="cs-CZ" sz="2800" dirty="0" smtClean="0"/>
              <a:t>: </a:t>
            </a:r>
            <a:r>
              <a:rPr lang="cs-CZ" sz="2800" dirty="0" err="1" smtClean="0"/>
              <a:t>ligamenta</a:t>
            </a:r>
            <a:r>
              <a:rPr lang="cs-CZ" sz="2800" dirty="0" smtClean="0"/>
              <a:t>, šlachy, pouzdra orgánů, </a:t>
            </a:r>
            <a:r>
              <a:rPr lang="cs-CZ" sz="2800" dirty="0" err="1" smtClean="0"/>
              <a:t>areorální</a:t>
            </a:r>
            <a:r>
              <a:rPr lang="cs-CZ" sz="2800" dirty="0" smtClean="0"/>
              <a:t> vazivo</a:t>
            </a:r>
          </a:p>
          <a:p>
            <a:pPr lvl="6">
              <a:buFontTx/>
              <a:buChar char="-"/>
            </a:pPr>
            <a:r>
              <a:rPr lang="cs-CZ" sz="2800" dirty="0" smtClean="0"/>
              <a:t> </a:t>
            </a:r>
            <a:r>
              <a:rPr lang="cs-CZ" sz="2800" u="sng" dirty="0" smtClean="0"/>
              <a:t>chrupavka</a:t>
            </a:r>
            <a:r>
              <a:rPr lang="cs-CZ" sz="2800" dirty="0" smtClean="0"/>
              <a:t>, </a:t>
            </a:r>
            <a:r>
              <a:rPr lang="cs-CZ" sz="2800" u="sng" dirty="0" smtClean="0"/>
              <a:t>kost, tuková tkáň</a:t>
            </a:r>
          </a:p>
          <a:p>
            <a:endParaRPr lang="cs-CZ" sz="2800" dirty="0" smtClean="0"/>
          </a:p>
          <a:p>
            <a:endParaRPr lang="cs-CZ" sz="2800" dirty="0" smtClean="0"/>
          </a:p>
          <a:p>
            <a:r>
              <a:rPr lang="cs-CZ" sz="2800" b="1" dirty="0" smtClean="0"/>
              <a:t>Imunitní </a:t>
            </a:r>
            <a:r>
              <a:rPr lang="cs-CZ" sz="2800" dirty="0" smtClean="0"/>
              <a:t>	</a:t>
            </a:r>
          </a:p>
          <a:p>
            <a:r>
              <a:rPr lang="cs-CZ" sz="2800" dirty="0" smtClean="0"/>
              <a:t>- fagocytující a imunitní buňky ve vazivu</a:t>
            </a:r>
          </a:p>
          <a:p>
            <a:endParaRPr lang="cs-CZ" sz="2800" dirty="0" smtClean="0"/>
          </a:p>
          <a:p>
            <a:r>
              <a:rPr lang="cs-CZ" sz="2800" b="1" dirty="0" smtClean="0"/>
              <a:t>Nutriční </a:t>
            </a:r>
          </a:p>
          <a:p>
            <a:r>
              <a:rPr lang="cs-CZ" sz="2800" dirty="0" smtClean="0"/>
              <a:t>- tuková tkáň</a:t>
            </a:r>
          </a:p>
        </p:txBody>
      </p:sp>
      <p:pic>
        <p:nvPicPr>
          <p:cNvPr id="27650" name="Picture 2" descr="http://www.sciencephoto.com/image/316683/large/P7800064-Collagen_fibres-S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1979711" cy="1919946"/>
          </a:xfrm>
          <a:prstGeom prst="rect">
            <a:avLst/>
          </a:prstGeom>
          <a:noFill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1065" y="3429000"/>
            <a:ext cx="2191415" cy="154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 t="7531"/>
          <a:stretch>
            <a:fillRect/>
          </a:stretch>
        </p:blipFill>
        <p:spPr bwMode="auto">
          <a:xfrm>
            <a:off x="3841660" y="4968552"/>
            <a:ext cx="1927053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Osteoclas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63007"/>
            <a:ext cx="4392488" cy="3327642"/>
          </a:xfrm>
          <a:prstGeom prst="rect">
            <a:avLst/>
          </a:prstGeom>
          <a:noFill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88640"/>
            <a:ext cx="8892988" cy="4829919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Osteoklasty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složitá stavba buňky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produkují enzymy štěpící organickou složku kostní hmoty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err="1" smtClean="0"/>
              <a:t>HCl</a:t>
            </a:r>
            <a:r>
              <a:rPr lang="cs-CZ" sz="2400" dirty="0" smtClean="0"/>
              <a:t> </a:t>
            </a:r>
          </a:p>
        </p:txBody>
      </p:sp>
      <p:pic>
        <p:nvPicPr>
          <p:cNvPr id="4" name="Picture 2" descr="TEM of Osteoc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92896"/>
            <a:ext cx="4152900" cy="4000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ndochondral_ossification.gif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779912" y="1700808"/>
            <a:ext cx="4896544" cy="4974979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251520" y="41279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+mj-lt"/>
                <a:ea typeface="+mj-ea"/>
                <a:cs typeface="+mj-cs"/>
              </a:rPr>
              <a:t>Osifikace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183347"/>
            <a:ext cx="8892988" cy="73348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Poruchy </a:t>
            </a:r>
            <a:r>
              <a:rPr lang="cs-CZ" sz="2400" b="1" dirty="0" err="1" smtClean="0"/>
              <a:t>remodelace</a:t>
            </a:r>
            <a:r>
              <a:rPr lang="cs-CZ" sz="2400" b="1" dirty="0" smtClean="0"/>
              <a:t> kostní tkáně – OSTEOPORÓZA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492896"/>
            <a:ext cx="40195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5496" y="44624"/>
            <a:ext cx="376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smtClean="0">
                <a:solidFill>
                  <a:srgbClr val="008000"/>
                </a:solidFill>
              </a:rPr>
              <a:t>Klinické souvislosti</a:t>
            </a:r>
            <a:endParaRPr lang="cs-CZ" sz="3600" u="sng" dirty="0">
              <a:solidFill>
                <a:srgbClr val="008000"/>
              </a:solidFill>
            </a:endParaRPr>
          </a:p>
        </p:txBody>
      </p:sp>
      <p:pic>
        <p:nvPicPr>
          <p:cNvPr id="7" name="Picture 6" descr="http://aa.ecn.cz/img_upload/3fca9ab9b0de68ed3b43737b5d0298d4/Fonendosk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5705" y="297522"/>
            <a:ext cx="866775" cy="885825"/>
          </a:xfrm>
          <a:prstGeom prst="rect">
            <a:avLst/>
          </a:prstGeom>
          <a:noFill/>
        </p:spPr>
      </p:pic>
      <p:pic>
        <p:nvPicPr>
          <p:cNvPr id="6150" name="Picture 6" descr="http://1.bp.blogspot.com/-RlmeWVPsF9w/TangAgX0qFI/AAAAAAAAAHg/MiiJLkYvMZ8/s1600/osteoporotic+b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4830" y="2708920"/>
            <a:ext cx="7000875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183347"/>
            <a:ext cx="8892988" cy="73348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Poruchy </a:t>
            </a:r>
            <a:r>
              <a:rPr lang="cs-CZ" sz="2400" b="1" dirty="0" err="1" smtClean="0"/>
              <a:t>remodelace</a:t>
            </a:r>
            <a:r>
              <a:rPr lang="cs-CZ" sz="2400" b="1" dirty="0" smtClean="0"/>
              <a:t> kostní tkáně – OSTEOPORÓZA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5496" y="44624"/>
            <a:ext cx="376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smtClean="0">
                <a:solidFill>
                  <a:srgbClr val="008000"/>
                </a:solidFill>
              </a:rPr>
              <a:t>Klinické souvislosti</a:t>
            </a:r>
            <a:endParaRPr lang="cs-CZ" sz="3600" u="sng" dirty="0">
              <a:solidFill>
                <a:srgbClr val="008000"/>
              </a:solidFill>
            </a:endParaRPr>
          </a:p>
        </p:txBody>
      </p:sp>
      <p:pic>
        <p:nvPicPr>
          <p:cNvPr id="7" name="Picture 6" descr="http://aa.ecn.cz/img_upload/3fca9ab9b0de68ed3b43737b5d0298d4/Fonendosk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5705" y="297522"/>
            <a:ext cx="866775" cy="885825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35496" y="1700808"/>
            <a:ext cx="554461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nadměrná aktivita osteoklastů 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pokles hladiny estrogenů (menopauza)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zánětlivé procesy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imobilizace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nedostatečná výživa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endokrinní onemocnění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vedlejší efekt léčby (kortikoidy, </a:t>
            </a:r>
            <a:r>
              <a:rPr lang="cs-CZ" sz="2400" dirty="0" err="1" smtClean="0"/>
              <a:t>antiepileptika</a:t>
            </a:r>
            <a:r>
              <a:rPr lang="cs-CZ" sz="2400" dirty="0" smtClean="0"/>
              <a:t>, antikoagulancia)</a:t>
            </a:r>
          </a:p>
        </p:txBody>
      </p:sp>
      <p:pic>
        <p:nvPicPr>
          <p:cNvPr id="69634" name="Picture 2" descr="File:L1 2 vertebral fra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628800"/>
            <a:ext cx="2952328" cy="4377339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72393" y="6027003"/>
            <a:ext cx="8971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>
                <a:solidFill>
                  <a:prstClr val="black"/>
                </a:solidFill>
              </a:rPr>
              <a:t>léčba: </a:t>
            </a:r>
            <a:r>
              <a:rPr lang="cs-CZ" sz="2400" b="1" dirty="0" err="1" smtClean="0">
                <a:solidFill>
                  <a:prstClr val="black"/>
                </a:solidFill>
              </a:rPr>
              <a:t>antiresorpční</a:t>
            </a:r>
            <a:r>
              <a:rPr lang="cs-CZ" sz="2400" b="1" dirty="0" smtClean="0">
                <a:solidFill>
                  <a:prstClr val="black"/>
                </a:solidFill>
              </a:rPr>
              <a:t> látky</a:t>
            </a:r>
            <a:r>
              <a:rPr lang="cs-CZ" sz="2400" dirty="0" smtClean="0">
                <a:solidFill>
                  <a:prstClr val="black"/>
                </a:solidFill>
              </a:rPr>
              <a:t> (</a:t>
            </a:r>
            <a:r>
              <a:rPr lang="cs-CZ" sz="2400" dirty="0" err="1" smtClean="0">
                <a:solidFill>
                  <a:prstClr val="black"/>
                </a:solidFill>
              </a:rPr>
              <a:t>bisfosfonáty</a:t>
            </a:r>
            <a:r>
              <a:rPr lang="cs-CZ" sz="2400" dirty="0" smtClean="0">
                <a:solidFill>
                  <a:prstClr val="black"/>
                </a:solidFill>
              </a:rPr>
              <a:t>, </a:t>
            </a:r>
            <a:r>
              <a:rPr lang="cs-CZ" sz="2400" dirty="0" err="1" smtClean="0">
                <a:solidFill>
                  <a:prstClr val="black"/>
                </a:solidFill>
              </a:rPr>
              <a:t>estrogenové</a:t>
            </a:r>
            <a:r>
              <a:rPr lang="cs-CZ" sz="2400" dirty="0" smtClean="0">
                <a:solidFill>
                  <a:prstClr val="black"/>
                </a:solidFill>
              </a:rPr>
              <a:t> analogy), </a:t>
            </a:r>
            <a:r>
              <a:rPr lang="cs-CZ" sz="2400" b="1" dirty="0" smtClean="0">
                <a:solidFill>
                  <a:prstClr val="black"/>
                </a:solidFill>
              </a:rPr>
              <a:t>stimulace novotvorby </a:t>
            </a:r>
            <a:r>
              <a:rPr lang="cs-CZ" sz="2400" dirty="0" smtClean="0">
                <a:solidFill>
                  <a:prstClr val="black"/>
                </a:solidFill>
              </a:rPr>
              <a:t>kostní hmoty, </a:t>
            </a:r>
            <a:r>
              <a:rPr lang="cs-CZ" sz="2400" b="1" dirty="0" smtClean="0">
                <a:solidFill>
                  <a:prstClr val="black"/>
                </a:solidFill>
              </a:rPr>
              <a:t>výživa</a:t>
            </a:r>
            <a:r>
              <a:rPr lang="cs-CZ" sz="2400" dirty="0" smtClean="0">
                <a:solidFill>
                  <a:prstClr val="black"/>
                </a:solidFill>
              </a:rPr>
              <a:t>, </a:t>
            </a:r>
            <a:r>
              <a:rPr lang="cs-CZ" sz="2400" b="1" dirty="0" smtClean="0">
                <a:solidFill>
                  <a:prstClr val="black"/>
                </a:solidFill>
              </a:rPr>
              <a:t>pohyb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183347"/>
            <a:ext cx="8892988" cy="73348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Poruchy </a:t>
            </a:r>
            <a:r>
              <a:rPr lang="cs-CZ" sz="2400" b="1" dirty="0" err="1" smtClean="0"/>
              <a:t>remodelace</a:t>
            </a:r>
            <a:r>
              <a:rPr lang="cs-CZ" sz="2400" b="1" dirty="0" smtClean="0"/>
              <a:t> kostní tkáně – OSTEOPETRÓZA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5496" y="44624"/>
            <a:ext cx="376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smtClean="0">
                <a:solidFill>
                  <a:srgbClr val="008000"/>
                </a:solidFill>
              </a:rPr>
              <a:t>Klinické souvislosti</a:t>
            </a:r>
            <a:endParaRPr lang="cs-CZ" sz="3600" u="sng" dirty="0">
              <a:solidFill>
                <a:srgbClr val="008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5496" y="1916832"/>
            <a:ext cx="4849005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snížená aktivita osteoklastů 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vrozené onemocnění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různé stupně postižení (nervové komprese, fraktury, postižení kloubů, anemie v důsledku uzavírání medulární dutiny)</a:t>
            </a:r>
          </a:p>
        </p:txBody>
      </p:sp>
      <p:pic>
        <p:nvPicPr>
          <p:cNvPr id="68612" name="Picture 4" descr="http://images.radiopaedia.org/images/130505/24e8e4473dafe5ee65962c39037049_big_gall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4501" y="2348880"/>
            <a:ext cx="4008487" cy="3003184"/>
          </a:xfrm>
          <a:prstGeom prst="rect">
            <a:avLst/>
          </a:prstGeom>
          <a:noFill/>
        </p:spPr>
      </p:pic>
      <p:pic>
        <p:nvPicPr>
          <p:cNvPr id="7" name="Picture 6" descr="http://aa.ecn.cz/img_upload/3fca9ab9b0de68ed3b43737b5d0298d4/Fonendosk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5705" y="297522"/>
            <a:ext cx="866775" cy="88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aa.ecn.cz/img_upload/3fca9ab9b0de68ed3b43737b5d0298d4/Fonendosk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5705" y="297522"/>
            <a:ext cx="866775" cy="88582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35496" y="44624"/>
            <a:ext cx="376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u="sng" dirty="0" smtClean="0">
                <a:solidFill>
                  <a:srgbClr val="008000"/>
                </a:solidFill>
              </a:rPr>
              <a:t>Klinické souvislosti</a:t>
            </a:r>
            <a:endParaRPr lang="cs-CZ" sz="3600" u="sng" dirty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183347"/>
            <a:ext cx="8892988" cy="73348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b="1" dirty="0" smtClean="0"/>
              <a:t>Revmatoidní artritida</a:t>
            </a:r>
          </a:p>
        </p:txBody>
      </p:sp>
      <p:sp>
        <p:nvSpPr>
          <p:cNvPr id="5" name="Obdélník 4"/>
          <p:cNvSpPr/>
          <p:nvPr/>
        </p:nvSpPr>
        <p:spPr>
          <a:xfrm>
            <a:off x="35496" y="1916832"/>
            <a:ext cx="763284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zánětlivé onemocnění autoimunitního charakteru</a:t>
            </a:r>
          </a:p>
          <a:p>
            <a:pPr marL="342900" lvl="0" indent="-342900">
              <a:spcBef>
                <a:spcPct val="20000"/>
              </a:spcBef>
              <a:buFontTx/>
              <a:buChar char="-"/>
            </a:pPr>
            <a:r>
              <a:rPr lang="cs-CZ" sz="2400" dirty="0" smtClean="0"/>
              <a:t>poškození měkkých tkání kloubu (synoviální membrána, chrupavka) i eroze kostní matrix</a:t>
            </a:r>
          </a:p>
        </p:txBody>
      </p:sp>
      <p:pic>
        <p:nvPicPr>
          <p:cNvPr id="70658" name="Picture 2" descr="http://www.rheumatoidarthritistreatment101.com/wp-content/uploads/2011/04/1M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273825"/>
            <a:ext cx="3622424" cy="3157562"/>
          </a:xfrm>
          <a:prstGeom prst="rect">
            <a:avLst/>
          </a:prstGeom>
          <a:noFill/>
        </p:spPr>
      </p:pic>
      <p:pic>
        <p:nvPicPr>
          <p:cNvPr id="70660" name="Picture 4" descr="http://www.nlm.nih.gov/medlineplus/ency/images/ency/fullsize/19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73825"/>
            <a:ext cx="3810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9324" y="1052736"/>
            <a:ext cx="7451014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Pojivové tkáně – shrnutí</a:t>
            </a:r>
          </a:p>
          <a:p>
            <a:endParaRPr lang="cs-CZ" sz="2800" dirty="0" smtClean="0"/>
          </a:p>
          <a:p>
            <a:r>
              <a:rPr lang="cs-CZ" sz="2800" dirty="0" smtClean="0"/>
              <a:t>Velká variabilita  - histologicky </a:t>
            </a:r>
            <a:r>
              <a:rPr lang="cs-CZ" sz="2800" dirty="0" smtClean="0"/>
              <a:t>i funkčně </a:t>
            </a:r>
            <a:endParaRPr lang="cs-CZ" sz="2800" dirty="0" smtClean="0"/>
          </a:p>
          <a:p>
            <a:r>
              <a:rPr lang="cs-CZ" sz="2800" dirty="0" smtClean="0"/>
              <a:t>– </a:t>
            </a:r>
            <a:r>
              <a:rPr lang="cs-CZ" sz="2800" dirty="0" smtClean="0"/>
              <a:t>vazivo, chrupavka, kost, tuková tkáň</a:t>
            </a:r>
          </a:p>
          <a:p>
            <a:endParaRPr lang="cs-CZ" sz="2800" dirty="0" smtClean="0"/>
          </a:p>
          <a:p>
            <a:r>
              <a:rPr lang="cs-CZ" sz="2800" dirty="0" smtClean="0"/>
              <a:t>Mechanická</a:t>
            </a:r>
            <a:r>
              <a:rPr lang="cs-CZ" sz="2800" dirty="0" smtClean="0"/>
              <a:t>, strukturní, imunitní, hormonální role</a:t>
            </a:r>
          </a:p>
          <a:p>
            <a:endParaRPr lang="cs-CZ" sz="2800" dirty="0" smtClean="0"/>
          </a:p>
          <a:p>
            <a:r>
              <a:rPr lang="cs-CZ" sz="2800" dirty="0" smtClean="0"/>
              <a:t>Velmi </a:t>
            </a:r>
            <a:r>
              <a:rPr lang="cs-CZ" sz="2800" dirty="0" smtClean="0"/>
              <a:t>aktivní tkáň – nikoli jen pasivní hmota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3686" y="2204864"/>
            <a:ext cx="3836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Děkuji za pozornost</a:t>
            </a:r>
            <a:endParaRPr lang="cs-CZ" sz="28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4.bp.blogspot.com/_guSOnFRs_Ks/TMKEqUXmaCI/AAAAAAAAAQU/4UcUX72S5H0/s1600/connective+tiss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851520"/>
            <a:ext cx="5364088" cy="5525448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395536" y="1844824"/>
            <a:ext cx="27446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Vazivové buňky</a:t>
            </a:r>
          </a:p>
          <a:p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Základní hmota</a:t>
            </a:r>
          </a:p>
          <a:p>
            <a:pPr>
              <a:buFont typeface="Arial" pitchFamily="34" charset="0"/>
              <a:buChar char="•"/>
            </a:pP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dirty="0" smtClean="0"/>
              <a:t> Vlákna</a:t>
            </a:r>
          </a:p>
          <a:p>
            <a:pPr>
              <a:buFont typeface="Arial" pitchFamily="34" charset="0"/>
              <a:buChar char="•"/>
            </a:pPr>
            <a:endParaRPr lang="cs-CZ" sz="2800" dirty="0" smtClean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395536" y="187423"/>
            <a:ext cx="1800200" cy="722511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Vazivo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262389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+mj-lt"/>
                <a:ea typeface="+mj-ea"/>
                <a:cs typeface="+mj-cs"/>
              </a:rPr>
              <a:t>Histologická</a:t>
            </a:r>
            <a:r>
              <a:rPr lang="cs-CZ" sz="3600" b="1" u="sng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4400" dirty="0" smtClean="0">
                <a:latin typeface="+mj-lt"/>
                <a:ea typeface="+mj-ea"/>
                <a:cs typeface="+mj-cs"/>
              </a:rPr>
              <a:t>stavba vaziva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1249596"/>
            <a:ext cx="3569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Řídké (areolární) vazivo</a:t>
            </a:r>
            <a:endParaRPr lang="cs-CZ" sz="28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 t="606" b="4851"/>
          <a:stretch>
            <a:fillRect/>
          </a:stretch>
        </p:blipFill>
        <p:spPr bwMode="auto">
          <a:xfrm>
            <a:off x="3998570" y="1270803"/>
            <a:ext cx="4965918" cy="33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51520" y="3789040"/>
            <a:ext cx="2010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Husté vazivo</a:t>
            </a:r>
            <a:endParaRPr lang="cs-CZ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117" y="4941168"/>
            <a:ext cx="7531766" cy="169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88640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+mj-lt"/>
                <a:ea typeface="+mj-ea"/>
                <a:cs typeface="+mj-cs"/>
              </a:rPr>
              <a:t>Histologická stavba vaziva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1249596"/>
            <a:ext cx="3569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Řídké (areolární) vazivo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940152" y="3660229"/>
            <a:ext cx="2010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Husté vazivo</a:t>
            </a:r>
            <a:endParaRPr lang="cs-CZ" sz="28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059121"/>
            <a:ext cx="3456384" cy="24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724" y="4312260"/>
            <a:ext cx="38884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http://www.daviddarling.info/images/derm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950715"/>
            <a:ext cx="2857500" cy="1838325"/>
          </a:xfrm>
          <a:prstGeom prst="rect">
            <a:avLst/>
          </a:prstGeom>
          <a:noFill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6564" y="4183449"/>
            <a:ext cx="23336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89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+mj-lt"/>
                <a:ea typeface="+mj-ea"/>
                <a:cs typeface="+mj-cs"/>
              </a:rPr>
              <a:t>Vazivové buňky </a:t>
            </a:r>
          </a:p>
        </p:txBody>
      </p:sp>
      <p:pic>
        <p:nvPicPr>
          <p:cNvPr id="16385" name="Picture 1" descr="Image1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64" y="735955"/>
            <a:ext cx="7848872" cy="599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 rot="5400000" flipH="1" flipV="1">
            <a:off x="2159732" y="3465004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 rot="5400000" flipH="1" flipV="1">
            <a:off x="5688124" y="3176972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rot="5400000" flipH="1" flipV="1">
            <a:off x="3815916" y="2528900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rot="5400000" flipH="1" flipV="1">
            <a:off x="5904148" y="5409220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rot="5400000" flipH="1" flipV="1">
            <a:off x="2051720" y="4977172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rot="5400000" flipH="1" flipV="1">
            <a:off x="3311860" y="5409220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rot="5400000" flipH="1" flipV="1">
            <a:off x="4824028" y="2096852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24950"/>
            <a:ext cx="8064819" cy="5806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24765</TotalTime>
  <Words>1577</Words>
  <Application>Microsoft Office PowerPoint</Application>
  <PresentationFormat>Předvádění na obrazovce (4:3)</PresentationFormat>
  <Paragraphs>356</Paragraphs>
  <Slides>57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58" baseType="lpstr">
      <vt:lpstr>Motiv sady Office</vt:lpstr>
      <vt:lpstr>Pojivové tkáně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Pojivové tkáně, kosterní soustava</dc:title>
  <dc:creator>Petr Vanhara</dc:creator>
  <cp:lastModifiedBy>Petr Vanhara</cp:lastModifiedBy>
  <cp:revision>595</cp:revision>
  <dcterms:created xsi:type="dcterms:W3CDTF">2011-09-12T11:05:40Z</dcterms:created>
  <dcterms:modified xsi:type="dcterms:W3CDTF">2011-10-26T13:49:41Z</dcterms:modified>
</cp:coreProperties>
</file>