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90" r:id="rId3"/>
    <p:sldId id="301" r:id="rId4"/>
    <p:sldId id="305" r:id="rId5"/>
    <p:sldId id="306" r:id="rId6"/>
    <p:sldId id="302" r:id="rId7"/>
    <p:sldId id="303" r:id="rId8"/>
    <p:sldId id="304" r:id="rId9"/>
    <p:sldId id="317" r:id="rId10"/>
    <p:sldId id="308" r:id="rId11"/>
    <p:sldId id="309" r:id="rId12"/>
    <p:sldId id="310" r:id="rId13"/>
    <p:sldId id="311" r:id="rId14"/>
    <p:sldId id="312" r:id="rId15"/>
    <p:sldId id="318" r:id="rId16"/>
    <p:sldId id="314" r:id="rId17"/>
    <p:sldId id="319" r:id="rId18"/>
    <p:sldId id="316" r:id="rId19"/>
    <p:sldId id="288" r:id="rId20"/>
    <p:sldId id="289" r:id="rId21"/>
    <p:sldId id="291" r:id="rId22"/>
    <p:sldId id="292" r:id="rId23"/>
    <p:sldId id="293" r:id="rId24"/>
    <p:sldId id="313" r:id="rId25"/>
    <p:sldId id="294" r:id="rId26"/>
    <p:sldId id="260" r:id="rId27"/>
    <p:sldId id="295" r:id="rId28"/>
    <p:sldId id="287" r:id="rId29"/>
    <p:sldId id="320" r:id="rId30"/>
    <p:sldId id="258" r:id="rId31"/>
    <p:sldId id="296" r:id="rId32"/>
    <p:sldId id="297" r:id="rId33"/>
    <p:sldId id="298" r:id="rId34"/>
    <p:sldId id="299" r:id="rId35"/>
    <p:sldId id="300" r:id="rId36"/>
    <p:sldId id="259" r:id="rId37"/>
    <p:sldId id="262" r:id="rId38"/>
    <p:sldId id="264" r:id="rId39"/>
    <p:sldId id="263" r:id="rId40"/>
    <p:sldId id="265" r:id="rId41"/>
    <p:sldId id="307" r:id="rId42"/>
    <p:sldId id="266" r:id="rId43"/>
    <p:sldId id="322" r:id="rId44"/>
    <p:sldId id="323" r:id="rId45"/>
    <p:sldId id="324" r:id="rId46"/>
    <p:sldId id="321" r:id="rId47"/>
    <p:sldId id="267" r:id="rId48"/>
    <p:sldId id="315" r:id="rId49"/>
    <p:sldId id="268" r:id="rId50"/>
    <p:sldId id="269" r:id="rId51"/>
    <p:sldId id="270" r:id="rId52"/>
    <p:sldId id="271" r:id="rId53"/>
    <p:sldId id="261" r:id="rId54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AB200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Objects="1" showGuides="1">
      <p:cViewPr varScale="1">
        <p:scale>
          <a:sx n="70" d="100"/>
          <a:sy n="70" d="100"/>
        </p:scale>
        <p:origin x="-522" y="-96"/>
      </p:cViewPr>
      <p:guideLst>
        <p:guide orient="horz" pos="2160"/>
        <p:guide pos="295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12DDF-5CD9-4660-B93F-5DC135F79B84}" type="datetimeFigureOut">
              <a:rPr lang="cs-CZ" smtClean="0"/>
              <a:pPr/>
              <a:t>12.10.2011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7E0005-38B3-4EBA-8990-E2CB2F3EA98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12DDF-5CD9-4660-B93F-5DC135F79B84}" type="datetimeFigureOut">
              <a:rPr lang="cs-CZ" smtClean="0"/>
              <a:pPr/>
              <a:t>12.10.2011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7E0005-38B3-4EBA-8990-E2CB2F3EA98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12DDF-5CD9-4660-B93F-5DC135F79B84}" type="datetimeFigureOut">
              <a:rPr lang="cs-CZ" smtClean="0"/>
              <a:pPr/>
              <a:t>12.10.2011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7E0005-38B3-4EBA-8990-E2CB2F3EA98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12DDF-5CD9-4660-B93F-5DC135F79B84}" type="datetimeFigureOut">
              <a:rPr lang="cs-CZ" smtClean="0"/>
              <a:pPr/>
              <a:t>12.10.2011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7E0005-38B3-4EBA-8990-E2CB2F3EA98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12DDF-5CD9-4660-B93F-5DC135F79B84}" type="datetimeFigureOut">
              <a:rPr lang="cs-CZ" smtClean="0"/>
              <a:pPr/>
              <a:t>12.10.2011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7E0005-38B3-4EBA-8990-E2CB2F3EA98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12DDF-5CD9-4660-B93F-5DC135F79B84}" type="datetimeFigureOut">
              <a:rPr lang="cs-CZ" smtClean="0"/>
              <a:pPr/>
              <a:t>12.10.2011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7E0005-38B3-4EBA-8990-E2CB2F3EA98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12DDF-5CD9-4660-B93F-5DC135F79B84}" type="datetimeFigureOut">
              <a:rPr lang="cs-CZ" smtClean="0"/>
              <a:pPr/>
              <a:t>12.10.2011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7E0005-38B3-4EBA-8990-E2CB2F3EA98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12DDF-5CD9-4660-B93F-5DC135F79B84}" type="datetimeFigureOut">
              <a:rPr lang="cs-CZ" smtClean="0"/>
              <a:pPr/>
              <a:t>12.10.2011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7E0005-38B3-4EBA-8990-E2CB2F3EA98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12DDF-5CD9-4660-B93F-5DC135F79B84}" type="datetimeFigureOut">
              <a:rPr lang="cs-CZ" smtClean="0"/>
              <a:pPr/>
              <a:t>12.10.2011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7E0005-38B3-4EBA-8990-E2CB2F3EA98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12DDF-5CD9-4660-B93F-5DC135F79B84}" type="datetimeFigureOut">
              <a:rPr lang="cs-CZ" smtClean="0"/>
              <a:pPr/>
              <a:t>12.10.2011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7E0005-38B3-4EBA-8990-E2CB2F3EA98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12DDF-5CD9-4660-B93F-5DC135F79B84}" type="datetimeFigureOut">
              <a:rPr lang="cs-CZ" smtClean="0"/>
              <a:pPr/>
              <a:t>12.10.2011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7E0005-38B3-4EBA-8990-E2CB2F3EA98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>
                <a:alpha val="54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A12DDF-5CD9-4660-B93F-5DC135F79B84}" type="datetimeFigureOut">
              <a:rPr lang="cs-CZ" smtClean="0"/>
              <a:pPr/>
              <a:t>12.10.2011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7E0005-38B3-4EBA-8990-E2CB2F3EA98B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10" Type="http://schemas.openxmlformats.org/officeDocument/2006/relationships/image" Target="../media/image34.jpeg"/><Relationship Id="rId4" Type="http://schemas.openxmlformats.org/officeDocument/2006/relationships/image" Target="../media/image29.jpeg"/><Relationship Id="rId9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11" Type="http://schemas.openxmlformats.org/officeDocument/2006/relationships/image" Target="../media/image45.jpeg"/><Relationship Id="rId5" Type="http://schemas.openxmlformats.org/officeDocument/2006/relationships/image" Target="../media/image39.png"/><Relationship Id="rId10" Type="http://schemas.openxmlformats.org/officeDocument/2006/relationships/image" Target="../media/image44.gif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jpeg"/><Relationship Id="rId4" Type="http://schemas.openxmlformats.org/officeDocument/2006/relationships/image" Target="../media/image54.gif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7" Type="http://schemas.openxmlformats.org/officeDocument/2006/relationships/image" Target="../media/image73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jpeg"/><Relationship Id="rId5" Type="http://schemas.openxmlformats.org/officeDocument/2006/relationships/image" Target="../media/image34.jpeg"/><Relationship Id="rId4" Type="http://schemas.openxmlformats.org/officeDocument/2006/relationships/image" Target="../media/image71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gif"/><Relationship Id="rId2" Type="http://schemas.openxmlformats.org/officeDocument/2006/relationships/image" Target="../media/image74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gif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4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F:\FSpS%20Biologie\From_Conception_To_Birth%20(1).avi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http://www.microscopyu.com/articles/fluorescence/filtercubes/dual/fitctexasred/images/fitctexasredkidneylarge.jpg"/>
          <p:cNvPicPr>
            <a:picLocks noChangeAspect="1" noChangeArrowheads="1"/>
          </p:cNvPicPr>
          <p:nvPr/>
        </p:nvPicPr>
        <p:blipFill>
          <a:blip r:embed="rId2" cstate="print"/>
          <a:srcRect r="3400" b="7821"/>
          <a:stretch>
            <a:fillRect/>
          </a:stretch>
        </p:blipFill>
        <p:spPr bwMode="auto">
          <a:xfrm>
            <a:off x="449795" y="1706095"/>
            <a:ext cx="6138429" cy="4243185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/>
            </a:outerShdw>
          </a:effectLst>
        </p:spPr>
      </p:pic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539552" y="374799"/>
            <a:ext cx="8134672" cy="1109985"/>
          </a:xfrm>
          <a:noFill/>
        </p:spPr>
        <p:txBody>
          <a:bodyPr>
            <a:normAutofit fontScale="90000"/>
          </a:bodyPr>
          <a:lstStyle/>
          <a:p>
            <a:r>
              <a:rPr lang="cs-CZ" dirty="0" smtClean="0">
                <a:solidFill>
                  <a:srgbClr val="FFFF00"/>
                </a:solidFill>
              </a:rPr>
              <a:t>Buňky, tkáně</a:t>
            </a:r>
            <a:r>
              <a:rPr lang="cs-CZ" dirty="0" smtClean="0">
                <a:solidFill>
                  <a:srgbClr val="FFFF00"/>
                </a:solidFill>
              </a:rPr>
              <a:t>, orgány, </a:t>
            </a:r>
            <a:r>
              <a:rPr lang="cs-CZ" dirty="0" smtClean="0">
                <a:solidFill>
                  <a:srgbClr val="FFFF00"/>
                </a:solidFill>
              </a:rPr>
              <a:t/>
            </a:r>
            <a:br>
              <a:rPr lang="cs-CZ" dirty="0" smtClean="0">
                <a:solidFill>
                  <a:srgbClr val="FFFF00"/>
                </a:solidFill>
              </a:rPr>
            </a:br>
            <a:r>
              <a:rPr lang="cs-CZ" dirty="0" smtClean="0">
                <a:solidFill>
                  <a:srgbClr val="FFFF00"/>
                </a:solidFill>
              </a:rPr>
              <a:t>orgánové </a:t>
            </a:r>
            <a:r>
              <a:rPr lang="cs-CZ" dirty="0" smtClean="0">
                <a:solidFill>
                  <a:srgbClr val="FFFF00"/>
                </a:solidFill>
              </a:rPr>
              <a:t>soustavy</a:t>
            </a:r>
            <a:endParaRPr lang="cs-CZ" dirty="0">
              <a:solidFill>
                <a:srgbClr val="FFFF00"/>
              </a:solidFill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218729" y="5859269"/>
            <a:ext cx="86737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2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Petr </a:t>
            </a:r>
            <a:r>
              <a:rPr lang="cs-CZ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Vaňhara</a:t>
            </a:r>
            <a:endParaRPr lang="cs-CZ" sz="28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r>
              <a:rPr lang="cs-CZ" sz="2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Ústav histologie a embryologie LF MU</a:t>
            </a:r>
            <a:endParaRPr lang="cs-CZ" sz="28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4" name="Picture 2" descr="http://www.unifr.ch/anatomy/elearningfree/allemand/biochemie/endokrin/images/autokrin_parakrin_mit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5776" y="1268760"/>
            <a:ext cx="4410075" cy="2381250"/>
          </a:xfrm>
          <a:prstGeom prst="rect">
            <a:avLst/>
          </a:prstGeom>
          <a:noFill/>
        </p:spPr>
      </p:pic>
      <p:pic>
        <p:nvPicPr>
          <p:cNvPr id="110596" name="Picture 4" descr="http://www2.fz-juelich.de/ibi/ibi-1/datapool/page/272/Figure%2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6" y="3933055"/>
            <a:ext cx="6827580" cy="2808311"/>
          </a:xfrm>
          <a:prstGeom prst="rect">
            <a:avLst/>
          </a:prstGeom>
          <a:noFill/>
        </p:spPr>
      </p:pic>
      <p:sp>
        <p:nvSpPr>
          <p:cNvPr id="4" name="Obdélník 3"/>
          <p:cNvSpPr/>
          <p:nvPr/>
        </p:nvSpPr>
        <p:spPr>
          <a:xfrm>
            <a:off x="1907704" y="243733"/>
            <a:ext cx="559416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4000" dirty="0" smtClean="0"/>
              <a:t>Mezibuněčná komunikace</a:t>
            </a:r>
            <a:endParaRPr lang="cs-CZ" sz="40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1763688" y="404664"/>
            <a:ext cx="559416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4000" dirty="0" smtClean="0"/>
              <a:t>Mezibuněčná komunikace</a:t>
            </a:r>
            <a:endParaRPr lang="cs-CZ" sz="4000" dirty="0" smtClean="0"/>
          </a:p>
        </p:txBody>
      </p:sp>
      <p:pic>
        <p:nvPicPr>
          <p:cNvPr id="111620" name="Picture 4" descr="http://www.nature.com/nrm/journal/v2/n4/images/nrm0401_285a_f1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6948" y="2996952"/>
            <a:ext cx="5715000" cy="3371851"/>
          </a:xfrm>
          <a:prstGeom prst="rect">
            <a:avLst/>
          </a:prstGeom>
          <a:noFill/>
        </p:spPr>
      </p:pic>
      <p:pic>
        <p:nvPicPr>
          <p:cNvPr id="111622" name="Picture 6" descr="http://www.eht.k12.nj.us/~dannenhm/Honors%20Web%20Folder/Notes%20for%20website/Ch.%2033%20Notes_files/image0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72200" y="2060848"/>
            <a:ext cx="2971800" cy="22764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3419872" y="505343"/>
            <a:ext cx="241014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4000" dirty="0" smtClean="0">
                <a:solidFill>
                  <a:srgbClr val="FFFF00"/>
                </a:solidFill>
              </a:rPr>
              <a:t>Proliferace</a:t>
            </a:r>
            <a:endParaRPr lang="cs-CZ" sz="4000" dirty="0" smtClean="0">
              <a:solidFill>
                <a:srgbClr val="FFFF00"/>
              </a:solidFill>
            </a:endParaRPr>
          </a:p>
        </p:txBody>
      </p:sp>
      <p:pic>
        <p:nvPicPr>
          <p:cNvPr id="112646" name="Picture 6" descr="http://www.olympusbioscapes.com/gallery/2004/images/2004-hm-16-larg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1556792"/>
            <a:ext cx="6667500" cy="4800601"/>
          </a:xfrm>
          <a:prstGeom prst="rect">
            <a:avLst/>
          </a:prstGeom>
          <a:noFill/>
        </p:spPr>
      </p:pic>
      <p:pic>
        <p:nvPicPr>
          <p:cNvPr id="112654" name="Picture 14" descr="http://www.daviddarling.info/images/cell_cycl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5780" y="1052736"/>
            <a:ext cx="2051720" cy="20517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3131840" y="505343"/>
            <a:ext cx="276364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4000" dirty="0" smtClean="0"/>
              <a:t>Diferenciace</a:t>
            </a:r>
            <a:endParaRPr lang="cs-CZ" sz="4000" dirty="0" smtClean="0"/>
          </a:p>
        </p:txBody>
      </p:sp>
      <p:pic>
        <p:nvPicPr>
          <p:cNvPr id="113666" name="Picture 2" descr="http://www.stfranciscare.org/saintfrancisdoctors/cancercenter/nci/media/CDR000050395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353" y="1340767"/>
            <a:ext cx="7920111" cy="527701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0" name="Picture 2" descr="http://www.yalosabes.com/images/apoptosis.jpg"/>
          <p:cNvPicPr>
            <a:picLocks noChangeAspect="1" noChangeArrowheads="1"/>
          </p:cNvPicPr>
          <p:nvPr/>
        </p:nvPicPr>
        <p:blipFill>
          <a:blip r:embed="rId2" cstate="print"/>
          <a:srcRect l="3292" t="12452" r="3444" b="5724"/>
          <a:stretch>
            <a:fillRect/>
          </a:stretch>
        </p:blipFill>
        <p:spPr bwMode="auto">
          <a:xfrm>
            <a:off x="1547664" y="2780928"/>
            <a:ext cx="6120680" cy="3312368"/>
          </a:xfrm>
          <a:prstGeom prst="rect">
            <a:avLst/>
          </a:prstGeom>
          <a:noFill/>
        </p:spPr>
      </p:pic>
      <p:sp>
        <p:nvSpPr>
          <p:cNvPr id="3" name="Obdélník 2"/>
          <p:cNvSpPr/>
          <p:nvPr/>
        </p:nvSpPr>
        <p:spPr>
          <a:xfrm>
            <a:off x="2202843" y="505343"/>
            <a:ext cx="5007718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cs-CZ" sz="4000" dirty="0" err="1" smtClean="0">
                <a:solidFill>
                  <a:srgbClr val="FFFF00"/>
                </a:solidFill>
              </a:rPr>
              <a:t>Apoptóza</a:t>
            </a:r>
            <a:endParaRPr lang="cs-CZ" sz="4000" dirty="0" smtClean="0">
              <a:solidFill>
                <a:srgbClr val="FFFF00"/>
              </a:solidFill>
            </a:endParaRPr>
          </a:p>
          <a:p>
            <a:pPr algn="ctr"/>
            <a:r>
              <a:rPr lang="cs-CZ" sz="3200" dirty="0" smtClean="0">
                <a:solidFill>
                  <a:schemeClr val="bg1"/>
                </a:solidFill>
              </a:rPr>
              <a:t>programovaná buněčná smrt</a:t>
            </a:r>
            <a:endParaRPr lang="cs-CZ" sz="3200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6" name="Picture 2" descr="http://www.paulaschoice.com.au/getfile/4accc7c2-11e8-420f-8c44-c1e3c95cd9de/cell-communicating.aspx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3768" y="1190624"/>
            <a:ext cx="4476750" cy="4476751"/>
          </a:xfrm>
          <a:prstGeom prst="rect">
            <a:avLst/>
          </a:prstGeom>
          <a:noFill/>
        </p:spPr>
      </p:pic>
      <p:sp>
        <p:nvSpPr>
          <p:cNvPr id="3" name="Obdélník 2"/>
          <p:cNvSpPr/>
          <p:nvPr/>
        </p:nvSpPr>
        <p:spPr>
          <a:xfrm>
            <a:off x="1907704" y="200834"/>
            <a:ext cx="586532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4000" dirty="0" smtClean="0"/>
              <a:t>Vnitrobuněčná komunikace</a:t>
            </a:r>
            <a:endParaRPr lang="cs-CZ" sz="40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8" name="Picture 2" descr="File:Signal transduction v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6416" y="1222200"/>
            <a:ext cx="7620000" cy="5591176"/>
          </a:xfrm>
          <a:prstGeom prst="rect">
            <a:avLst/>
          </a:prstGeom>
          <a:noFill/>
        </p:spPr>
      </p:pic>
      <p:sp>
        <p:nvSpPr>
          <p:cNvPr id="3" name="Obdélník 2"/>
          <p:cNvSpPr/>
          <p:nvPr/>
        </p:nvSpPr>
        <p:spPr>
          <a:xfrm>
            <a:off x="1907704" y="200834"/>
            <a:ext cx="586532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4000" dirty="0" smtClean="0"/>
              <a:t>Vnitrobuněčná komunikace</a:t>
            </a:r>
            <a:endParaRPr lang="cs-CZ" sz="40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8" name="Picture 2" descr="http://www.pyroenergen.com/articles08/images/cancer-growth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3740" y="1408671"/>
            <a:ext cx="5185346" cy="4040658"/>
          </a:xfrm>
          <a:prstGeom prst="rect">
            <a:avLst/>
          </a:prstGeom>
          <a:noFill/>
        </p:spPr>
      </p:pic>
      <p:sp>
        <p:nvSpPr>
          <p:cNvPr id="3" name="Obdélník 2"/>
          <p:cNvSpPr/>
          <p:nvPr/>
        </p:nvSpPr>
        <p:spPr>
          <a:xfrm>
            <a:off x="468313" y="200834"/>
            <a:ext cx="493077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4000" dirty="0" smtClean="0"/>
              <a:t>Nádorová onemocnění</a:t>
            </a:r>
            <a:endParaRPr lang="cs-CZ" sz="4000" dirty="0" smtClean="0"/>
          </a:p>
        </p:txBody>
      </p:sp>
      <p:pic>
        <p:nvPicPr>
          <p:cNvPr id="121860" name="Picture 4" descr="http://www.coloncancersymptomssite.com/wp-content/uploads/2011/04/Colon-Cancer-Symptoms-Back-Pain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97581" y="1408671"/>
            <a:ext cx="3030494" cy="404065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1915597" y="2659559"/>
            <a:ext cx="5783891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cs-CZ" sz="4400" dirty="0" smtClean="0">
                <a:solidFill>
                  <a:schemeClr val="tx2">
                    <a:lumMod val="50000"/>
                  </a:schemeClr>
                </a:solidFill>
              </a:rPr>
              <a:t>Raný embryonální vývoj </a:t>
            </a:r>
          </a:p>
          <a:p>
            <a:pPr lvl="0" algn="ctr">
              <a:spcBef>
                <a:spcPct val="0"/>
              </a:spcBef>
              <a:defRPr/>
            </a:pPr>
            <a:r>
              <a:rPr lang="cs-CZ" sz="4400" dirty="0" smtClean="0">
                <a:solidFill>
                  <a:schemeClr val="tx2">
                    <a:lumMod val="50000"/>
                  </a:schemeClr>
                </a:solidFill>
              </a:rPr>
              <a:t>a vznik tkání</a:t>
            </a:r>
            <a:endParaRPr lang="cs-CZ" sz="4400" dirty="0" smtClean="0">
              <a:solidFill>
                <a:schemeClr val="tx2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94" name="Picture 14" descr="http://abivf.com/Portals/18511/images/eggfert1day_lrg.jpg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117842" y="1012231"/>
            <a:ext cx="2941990" cy="273781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9" name="Text Box 21"/>
          <p:cNvSpPr txBox="1">
            <a:spLocks noChangeArrowheads="1"/>
          </p:cNvSpPr>
          <p:nvPr/>
        </p:nvSpPr>
        <p:spPr bwMode="auto">
          <a:xfrm>
            <a:off x="35496" y="179929"/>
            <a:ext cx="640087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cs-CZ" sz="3200" i="1" dirty="0">
                <a:solidFill>
                  <a:srgbClr val="FFFF00"/>
                </a:solidFill>
              </a:rPr>
              <a:t>Na začátku </a:t>
            </a:r>
            <a:r>
              <a:rPr lang="cs-CZ" sz="3200" i="1" dirty="0" smtClean="0">
                <a:solidFill>
                  <a:srgbClr val="FFFF00"/>
                </a:solidFill>
              </a:rPr>
              <a:t>vývoje je </a:t>
            </a:r>
            <a:r>
              <a:rPr lang="cs-CZ" sz="3200" i="1" dirty="0">
                <a:solidFill>
                  <a:srgbClr val="FFFF00"/>
                </a:solidFill>
              </a:rPr>
              <a:t>jen </a:t>
            </a:r>
            <a:r>
              <a:rPr lang="cs-CZ" sz="3200" i="1" dirty="0" smtClean="0">
                <a:solidFill>
                  <a:srgbClr val="FFFF00"/>
                </a:solidFill>
              </a:rPr>
              <a:t>jediná </a:t>
            </a:r>
            <a:r>
              <a:rPr lang="cs-CZ" sz="3200" i="1" dirty="0" smtClean="0">
                <a:solidFill>
                  <a:srgbClr val="FFFF00"/>
                </a:solidFill>
              </a:rPr>
              <a:t>buňka</a:t>
            </a:r>
            <a:endParaRPr lang="cs-CZ" sz="3200" i="1" dirty="0">
              <a:solidFill>
                <a:srgbClr val="FFFF00"/>
              </a:solidFill>
            </a:endParaRPr>
          </a:p>
        </p:txBody>
      </p:sp>
      <p:pic>
        <p:nvPicPr>
          <p:cNvPr id="11" name="Picture 3" descr="epiteljpg"/>
          <p:cNvPicPr>
            <a:picLocks noChangeAspect="1" noChangeArrowheads="1"/>
          </p:cNvPicPr>
          <p:nvPr/>
        </p:nvPicPr>
        <p:blipFill>
          <a:blip r:embed="rId4" cstate="print">
            <a:grayscl/>
          </a:blip>
          <a:srcRect/>
          <a:stretch>
            <a:fillRect/>
          </a:stretch>
        </p:blipFill>
        <p:spPr bwMode="auto">
          <a:xfrm>
            <a:off x="7020680" y="4365104"/>
            <a:ext cx="1943808" cy="194380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2" name="Picture 4" descr="Neuron2"/>
          <p:cNvPicPr>
            <a:picLocks noChangeAspect="1" noChangeArrowheads="1"/>
          </p:cNvPicPr>
          <p:nvPr/>
        </p:nvPicPr>
        <p:blipFill>
          <a:blip r:embed="rId5" cstate="print">
            <a:grayscl/>
          </a:blip>
          <a:srcRect/>
          <a:stretch>
            <a:fillRect/>
          </a:stretch>
        </p:blipFill>
        <p:spPr bwMode="auto">
          <a:xfrm>
            <a:off x="2555776" y="4365512"/>
            <a:ext cx="1944216" cy="194421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3" name="Picture 5" descr="fibr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64024" y="4365920"/>
            <a:ext cx="1868216" cy="194380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4" name="Picture 6" descr="musclecell"/>
          <p:cNvPicPr>
            <a:picLocks noChangeAspect="1" noChangeArrowheads="1"/>
          </p:cNvPicPr>
          <p:nvPr/>
        </p:nvPicPr>
        <p:blipFill>
          <a:blip r:embed="rId7" cstate="print">
            <a:grayscl/>
          </a:blip>
          <a:srcRect/>
          <a:stretch>
            <a:fillRect/>
          </a:stretch>
        </p:blipFill>
        <p:spPr bwMode="auto">
          <a:xfrm>
            <a:off x="3275856" y="1242670"/>
            <a:ext cx="2670824" cy="250737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graphicFrame>
        <p:nvGraphicFramePr>
          <p:cNvPr id="15" name="Object 8"/>
          <p:cNvGraphicFramePr>
            <a:graphicFrameLocks noChangeAspect="1"/>
          </p:cNvGraphicFramePr>
          <p:nvPr/>
        </p:nvGraphicFramePr>
        <p:xfrm>
          <a:off x="117842" y="4365512"/>
          <a:ext cx="2055825" cy="1943808"/>
        </p:xfrm>
        <a:graphic>
          <a:graphicData uri="http://schemas.openxmlformats.org/presentationml/2006/ole">
            <p:oleObj spid="_x0000_s46095" name="Photo Editor Photo" r:id="rId8" imgW="1400000" imgH="1324160" progId="">
              <p:embed/>
            </p:oleObj>
          </a:graphicData>
        </a:graphic>
      </p:graphicFrame>
      <p:pic>
        <p:nvPicPr>
          <p:cNvPr id="16" name="Picture 22" descr="bloodcells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099337" y="2345073"/>
            <a:ext cx="2865151" cy="183987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6097" name="Picture 17" descr="http://www.feppd.org/ICB-Dent/campus/biomechanics_in_dentistry/ldv_data/img/bone_10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588224" y="370120"/>
            <a:ext cx="2296861" cy="183474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/>
          </p:cNvSpPr>
          <p:nvPr/>
        </p:nvSpPr>
        <p:spPr>
          <a:xfrm>
            <a:off x="504664" y="1052736"/>
            <a:ext cx="8134672" cy="4896544"/>
          </a:xfrm>
          <a:prstGeom prst="rect">
            <a:avLst/>
          </a:prstGeom>
          <a:noFill/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4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Dnešní přednáška: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sz="4400" dirty="0" smtClean="0"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cs-CZ" sz="4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 Koncept uspořádání</a:t>
            </a:r>
            <a:r>
              <a:rPr kumimoji="0" lang="cs-CZ" sz="44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cs-CZ" sz="44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tkání</a:t>
            </a:r>
            <a:r>
              <a:rPr kumimoji="0" lang="cs-CZ" sz="4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endParaRPr kumimoji="0" lang="cs-CZ" sz="44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cs-CZ" sz="4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 Embryonální vznik</a:t>
            </a:r>
            <a:r>
              <a:rPr kumimoji="0" lang="cs-CZ" sz="44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 tkání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cs-CZ" sz="4400" dirty="0" smtClean="0">
                <a:latin typeface="+mj-lt"/>
                <a:ea typeface="+mj-ea"/>
                <a:cs typeface="+mj-cs"/>
              </a:rPr>
              <a:t> Typy tkání a jejich </a:t>
            </a:r>
            <a:r>
              <a:rPr lang="cs-CZ" sz="4400" dirty="0" smtClean="0">
                <a:latin typeface="+mj-lt"/>
                <a:ea typeface="+mj-ea"/>
                <a:cs typeface="+mj-cs"/>
              </a:rPr>
              <a:t>klasifikace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cs-CZ" sz="4400" dirty="0" smtClean="0">
                <a:latin typeface="+mj-lt"/>
                <a:ea typeface="+mj-ea"/>
                <a:cs typeface="+mj-cs"/>
              </a:rPr>
              <a:t> </a:t>
            </a:r>
            <a:r>
              <a:rPr lang="cs-CZ" sz="4400" dirty="0" smtClean="0">
                <a:latin typeface="+mj-lt"/>
                <a:ea typeface="+mj-ea"/>
                <a:cs typeface="+mj-cs"/>
              </a:rPr>
              <a:t>Orgánové soustavy</a:t>
            </a:r>
            <a:endParaRPr lang="cs-CZ" sz="4400" dirty="0" smtClean="0"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cs-CZ" sz="4400" dirty="0" smtClean="0">
                <a:latin typeface="+mj-lt"/>
                <a:ea typeface="+mj-ea"/>
                <a:cs typeface="+mj-cs"/>
              </a:rPr>
              <a:t> </a:t>
            </a:r>
            <a:r>
              <a:rPr lang="cs-CZ" sz="4400" dirty="0" smtClean="0">
                <a:latin typeface="+mj-lt"/>
                <a:ea typeface="+mj-ea"/>
                <a:cs typeface="+mj-cs"/>
              </a:rPr>
              <a:t>Příklad organogeneze</a:t>
            </a:r>
            <a:endParaRPr lang="cs-CZ" sz="4400" dirty="0" smtClean="0"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illus_fetu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5576" y="1124744"/>
            <a:ext cx="7871286" cy="4468713"/>
          </a:xfrm>
          <a:prstGeom prst="rect">
            <a:avLst/>
          </a:prstGeom>
        </p:spPr>
      </p:pic>
      <p:sp>
        <p:nvSpPr>
          <p:cNvPr id="3" name="Text Box 21"/>
          <p:cNvSpPr txBox="1">
            <a:spLocks noChangeArrowheads="1"/>
          </p:cNvSpPr>
          <p:nvPr/>
        </p:nvSpPr>
        <p:spPr bwMode="auto">
          <a:xfrm>
            <a:off x="107950" y="115888"/>
            <a:ext cx="5715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cs-CZ" sz="3200" i="1" dirty="0" smtClean="0">
                <a:solidFill>
                  <a:srgbClr val="FFFF00"/>
                </a:solidFill>
              </a:rPr>
              <a:t>Lidské tělo</a:t>
            </a:r>
            <a:endParaRPr lang="cs-CZ" sz="3200" i="1" dirty="0">
              <a:solidFill>
                <a:srgbClr val="FFFF00"/>
              </a:solidFill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767974" y="5877272"/>
            <a:ext cx="76080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/>
              <a:t>10</a:t>
            </a:r>
            <a:r>
              <a:rPr lang="cs-CZ" sz="2400" baseline="30000" dirty="0" smtClean="0"/>
              <a:t>13</a:t>
            </a:r>
            <a:r>
              <a:rPr lang="cs-CZ" sz="2400" dirty="0" smtClean="0"/>
              <a:t> – 10</a:t>
            </a:r>
            <a:r>
              <a:rPr lang="cs-CZ" sz="2400" baseline="30000" dirty="0" smtClean="0"/>
              <a:t>14</a:t>
            </a:r>
            <a:r>
              <a:rPr lang="cs-CZ" sz="2400" dirty="0" smtClean="0"/>
              <a:t> buněk</a:t>
            </a:r>
          </a:p>
          <a:p>
            <a:pPr algn="ctr"/>
            <a:r>
              <a:rPr lang="cs-CZ" sz="2400" dirty="0" smtClean="0"/>
              <a:t>(10 000 </a:t>
            </a:r>
            <a:r>
              <a:rPr lang="cs-CZ" sz="2400" dirty="0" err="1" smtClean="0"/>
              <a:t>000</a:t>
            </a:r>
            <a:r>
              <a:rPr lang="cs-CZ" sz="2400" dirty="0" smtClean="0"/>
              <a:t> </a:t>
            </a:r>
            <a:r>
              <a:rPr lang="cs-CZ" sz="2400" dirty="0" err="1" smtClean="0"/>
              <a:t>000</a:t>
            </a:r>
            <a:r>
              <a:rPr lang="cs-CZ" sz="2400" dirty="0" smtClean="0"/>
              <a:t> </a:t>
            </a:r>
            <a:r>
              <a:rPr lang="cs-CZ" sz="2400" dirty="0" err="1" smtClean="0"/>
              <a:t>000</a:t>
            </a:r>
            <a:r>
              <a:rPr lang="cs-CZ" sz="2400" dirty="0" smtClean="0"/>
              <a:t> – 100 000 </a:t>
            </a:r>
            <a:r>
              <a:rPr lang="cs-CZ" sz="2400" dirty="0" err="1" smtClean="0"/>
              <a:t>000</a:t>
            </a:r>
            <a:r>
              <a:rPr lang="cs-CZ" sz="2400" dirty="0" smtClean="0"/>
              <a:t> </a:t>
            </a:r>
            <a:r>
              <a:rPr lang="cs-CZ" sz="2400" dirty="0" err="1" smtClean="0"/>
              <a:t>000</a:t>
            </a:r>
            <a:r>
              <a:rPr lang="cs-CZ" sz="2400" dirty="0" smtClean="0"/>
              <a:t> </a:t>
            </a:r>
            <a:r>
              <a:rPr lang="cs-CZ" sz="2400" dirty="0" err="1" smtClean="0"/>
              <a:t>000</a:t>
            </a:r>
            <a:r>
              <a:rPr lang="cs-CZ" sz="2400" dirty="0" smtClean="0"/>
              <a:t>)</a:t>
            </a:r>
            <a:endParaRPr lang="cs-CZ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25" name="Picture 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52500" y="1575792"/>
            <a:ext cx="5219700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27" name="AutoShape 11" descr="data:image/jpg;base64,/9j/4AAQSkZJRgABAQAAAQABAAD/2wCEAAkGBhQQERUUEhQQFRUVFhUWGBcUFxcVFBgWGBQWGBkaFxYXHCcgGxojHhcYHy8gIycpLCwsGR4zNTAqNSYrLCkBCQoKDgwOGg8PGiwkHyQsLCwpKSwsLCwsLCwsLCwpKSwsKSwsLCwsLCwsLCwsLCwpKSksKSksLCwsLCwsLCksLP/AABEIAMIBBAMBIgACEQEDEQH/xAAcAAABBQEBAQAAAAAAAAAAAAAAAQIDBAUGBwj/xAA7EAABAwIEBAQEBQMEAQUAAAABAhEhAAMEEjFBBSJRYQYycYETkaGxB0LB0fAUUuEjYnLxMxUWF5LC/8QAGQEAAwEBAQAAAAAAAAAAAAAAAAEDAgQF/8QAJREAAgICAgEEAgMAAAAAAAAAAAECEQMhEjFBBBNRYSIyI3GB/9oADAMBAAIRAxEAPwDxWinUjVs0JRS0NQFiUUopaAsbRStS0CG0U6hqAG0rUtFACNStS0NQAjUrU9Ka0+B+HL2MuC3YRmUXMwkAAnmVol8pAfeKBN0ZQTWnwzwzicTNixfuB2dCCUg91aD516v4b/BZFlQuYtQvkN/pI5beaTzrVKwOgAHrXZ/B+Da+HZTatAHRGXIkZ3VBaZMdSe9OkRll+D5x4j4fxGHb41m7bd2zJIBbWdKzymvojHWFl027yA8LdIZgC6WEe7bH35TxB+G9n+nuKtIa8CVJ+GSrMTOTLAAlg2jVrivBiOfdNHkOWkIrQ4lwi7h1FN22tBBI5kkA5SxykhlDuKpEVg6U72MIpKfSNQMbRTqRqBiUUrUNQMSilaisgJRS0UAJRRRQKx1FLRWhCUUtFACUrUUrUAJQ1PCK6nwv+HeJxwzpAt2gQ9y66QdXyBuchtu00GXJLs5NqVq9Fxn4SlAZOKtleaQpBSAiZgqL9m61N/8ADilMUXoATmFxOUn+7IQTDSAR71riyfvQPNGoauk4p4ExVhYT8JdzMWSq2lSwo7aCD696ZhfA2Oulk4XEeqkFA/8Asth9aVM0pxauznwKelFdNi/w3x9tWU4dankG2UqSfcHXsa6DwV+F1y8tNzFpNuyCrkLpuLIhmcFI3zbt3eimDyRXk6D8NvwzsLwwv42wo3FLJQm4VJT8MJDEocAuXPNXo9q0mynKhKAIASkBCUpd2ZI2J6d96XEYxKAlI/Kl91AMGkkufU61g4i9nKS+6WzEJ2JDJEnUaxPyaTZzSnsv3+KKAZMQeYsUgNqoPAM/KqKscAJKUktJUB31IgF/pWfjcSLvKEpUNGDZoUwMflaXb7U4qQS7JJUQXDqflYPpzOdW0raiScyT4yrinVlUkk5QEuNmJIhySXjcU5S0IdswzEl8rjXK7n2bb5UqQEgFXwxvLAJ5Yf3+vpUNpAWoKbMFMdnZOrxoD831E0xFbi1mziUZL5tLSUkNlBWCQQ6D+VUbdBXlvijwOrD89kXF2coJKgM6SSzEDUHUEDQ9q9b/AKGyhoSouDPkSBqANOk1Ibir61BIdIABdwhn0dvnvQ6ZqE5Rej56/pFnMyVckqg8ocJ5ukkCdzUJTX0Cnw1hQhVlVvDptrIzpQ6M5TPmBCoI3NU7PgThqkKAtZnL5sxzDmLBJB5RLegD1PidCzfKPCWpGr1rHfhNh1AfCu3UqKYSopVISeZTT5mgfrHG8a/D/EYfMoALQn8whRADk5XO8etHBm1mizlqKcRSVksJQ1LSUqHYlFLRRQCGkp1FIQtFFFaAKWilAoAAKt8P4dcv3E27SStajCRqWBJ+gJ9qTAYJV64m2gOpZCUhwASdJJAHvXvfgXwFb4cgXVpJxOQpWXKrfMoKZKW1AAS8Ox60E5So5/wL+HF7CXFLvqtkKSu2u0AFi4k5ShQV/bm1cAunQg13eOWLaQFFtEpD9GDzJI6U69fWJMS+SCW/LoQztPp60zBcPNxXx7nNlKlWxqQ4EAlzDPFbOVu2VMFwxalhdy2kBIJ1DlR0YADu+mwmr9rCAB7iUQrlAZxBfNLF+hdqnv3xbeWgADpLu3vu5rCxWPgnlYO3qeo16mntmXUTVucUy7gCejN6VTPFSQZBbSdX0hL9Ds2tYasdnjKS5d1JI7hjOopLmNBSWBAGgfUlm6ZQ7D2rfAm5mlf4oxJ5V6Mxb/r3maZZ40QA+VPvBaCzbVz+JxZGV2DJ6yZjSIqsviAZMB3Mu4ZjASY3naqLGS906pfFkLYEa7vyuPK7F/Zqz/6tSLic5WIUrNsxYOOjuE+598TD4xiemgc9u32Na+B4mCcqocxIUGltZI70cKEsnIFYzOkhIRP+nznUDQvo8/U9CK0LWIB5s7lZUyQ4QNhoQ0FuadawuIL+Cs5lKUlTZcyiQ/VR3bLp0bpScNxIv3UgEIVzlSnaBJZMS3fTahx0NS3Ro3bhPIpYcEpCcwZgkfm9T966GxhFJtZlKJzhgk5QEg6qdn06mqXAMAkulJCg4Us5QkNJGUbg9nkw1XfEmKUAEWQl9JgBh0E6AwKlJ7pFox1yZlCygKZRUQHLqOQdwwDse/0qa9iU3rWS0q2EBg48vlJYASPno9VzglKWoEqCApKVCCq4WkO4ypB9zL0/HFIAcpSWucpBSGbcAuwAae1MRGMFuqU5WzFQKilwU6gSesanWkvYlFtJSgBKl5UDOHAdatcoYEh+w96yeJcTXdStNtXLoSQAohI/KAXZobvvRZQlCRmS61hkh8wAIYPs5+k1vi/JjlvQzE4hZWslJdy5cnMIACB5c2pjT51YwvFGJcgJYKYKLlOWFHcjtB1isW9juYJcGQCgFTBsoCi4gsOur0xOKTmKhlMqPMrMoMIKgnaqUS5Mx/HHhpC1qv4fIlIS60eXT8yWEv8AtXCEV6ZZv21FgClZSw3SWkiJfXXauS8UcJFshaEoQhglgfzTtv1f0qOTHq0dvp87vhL/AA5+iiiuc7xKKWigBKKKWlQBQKKWmAoFPSKaK3fCPh5eNxKLSE5hmSVjMEn4ecBRD9AXgFulBlujtfwc8FjEXTibyF5LKkqtnRC1glxPmCYfo+u1esY4KUm4I0VlLl2I1bTt6U7h2BGEsWsMglrSUoC2CXaXIEAnU+p61kcSxGa6M7BCXhR5T5Z5fyv6SK0lZzTkNxOEuXFW0hXmOr5tGct2AH8M7F7FptpCLeUJTD7Nu3vVXh9oZPiQVEMCIh9AGDAsPr3rIxmIblTKSHgen59yZrXbonfFE2LuE5mVuxJUk5R1IGn8O9UeLXkWksEhR0cjdojo/rVfF30ZRmSACry6uWch2jQej96x8djs9tAkhPnIMsWDpeS0a7VaMTnlMqnGZlqlIUVbEhksC0hn03qz/UJACbalPzFSmlgOVvp01NZmR1qCFKUCwdUEhIA0HpS4fEl3AQ2YN5XO8gvHX0FXo57H4lbXCEhbJbzawBJB0k6VFi18qSUkO+jZR1A1IJO0CpLuLF1edQDEAkJBOZZAJ1hKm9fpVJBCil4TACTJLR+upoQNE68QSYyAOzdur7+81dwuNJyuQANn7aktoI+VUlqDKAzM5S+gACgWgMpwOlMsXSkdC7yNm0nYv70xHS4wC9aKHBUxyKZyDqACdzlFcWbFwpzMpJBSkbF3Yt1aHOk10+DxYtsC8h2dw+m3tuxqrw7hYXxK3dtqIErUkaBTSzvCg8dRUZKi0WmehcE4YnBYYJ8y8ozrzOSqXnoCT0iouHoYLu3AnMpWzsMsAAnpJdvze1Pxd12JICQFApdiTozt0JH6dGcRxwRaCUgZh9OrB/1iuc6mZnFMehDhiVKghO5zAAONv8day14wrSCsJSsDdWUgqmQ4ZwOntUGNxygyQVZirQDbNurYMD8xWPxbFKSc7FgAkFylzs4bpV4xOaU7dGtfUEnK+ZKCPzOVSkukH3DioOJY9S1ltkq2nQE8w3kjSsm5fykEu0ByWCi/m36GKiN852STmAgkPBD6DTaGeqUTssJuFIAAPsOaA5LES8BjUeKuJzqiMoBZLEQPymAraO9KVhKjJOZxHUMDH7vVW7dTcuknOA3QleYfc9DTYkS2bIzpjLKcySdEvrJEkAxt3peJ4V03EZQsTld2zAOBq+g671XvKBKAHckDmUytX/X2qxjln/xmUgAamXDF20Pega00zzs0lWeIWPh3FJDQWj/s1WrgapnuJ2rCiikpDFooooAKWkpRQA8V6h+CNlr967yMi0RmdGdJUU6JbMXZnBAfrXl6a9x/CriCrnDrgISMiygFKUocJQkiUsSQTqZkU0SyOkdnfxikgrLOTAJbKNCSdNAXJjaueRaA+LcKACWDHyuh5AJImGA607E41aUjKAsJBSUqGYy7qJLx5o6Vh8XuLX+ZISClwksJEBj0Y9W61eEDgnM7K0CbCRJKhmIV5nOgjt06VlYm0XADwNpaJBy7zsd6uYLHFeFQohKSRvpCoA9mD1z/ABJdzmt21pfMVLDnNlUOVIPVyWrMVscnoqX8ItQLklKVFKWbXQnsWFVrgC0MkL08xaSTyhpdDj9alxd3Ii2gq8xVKyfM3SSQGb93qvexISLWcBlh4BygMliRsxDawPQ10HM0PuYdISgKQCcpEOWDZnUfmHHWsFKmWsEgAEp0zbRB9h1rY4ji3WTKs4TLQEkDbRg7es1gYq4kXSUMQdQxA5S28sWd/rWhVZKlDiAxHc7hj+9WcLZQWnUNzDlcudWOXlaZYmqdy4TbVlKsnKTEZnJAfpqfanpuBiGJ0S5DaPLv6n2oFQ/D3CTlUkl9Mhygk6TIKacVHmYiOVtIMcyhBMDfrVniOKs5Um0hIU4AAVnKQZLgv3nsKy7eUSJDlgroxG29Fjo08Lcc6O0/8WM/ppWvwPAg3StBK8jPKQlnPd/UGuau3nLsEyxA9BttUF7xUbS3l2aDHqRqT9KU3oeONvR6Sq8bimCiGAhITG0OY+7E0zi+LV8IBCQ7ls2pYuHb2rn+HcRzJkQWCupfZzoBr61rC+SkTzKJBaSkOxbrsH96lxorysxL4Cs+UH4jTMgu3KwYtt61l4q8q95hlUSEkbuk7dhuPvW3ftJBIAUQeYlCnISxmOhnSWrJsoKVG4mQHuB2Kmd94JER3qqIlLEpJBCoaAnRQMkP2EinYYLDKyKyEaAOCwed20NaXHMOlIcqICmW5ZwMwIJ9KyV4zKyebIlSlMFEsCWkdIf3pjXwR43GZioMxJzBSW1MkP6kejmlwV2FjkBIYqBkdSDox/aosZb0UGGYy5Dj9mbYVBcS4EQ50YnswM0vJqk0WVXki8FJZTBHRusHbb61YN/4moAYn01cVQ+EQQ7szgtJGgipF3/h21L6B53OgH2pp+RNXSRyWNU9xZ15lfc1BTri3JJ3ptcD7PaiqVBSUUUhhRQ1FAC0tIKWgB6a9b/CLiaP6a9ZdWcLF1jKcvKOXppL9q8jFdp+FnERaxyQUBYWlSCYdIIZw5A1Z9X2px7JZFcT0q7fIUcx8pKgD1AZ4HfSKxsbbORR5ua4JJHlASzvLkl/nXRcUwpOYgsfKGJdmL/PpWHxGw1pIXmFwEZQMrE6l2P+411xPLyI0uD45Iw+VgpQK1pSJdLsX7Zm32FZmO4hmUFpSklTpJVGUJOkdWafTeqOGxgs3cyHgMoKjPykmJIJIAfR/lW3xDDFRFxvMAW0PYFtKKSewtuOvBgG3mvoctmRztOpcsPyn/E1Bi1pJAZQZJSjUpgwDvzfvFW8dayKACWdxr3LTtv+tLirqXSVhaULSASDuDrMgHmlqoS7KOLxBCCZPlSWAAEEBIH9uk75az8hWq2lTlQ5ebQuX0DMNPpWnicMI+EgTq5UWDOAx0LZTsZNVUYo2mJQCohQSrROwbKdD86AKaSiQpJBdUp3g5QAYZ6XB4n4YJYElLdNUMTl0LGgWVKl9SSDpMMD0eW1M0mFtORmMPICXVodmf8Ak0DsgtpZSi5dyEkau7U8jLB2hp2BmKfeU7KA2Yux5m26BiKrourUQlCSqdA+UyAZ6RS6HtjcbdCHkQB9e+lczjsTnW4etrFcIxFxmtq5g7NIfQEa9PpWZc4BiEuTZuhv9tRyW/B2YFCO72dF4X4oCkJJPLt1fUv7CuwQtQUAQOoB5mSxhupABcVwlsixh7TIUm4SSsjQpc5Sqdn00610XD+IfEtqILl4JEvvlJYCAZ2aqR6pnNkW3JdGjiVpUkbMEkEsS5U4bo30Y9azbqwEAAOGJPQlRDggdGEmrlu2goKlEFiQObzdBFVcTczACGS8AER+WR677+tboj/ZQ4gGHMSQ4FtwYAAgPsxBadqgtWIIDA6sowWO76amtXHKZCM6wpJAWpPwwGBkJzSQX371lWlFmMJclyA0/wA+1BsTEW9NBlAZAkly5YnvVRSpBYebUR9RAqdUpAIJkgtmk6hmnapcTZSkuQnYpSNo3PWT86VGk6IUp3eXIbWKzPEOMypFqQSyldCNh861rSdCzCXb+elcjjsSbiyo7n6bVPK6jR0emhynb8FeiiiuQ9ISiiigAooooAWiiigBRU+HvlCgpJYgggjqC4qAU4GgTPf+A8W/qsBbxCgQoBSdS5WgkO/Q6n1NZOMvLzmVFnITBTlzPyvrJPKelcT4J8cqwrWbpewSX1JQ7ykDvqN69JxKRcshVsi4lfMkvylOZ/Vnd5GldGOSPOzQaMDE22WXCCpwQFiVOyjmyw0EAPvUvBuP/DTkWCylkv5mfZnDSfvTMfgyVIK/KGSSkAEJcEbRBIB3as3HIZSwRu4zeYJJOUnKY2cHtV6TRyW4s6THWACnfKSCO0xG/wDOlZ/EMOhSUsJgAFyBlLSQYBdO2hqhhePfCKUXUgocqBd1JBENPUb9O1XcFjbFwslYK9AFskqBBLT5iA/yasrXZtq+iirFk3rjJS6gGSqSGaQUmMszrVC4RcWTCQYhJIfXRUjvWtcwBOYAgvMdD06aNHSoDgiX6j+6DoR7f4qiok2ypdtAEqLyAwAYMN3fSTPQUW8KpaVG3lcJkfmUAJZIHRqLmISltQSGL+Xo7H3q94fwyk3SpkqSkNmGvOdB1PZmpMcTm0ov4gWxaRlS6kBanYlJBJY6EO9d1ZtpCCE5A1uczJSH8xCQJLly/wCrVLhcElMkAAKOQFRGXMzQ5l57PTTeSVhy+oIZlOH3MbAPpPywVZCjFEhzBEk5WhwAC46DWHeGqZOMALEEOWDy7Hrs3aqCbjkhRypGvldhuTq2vdvWof6tWYKScwSHdWj8zS2hg1qjFssY0JuA5koaYDkEyDzEPDbdq53i3C1ItpFkKAAdidS/U7x9GrTN/MvzwlWXuUs6lDb5dPmf+oOQkgBAcACFHZ1EEag/enQrow8LxWVIYsksc0B3LQ/Y1fRfSQH3Ah5Il3b+aVFxq18YOACtI/MBlTzRA1Osn61z39aq0rmMswDN2dtgPrScuPZRQWT9ezpRfcuQ5Y+wciBtG3yqsEpOyjIGs9NR7VUsY5KkuW3kkT7UL4raDuoE9pnt1rXJGeEvgtWbqkE5SQWIJIBG+n+KajDuSTJ112796pXuPIDZXUSwI02FQKx6lhQPKnWAQcrgD9azyRpY5+dE/GMUr4ZNvYEK1gNsK5KuvsqJYE7OHaQQx/euc4nw82Vf7VOU+nQ96hmV7Oz00krgU6KKK5ztCkoooAKKKKAFooooAKWkooAek11Xhvx7ewoTbLLsiMhGgJJOU7EkvXJg04GhOjLin2e12eN2MWSnDq5oVlXBbUsOjK27Vn4nABySSxgkSSWc15VZvFJBSSCJBEGvQvw7wuKxlyVH4CVKXcUvndREBiXntpNXhlo4MvpvKYHwvexJSEAcrgqMGVMIOrSasf8AsxNlR+LdK1FBH9uvmaYH83r0nE2QAEoJDAejOTl6OwZq5fiiwpRVBABb/cRJYTMdNq2pcmScXGNWcricQuyEJDpAHKIZzMdvvWJjeI3goD4igTOYk6Eaegrb4ggqBKgCoKVKm8odwD0E6dK5/G2zcuqVDs5f2AHfatyMY3vZf8HYFeMxBF3MpCE5jLAF+WBrXpJti2kgMANCAJJDv6way/AXDPhYZV45c1xpYwmSAepOZ46ir968pKspWFGQImSdYZx9A/apr4Ky+SLEYhjHK5JJBH5QXbYCetZ+Iw4Y5UuBlJWS2d5UVFwQJEf7TrSYz+2VKYpGV2zEiI2aG/eo7iEAKdhsEpdKhlUxKlJMuxgCO1USog3fZXxmMKApSVKc5XJ1UMoAALvHXr6VRXeJzJBAHKp3fy76l3bT0qW7eCgWAIAJ5yVHRwEw27kP8qoX0MxMAwAdg782WXzAn0qhksLvOcqUlTRlVo3UkMXc/IUl5Xw+V5SA7eUEkgsQ76AvUGJW8lJSWSzQ8ByrWCPuKZdW6WhCEwZUoK0PeXln2HQ0dBVj7t8EZS7B2OhKQx9D/OlZvFeGoupBT5pYj1gGrmUAvmKiroXffmJgJ7a0C44Zkhm0EH5js9LvTGm4u0cQSpJIkHQj9KegdekVc4zhim8t2llMOh/6qAWemYg+nR/pXLxp0eoppxTERZ3B3HZvUvV+whsv/wCoGrbz/NKLdkOzOHkDXQ67/ppUrgqbdzGpKjo/vVEqIyleibOUSwZO+kHpGm8f4qDxBae2lQZgrboRUoGYAMl2GjMRPmfaKdfsn+mIkkpYDUxI92G1ae00Ri+Mk/s5ikoorjPUCiiigdCNRQ9FAUOpKWigQUUUUAFOFNpwoEXOGYFV+6i2jzLUEjUhydSwJbeK+jOB8EGCwlvDhebIHJICSSVKUfZy3tXj/wCFPA0YnGpNxRAtNcDKAJUhQUAxkpYElumteyY7ElRUG1UWeCQwUW6gAH50yGR7KOOxZBV7M5MQSXZ+jN6VzmLsqWcqeVOyjAUWUSwA8z/pWxxKy6iUEjNmDpUmCEZdtIBiqeJweRJC8zqTcOYhKgC2xPlBAk9mg1aLo45qzkr+JdA8wKJZ3clW7+71mXMMFFxBjkBICp/uJg6dorcw2YhQU6hzJ5QMxGdI3liXaH83eq1tARc+KUhYQSpZUzHZOZJjpH66dBzrR3Ph9GXBWtFEseXRiIB9BqOtUeK4hNtSWBXJK9ng9DoJjYt2rS4Tjf6jDpuAoJUJA/KSwyltN49KxOJFNpZTKlqDjSJLAPoDJqEdsvPUQx93Kykm1nl0yUgEEnfVle7Vi3R5ykDRB5XgGQA+jMB1ZjT7uMVlGdICeYFAUCQUlhzNIbLExUeNUn4ayA6syfKwSEkJ13dwz6MIq60QeyHEIhLFWRKhcE7Ajl7uzxWfjlErnYTmcAlU67N94qzibiszLUo5VJuRIc9OZ8vMRrrUWJtOouAAjrtLhPpOvWmJaIL96EKIMBjmLuSNvb10ou2/hglT8urPm5gQBIbUBy32q0oA4ZZIVLJRtm166FO/rUVq0yStZBZIJBITmDxyvmV2FI0Z6L0scpgaaAudft8mqzZSTsVb+gdpM/eqWHtid/pEuBPpVuwTorfpvtPUURHP6Mfj/wD5dSOUEQNZ3Bmq9m2WDAkazoRD1e8QW3Wk6Oli/Zyz+32qjZtpPLL7PD+8dam1+R1wf8aH2LRK+XZtA4Ht+tTqJgaAatDmGf8AtLAa9KE3UlwUl3AAAAhi5J2k0tnE8whwl3CpAG2w/Sgy7JcOnOwAVyg9jqT+v1q0i4AEySUvrvs56VXQmWd3BafsT1cx6VZtI102ctrA99q2iEjk8XbyrUGZlH71DV/jTfGU3b55RVCuOWmz1YO4phRRSGslEFFFJQMdS0lFAhaKKKBBT00wU5NAHr/4McJXaRdxF1BFtaQLaiBzso5soZyI1du247DFYvOl30zpJTsNRlV7iY6V5/8Ahr4lWtH9KVB0Am2JchyVTpGw712dxHnLggKcCOUCG1/5T3FUivJw5G7ogxWZOXIAVeXMmQMxzBkdxrp00rP49jXQGXlUpOnKZU4GkHt7mmcZJJTl5UkOkpfNyy0xAL6vWfxdCcoSlBzqcrVIPK40LjUCB2q0Ucsn2kVk4fIAMhcpTlhgcqCDmHWQYZ5qndQVJdJgliCDlcHlCmcnVXV8utSl1IBIUAhJfKGJzEnQd2HpUdzEuhZJUFMkaPzOZfqRDj1qpNM6TwVxQlK7SsrZEqQDlCjs5I8xLesU/wASWQCklXmdHonqXkQ/8057hfEFWr1tSQRbhBLZiXkpdiRodNh2rqsSRiAHMFWohoMntAb1qdVKyr3Gjn0WSyssgKUp1F4d0hTju+v2pb9hszMwISWJ1ZQDAh8oB1bLFSX1pUFIBYjN7pAVodyTLfdqgv205WyqBLJUktADnQa/mMkVQgZ2ctlgZCzbDqSd9NO9NUGYOo8rHKQ5chiQ8hyPlVhZWSXKiFo35g2gcbFx61BibISkK1UAPK4ltif03JoGNt3kA8xByqIAaCpi599H7dKzCpS3KmJUWBL5gzwkej/Wr1uxlEhTuNS7uqW7frUQsCSnKSxIDufdunXuKRtNIr2gYkgNJGvWfl9qtWDoxYMYjRutRotBn2IDDcHUn6HWjFgi2tvNlLNtP3prQnvRiYzFm5dU2bol9R/gzQE5zleZYMdXeBt/io0IL/8AI+gIeZI1c1PhLfZiZksGdm9Xn296kdrpLRYw1t0PAYORuTo8jSB9asounLkCQkSCdoJ1G3Wf8VDYsEhjl379WkQG9an+GW5i8z6bQIE1tHPJpiZSwAP5oILRL+nap1ICUkksBJPYU61Z7e/eud43xIrVlBOQQ2jndx60TlwVhjg8jpGfibmZaiHYks/Tb6VFS0lcR6qVaCg0UPQaEooooGLRSA0r0hBS0lFAC0optLTEbPhXi4wuKtXiAcit3YPBLDVgSWr3G/dCkJuJ0VzAuQTHfqN/2r53BrvPAvjEW3sXychlKidFR5iTAZIAatRZz5oWrR1iubMWKTkAYswOZwnKz7D1aq2JuJBKGdUyJQTm8z6pMmerHStfFp5SU7ggkMeaMpJ6OSPesDGo5SV6gBIcqdQaf+iQJrpjs82WilirpLpGfzLdJW8uyQSepaX+VQpsw6iVq5EgOpnkPGuUR9jVi+AF20jlGUFRDkhREP3Dv3cVWxF1keXzqUpPmCg5ALsGePZ/WtmCK+nMkMVHK6QFGWCoJ0hiRo9W+E41NlSrmZwX/wBNL5WAhRMudRptUOF3ymAQdJiCH6ST71FkADJAGqezBTnTp16U6DkdRibSLgStOQhQJeIMQ40h/nVTEYR3AOUJeTBJY6/L6GsnAcQOHMZWEnWZI6Q0H3NblvG27wYgJJymSwLj7iRNZVobSfRlLt5spOaSQQJZREH/AJAjbVhVNRKk5VEs7gsXJcAP26itjFYYGXcag+UuDPtVK9ZOV0qJYnoQTvBGu9aM9GclLO7QzyzNKmCi7DqOtQJcMA6XYu0av1766VfuWklUy4HPodPk0Uy+wcqICXAJJYT6+1A78EXwgC4DH5vsP561VxqHGU6iS4eWj9at4Ti2HWWzzoHBnUaj0+oq4eGhT5WLuxBcCH+lFp6Q/wAobaOds4QeYH/apmys3+B86ejCgsSILs4ZgGIHUO5mto8NcKByyxfQ6ii5hjPLqDHv19KOI/dszE2nILAHLMOOxdtKmtonaNw0RPoKbi8fasuCXUA7JOsiH6z9K57iHHFLKko5UGGhyI1PtWJTjErDFPJ9Il4tx0r5UOEh53VDT27VjGkeiuSUnJ2z04QUFSCikeleslBKWkJpKAFopKKBhRRRQAopXptLQAtFNpXpiHA04KplD0go6Hw/4wvYQwoqtnVBkEO8P5S+4rvMP4lw+IIQFjOlsqVeUqMuC0l1NPTSvI3p9u8UkKSSCCCCNQRW4yaIZMMZnqaMLmOZJCyzZkqB0fXXSdOlQ3MJBBJLyXhy7Fh6Ma83tY9afKpQl4O7EfYmpLnFrqiCbiyUhhJgRp8hVve+jlfo38nfW2T0y6SRo4669B61Dc4xYtgpzJIBTvmMkD0bf2rgLmJUrUk+vt+wqPNSeZ+EOPol5Z2uN41Ztg5F52MJD+mqhXP47xBcuhnYZiYiNgayXoesSyNl4enhA6TD+Nr9tASDmAj/AFOYszMOg/erg8dBnNkZuyiznWG9PrXH0PWVOS8mngxvtHSL8Zrysm2hMu8mOlYuK4mu4+ZSiC0E9Hb5OaqvRScm+zUcUI/qhc1XMFxe5Z8iiA4LbFuoqjRSNuN6ZunxfeYB0wlnYOdZfrP0FZtzidxTutc6yejVUekem5MyscY9IcVUlI9JWSlDnpCaSikMKKKKACiiigAooooAKKKKACiiimAUUUUwFFJRRSAdSUUUzI6kNFFAAKKKKACikooAKU0UUABooooGhDS0UUDENJRRSYBRRRQgCiiikAUUUUAAooooAKKKKAP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60434" name="Picture 18"/>
          <p:cNvPicPr>
            <a:picLocks noChangeAspect="1" noChangeArrowheads="1"/>
          </p:cNvPicPr>
          <p:nvPr/>
        </p:nvPicPr>
        <p:blipFill>
          <a:blip r:embed="rId3" cstate="print">
            <a:lum bright="20000" contrast="30000"/>
          </a:blip>
          <a:srcRect/>
          <a:stretch>
            <a:fillRect/>
          </a:stretch>
        </p:blipFill>
        <p:spPr bwMode="auto">
          <a:xfrm>
            <a:off x="5244635" y="391810"/>
            <a:ext cx="1415597" cy="1453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35" name="Picture 1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605" y="4111178"/>
            <a:ext cx="1362770" cy="1356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36" name="Picture 20"/>
          <p:cNvPicPr>
            <a:picLocks noChangeAspect="1" noChangeArrowheads="1"/>
          </p:cNvPicPr>
          <p:nvPr/>
        </p:nvPicPr>
        <p:blipFill>
          <a:blip r:embed="rId5" cstate="print">
            <a:lum bright="10000" contrast="10000"/>
          </a:blip>
          <a:srcRect/>
          <a:stretch>
            <a:fillRect/>
          </a:stretch>
        </p:blipFill>
        <p:spPr bwMode="auto">
          <a:xfrm>
            <a:off x="7087779" y="980728"/>
            <a:ext cx="1444661" cy="150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37" name="Picture 2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452320" y="2564904"/>
            <a:ext cx="1310024" cy="1364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38" name="Picture 2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524328" y="4080867"/>
            <a:ext cx="1310024" cy="1364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40" name="Picture 24" descr="http://www.glowm.com/resources/glowm/graphics/figures/v5/0470/002f.jpg"/>
          <p:cNvPicPr>
            <a:picLocks noChangeAspect="1" noChangeArrowheads="1"/>
          </p:cNvPicPr>
          <p:nvPr/>
        </p:nvPicPr>
        <p:blipFill>
          <a:blip r:embed="rId8" cstate="print">
            <a:lum bright="-10000" contrast="-10000"/>
          </a:blip>
          <a:srcRect/>
          <a:stretch>
            <a:fillRect/>
          </a:stretch>
        </p:blipFill>
        <p:spPr bwMode="auto">
          <a:xfrm>
            <a:off x="3707904" y="5157192"/>
            <a:ext cx="2079468" cy="1556792"/>
          </a:xfrm>
          <a:prstGeom prst="rect">
            <a:avLst/>
          </a:prstGeom>
          <a:noFill/>
        </p:spPr>
      </p:pic>
      <p:pic>
        <p:nvPicPr>
          <p:cNvPr id="60441" name="Picture 25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012160" y="5229200"/>
            <a:ext cx="1394347" cy="14521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45" name="Picture 29" descr="http://29.media.tumblr.com/tumblr_lnxpagxPnG1qzdlr7o1_400.gif"/>
          <p:cNvPicPr>
            <a:picLocks noChangeAspect="1" noChangeArrowheads="1"/>
          </p:cNvPicPr>
          <p:nvPr/>
        </p:nvPicPr>
        <p:blipFill>
          <a:blip r:embed="rId10" cstate="print">
            <a:grayscl/>
          </a:blip>
          <a:srcRect/>
          <a:stretch>
            <a:fillRect/>
          </a:stretch>
        </p:blipFill>
        <p:spPr bwMode="auto">
          <a:xfrm>
            <a:off x="111605" y="188640"/>
            <a:ext cx="1436059" cy="1391182"/>
          </a:xfrm>
          <a:prstGeom prst="rect">
            <a:avLst/>
          </a:prstGeom>
          <a:noFill/>
        </p:spPr>
      </p:pic>
      <p:pic>
        <p:nvPicPr>
          <p:cNvPr id="60447" name="Picture 31" descr="http://4.bp.blogspot.com/-wvZiD4-9OPg/TgF0cXaffzI/AAAAAAAABa4/qhqUIxYTClo/s1600/Zygote-image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527388" y="116632"/>
            <a:ext cx="1419763" cy="1415454"/>
          </a:xfrm>
          <a:prstGeom prst="rect">
            <a:avLst/>
          </a:prstGeom>
          <a:noFill/>
        </p:spPr>
      </p:pic>
      <p:sp>
        <p:nvSpPr>
          <p:cNvPr id="22" name="TextovéPole 21"/>
          <p:cNvSpPr txBox="1"/>
          <p:nvPr/>
        </p:nvSpPr>
        <p:spPr>
          <a:xfrm>
            <a:off x="155575" y="5850380"/>
            <a:ext cx="223625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 smtClean="0"/>
              <a:t>Týden 1</a:t>
            </a:r>
          </a:p>
          <a:p>
            <a:r>
              <a:rPr lang="cs-CZ" b="1" dirty="0" smtClean="0"/>
              <a:t>Den 1 – 7 po oplození</a:t>
            </a:r>
            <a:endParaRPr lang="cs-CZ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55575" y="4689718"/>
            <a:ext cx="333630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/>
              <a:t>Týden 2</a:t>
            </a:r>
          </a:p>
          <a:p>
            <a:endParaRPr lang="cs-CZ" b="1" dirty="0" smtClean="0"/>
          </a:p>
          <a:p>
            <a:r>
              <a:rPr lang="cs-CZ" b="1" dirty="0" smtClean="0"/>
              <a:t>Embryonální tkáně vznikají pouze z </a:t>
            </a:r>
            <a:r>
              <a:rPr lang="cs-CZ" b="1" dirty="0" smtClean="0"/>
              <a:t>malé </a:t>
            </a:r>
            <a:r>
              <a:rPr lang="cs-CZ" b="1" dirty="0" smtClean="0"/>
              <a:t>skupiny </a:t>
            </a:r>
            <a:r>
              <a:rPr lang="cs-CZ" b="1" dirty="0" smtClean="0"/>
              <a:t>buněk</a:t>
            </a:r>
          </a:p>
          <a:p>
            <a:endParaRPr lang="cs-CZ" b="1" dirty="0" smtClean="0"/>
          </a:p>
          <a:p>
            <a:r>
              <a:rPr lang="cs-CZ" b="1" dirty="0" err="1" smtClean="0"/>
              <a:t>Bilaminární</a:t>
            </a:r>
            <a:r>
              <a:rPr lang="cs-CZ" b="1" dirty="0" smtClean="0"/>
              <a:t> zárodečný disk</a:t>
            </a:r>
            <a:endParaRPr lang="cs-CZ" b="1" dirty="0" smtClean="0"/>
          </a:p>
          <a:p>
            <a:endParaRPr lang="cs-CZ" b="1" dirty="0" smtClean="0"/>
          </a:p>
        </p:txBody>
      </p:sp>
      <p:pic>
        <p:nvPicPr>
          <p:cNvPr id="9421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18586" y="203076"/>
            <a:ext cx="3499679" cy="2577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421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5575" y="404664"/>
            <a:ext cx="4533900" cy="425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4215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11395" y="2884295"/>
            <a:ext cx="3925102" cy="36410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55575" y="5157192"/>
            <a:ext cx="11798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 smtClean="0"/>
              <a:t>Týden 2</a:t>
            </a:r>
          </a:p>
        </p:txBody>
      </p:sp>
      <p:pic>
        <p:nvPicPr>
          <p:cNvPr id="952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04664"/>
            <a:ext cx="4495800" cy="336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3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1960" y="800100"/>
            <a:ext cx="4486275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496" y="546410"/>
            <a:ext cx="5330354" cy="57651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ovéPole 2"/>
          <p:cNvSpPr txBox="1"/>
          <p:nvPr/>
        </p:nvSpPr>
        <p:spPr>
          <a:xfrm>
            <a:off x="4909251" y="1595272"/>
            <a:ext cx="4234749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dirty="0" smtClean="0"/>
              <a:t>Týden </a:t>
            </a:r>
            <a:r>
              <a:rPr lang="cs-CZ" sz="2800" b="1" dirty="0" smtClean="0"/>
              <a:t>3</a:t>
            </a:r>
          </a:p>
          <a:p>
            <a:r>
              <a:rPr lang="cs-CZ" sz="2400" dirty="0" smtClean="0"/>
              <a:t>Tvorba třetího zárodečného listu</a:t>
            </a:r>
          </a:p>
          <a:p>
            <a:endParaRPr lang="cs-CZ" sz="2400" dirty="0" smtClean="0"/>
          </a:p>
          <a:p>
            <a:r>
              <a:rPr lang="cs-CZ" sz="2400" dirty="0" err="1" smtClean="0"/>
              <a:t>Trilaminární</a:t>
            </a:r>
            <a:r>
              <a:rPr lang="cs-CZ" sz="2400" dirty="0" smtClean="0"/>
              <a:t> zárodečný disk</a:t>
            </a:r>
            <a:endParaRPr lang="cs-CZ" sz="2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4211960" y="256444"/>
            <a:ext cx="4911794" cy="21852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dirty="0" smtClean="0">
                <a:solidFill>
                  <a:schemeClr val="bg1"/>
                </a:solidFill>
              </a:rPr>
              <a:t>Týden 3-8</a:t>
            </a:r>
          </a:p>
          <a:p>
            <a:pPr>
              <a:lnSpc>
                <a:spcPct val="150000"/>
              </a:lnSpc>
            </a:pPr>
            <a:r>
              <a:rPr lang="cs-CZ" b="1" dirty="0" smtClean="0">
                <a:solidFill>
                  <a:schemeClr val="bg1"/>
                </a:solidFill>
              </a:rPr>
              <a:t>Jsou určeny tělní osy</a:t>
            </a:r>
          </a:p>
          <a:p>
            <a:pPr>
              <a:lnSpc>
                <a:spcPct val="150000"/>
              </a:lnSpc>
            </a:pPr>
            <a:r>
              <a:rPr lang="cs-CZ" b="1" dirty="0" smtClean="0">
                <a:solidFill>
                  <a:schemeClr val="bg1"/>
                </a:solidFill>
              </a:rPr>
              <a:t>Je rozhodnuto o osudu všech buněk a vývoji tkání</a:t>
            </a:r>
          </a:p>
          <a:p>
            <a:pPr>
              <a:lnSpc>
                <a:spcPct val="150000"/>
              </a:lnSpc>
            </a:pPr>
            <a:r>
              <a:rPr lang="cs-CZ" b="1" dirty="0" smtClean="0">
                <a:solidFill>
                  <a:schemeClr val="bg1"/>
                </a:solidFill>
              </a:rPr>
              <a:t>Koncem 8. týdne embryo </a:t>
            </a:r>
          </a:p>
          <a:p>
            <a:pPr>
              <a:lnSpc>
                <a:spcPct val="150000"/>
              </a:lnSpc>
            </a:pPr>
            <a:r>
              <a:rPr lang="cs-CZ" b="1" dirty="0" smtClean="0">
                <a:solidFill>
                  <a:schemeClr val="bg1"/>
                </a:solidFill>
              </a:rPr>
              <a:t>začíná mít lidský tvar – plod (fetus)</a:t>
            </a:r>
          </a:p>
        </p:txBody>
      </p:sp>
      <p:pic>
        <p:nvPicPr>
          <p:cNvPr id="96261" name="Picture 5" descr="http://qs1252.pair.com/monarchm/elsevier/drake2e_v1/images/module58/58_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575" y="256444"/>
            <a:ext cx="3590919" cy="2710891"/>
          </a:xfrm>
          <a:prstGeom prst="rect">
            <a:avLst/>
          </a:prstGeom>
          <a:noFill/>
        </p:spPr>
      </p:pic>
      <p:pic>
        <p:nvPicPr>
          <p:cNvPr id="96267" name="Picture 11" descr="http://media.rasoulallah.net/Images/E3JAZ/embryo_human_0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7944" y="2924944"/>
            <a:ext cx="4762500" cy="3571875"/>
          </a:xfrm>
          <a:prstGeom prst="rect">
            <a:avLst/>
          </a:prstGeom>
          <a:noFill/>
        </p:spPr>
      </p:pic>
      <p:pic>
        <p:nvPicPr>
          <p:cNvPr id="96270" name="Picture 14" descr="http://embryology.med.unsw.edu.au/wwwhuman/stages/Images/CSt11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02764" y="4797152"/>
            <a:ext cx="2965180" cy="1988840"/>
          </a:xfrm>
          <a:prstGeom prst="rect">
            <a:avLst/>
          </a:prstGeom>
          <a:noFill/>
        </p:spPr>
      </p:pic>
      <p:pic>
        <p:nvPicPr>
          <p:cNvPr id="96272" name="Picture 16" descr="http://embryology.med.unsw.edu.au/Medicine/images/st11oralm.jpg"/>
          <p:cNvPicPr>
            <a:picLocks noChangeAspect="1" noChangeArrowheads="1"/>
          </p:cNvPicPr>
          <p:nvPr/>
        </p:nvPicPr>
        <p:blipFill>
          <a:blip r:embed="rId5" cstate="print">
            <a:lum contrast="30000"/>
          </a:blip>
          <a:srcRect l="55237" t="16875" r="5046" b="15626"/>
          <a:stretch>
            <a:fillRect/>
          </a:stretch>
        </p:blipFill>
        <p:spPr bwMode="auto">
          <a:xfrm>
            <a:off x="395536" y="3501008"/>
            <a:ext cx="2088232" cy="1440160"/>
          </a:xfrm>
          <a:prstGeom prst="rect">
            <a:avLst/>
          </a:prstGeom>
          <a:noFill/>
        </p:spPr>
      </p:pic>
      <p:sp>
        <p:nvSpPr>
          <p:cNvPr id="14" name="Elipsa 13"/>
          <p:cNvSpPr/>
          <p:nvPr/>
        </p:nvSpPr>
        <p:spPr>
          <a:xfrm>
            <a:off x="1403648" y="2060848"/>
            <a:ext cx="1224136" cy="679004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http://embryology.med.unsw.edu.au/wwwhuman/Stages/Images/Cst8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431286"/>
            <a:ext cx="8568952" cy="642671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2"/>
          <p:cNvPicPr>
            <a:picLocks noChangeAspect="1" noChangeArrowheads="1"/>
          </p:cNvPicPr>
          <p:nvPr/>
        </p:nvPicPr>
        <p:blipFill>
          <a:blip r:embed="rId2" cstate="print">
            <a:lum bright="-20000" contrast="20000"/>
          </a:blip>
          <a:srcRect/>
          <a:stretch>
            <a:fillRect/>
          </a:stretch>
        </p:blipFill>
        <p:spPr bwMode="auto">
          <a:xfrm>
            <a:off x="1259632" y="1389337"/>
            <a:ext cx="6336704" cy="407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Obdélník 2"/>
          <p:cNvSpPr/>
          <p:nvPr/>
        </p:nvSpPr>
        <p:spPr>
          <a:xfrm>
            <a:off x="142210" y="188640"/>
            <a:ext cx="134761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800" b="1" dirty="0" smtClean="0">
                <a:solidFill>
                  <a:schemeClr val="bg1"/>
                </a:solidFill>
              </a:rPr>
              <a:t>Týden 8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7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1880" y="2296368"/>
            <a:ext cx="5472113" cy="4281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1138" name="Picture 2"/>
          <p:cNvPicPr>
            <a:picLocks noChangeAspect="1" noChangeArrowheads="1"/>
          </p:cNvPicPr>
          <p:nvPr/>
        </p:nvPicPr>
        <p:blipFill>
          <a:blip r:embed="rId3" cstate="print"/>
          <a:srcRect t="4386"/>
          <a:stretch>
            <a:fillRect/>
          </a:stretch>
        </p:blipFill>
        <p:spPr bwMode="auto">
          <a:xfrm>
            <a:off x="0" y="260648"/>
            <a:ext cx="5524500" cy="4020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Obdélník 3"/>
          <p:cNvSpPr/>
          <p:nvPr/>
        </p:nvSpPr>
        <p:spPr>
          <a:xfrm>
            <a:off x="5724128" y="188640"/>
            <a:ext cx="153035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800" b="1" dirty="0" smtClean="0">
                <a:solidFill>
                  <a:schemeClr val="bg1"/>
                </a:solidFill>
              </a:rPr>
              <a:t>Týden 13</a:t>
            </a:r>
          </a:p>
        </p:txBody>
      </p:sp>
      <p:sp>
        <p:nvSpPr>
          <p:cNvPr id="5" name="Obdélník 4"/>
          <p:cNvSpPr/>
          <p:nvPr/>
        </p:nvSpPr>
        <p:spPr>
          <a:xfrm>
            <a:off x="0" y="4437112"/>
            <a:ext cx="153035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800" b="1" dirty="0" smtClean="0">
                <a:solidFill>
                  <a:schemeClr val="bg1"/>
                </a:solidFill>
              </a:rPr>
              <a:t>Týden 21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3779912" y="2852936"/>
            <a:ext cx="155523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cs-CZ" sz="4400" dirty="0" smtClean="0">
                <a:solidFill>
                  <a:schemeClr val="tx2">
                    <a:lumMod val="50000"/>
                  </a:schemeClr>
                </a:solidFill>
              </a:rPr>
              <a:t>Tkáně</a:t>
            </a:r>
            <a:endParaRPr lang="cs-CZ" sz="4400" dirty="0" smtClean="0">
              <a:solidFill>
                <a:schemeClr val="tx2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279225" y="385500"/>
            <a:ext cx="39521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dirty="0" smtClean="0">
                <a:solidFill>
                  <a:srgbClr val="FFFF00"/>
                </a:solidFill>
              </a:rPr>
              <a:t>Být single je v přírodě in…</a:t>
            </a:r>
            <a:endParaRPr lang="cs-CZ" sz="2800" dirty="0">
              <a:solidFill>
                <a:srgbClr val="FFFF00"/>
              </a:solidFill>
            </a:endParaRPr>
          </a:p>
        </p:txBody>
      </p:sp>
      <p:pic>
        <p:nvPicPr>
          <p:cNvPr id="60419" name="Picture 3" descr="F:\Euplotespha-Ciliate_Protozoa-by_Ralf_Schmod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44208" y="4410497"/>
            <a:ext cx="2525713" cy="2169761"/>
          </a:xfrm>
          <a:prstGeom prst="rect">
            <a:avLst/>
          </a:prstGeom>
          <a:noFill/>
        </p:spPr>
      </p:pic>
      <p:pic>
        <p:nvPicPr>
          <p:cNvPr id="60422" name="Picture 6" descr="F:\protozoaProtist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59959" y="1196752"/>
            <a:ext cx="2560513" cy="1656184"/>
          </a:xfrm>
          <a:prstGeom prst="rect">
            <a:avLst/>
          </a:prstGeom>
          <a:noFill/>
        </p:spPr>
      </p:pic>
      <p:pic>
        <p:nvPicPr>
          <p:cNvPr id="60423" name="Picture 7" descr="F:\Prvoci Nálevníci mrskavka.jpg"/>
          <p:cNvPicPr>
            <a:picLocks noChangeAspect="1" noChangeArrowheads="1"/>
          </p:cNvPicPr>
          <p:nvPr/>
        </p:nvPicPr>
        <p:blipFill>
          <a:blip r:embed="rId4" cstate="print">
            <a:lum bright="-10000" contrast="10000"/>
          </a:blip>
          <a:srcRect/>
          <a:stretch>
            <a:fillRect/>
          </a:stretch>
        </p:blipFill>
        <p:spPr bwMode="auto">
          <a:xfrm>
            <a:off x="279225" y="1196752"/>
            <a:ext cx="1805001" cy="2880320"/>
          </a:xfrm>
          <a:prstGeom prst="rect">
            <a:avLst/>
          </a:prstGeom>
          <a:noFill/>
        </p:spPr>
      </p:pic>
      <p:pic>
        <p:nvPicPr>
          <p:cNvPr id="101378" name="Picture 2" descr="http://www.colonista.com/.a/6a00e551d294ef88330133f5ae8bb7970b-800wi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833959" y="4332114"/>
            <a:ext cx="1863105" cy="2019872"/>
          </a:xfrm>
          <a:prstGeom prst="rect">
            <a:avLst/>
          </a:prstGeom>
          <a:noFill/>
        </p:spPr>
      </p:pic>
      <p:pic>
        <p:nvPicPr>
          <p:cNvPr id="101380" name="Picture 4" descr="http://4.bp.blogspot.com/_I1Nr_hjQSLo/S5So9vs_rpI/AAAAAAAAAAU/Vmwit4tFCyo/S660/polynoid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47864" y="4616539"/>
            <a:ext cx="2495029" cy="1954440"/>
          </a:xfrm>
          <a:prstGeom prst="rect">
            <a:avLst/>
          </a:prstGeom>
          <a:noFill/>
        </p:spPr>
      </p:pic>
      <p:pic>
        <p:nvPicPr>
          <p:cNvPr id="101382" name="Picture 6" descr="http://www.sciencephoto.com/image/118224/large/C0054386-Ciliate_protozoa,_light_micrograph-SPL.jpg"/>
          <p:cNvPicPr>
            <a:picLocks noChangeAspect="1" noChangeArrowheads="1"/>
          </p:cNvPicPr>
          <p:nvPr/>
        </p:nvPicPr>
        <p:blipFill>
          <a:blip r:embed="rId7" cstate="print"/>
          <a:srcRect b="7939"/>
          <a:stretch>
            <a:fillRect/>
          </a:stretch>
        </p:blipFill>
        <p:spPr bwMode="auto">
          <a:xfrm>
            <a:off x="2775448" y="1572087"/>
            <a:ext cx="3248050" cy="250498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/>
          </p:cNvSpPr>
          <p:nvPr/>
        </p:nvSpPr>
        <p:spPr>
          <a:xfrm>
            <a:off x="3059832" y="188641"/>
            <a:ext cx="3382144" cy="792088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Tkáň</a:t>
            </a:r>
          </a:p>
        </p:txBody>
      </p:sp>
      <p:sp>
        <p:nvSpPr>
          <p:cNvPr id="3" name="Nadpis 1"/>
          <p:cNvSpPr txBox="1">
            <a:spLocks/>
          </p:cNvSpPr>
          <p:nvPr/>
        </p:nvSpPr>
        <p:spPr>
          <a:xfrm>
            <a:off x="107504" y="908720"/>
            <a:ext cx="8208912" cy="2496964"/>
          </a:xfrm>
          <a:prstGeom prst="rect">
            <a:avLst/>
          </a:prstGeom>
        </p:spPr>
        <p:txBody>
          <a:bodyPr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Z definice: </a:t>
            </a:r>
          </a:p>
          <a:p>
            <a:pPr lvl="0">
              <a:spcBef>
                <a:spcPct val="0"/>
              </a:spcBef>
            </a:pPr>
            <a:r>
              <a:rPr lang="cs-CZ" sz="2800" b="1" dirty="0"/>
              <a:t>tkáň</a:t>
            </a:r>
            <a:r>
              <a:rPr lang="cs-CZ" sz="2800" dirty="0"/>
              <a:t> – struktura těla tvořená buňkami </a:t>
            </a:r>
            <a:r>
              <a:rPr lang="cs-CZ" sz="2800" dirty="0" smtClean="0"/>
              <a:t>stejného (podobného) </a:t>
            </a:r>
            <a:r>
              <a:rPr lang="cs-CZ" sz="2800" dirty="0"/>
              <a:t>typu </a:t>
            </a:r>
            <a:r>
              <a:rPr lang="cs-CZ" sz="2800" dirty="0" smtClean="0"/>
              <a:t>vyvinutých </a:t>
            </a:r>
            <a:r>
              <a:rPr lang="cs-CZ" sz="2800" dirty="0"/>
              <a:t>k plnění určité funkce. </a:t>
            </a:r>
            <a:r>
              <a:rPr lang="cs-CZ" sz="2800" dirty="0" smtClean="0"/>
              <a:t> Z různých tkání </a:t>
            </a:r>
            <a:r>
              <a:rPr lang="cs-CZ" sz="2800" dirty="0"/>
              <a:t>jsou složeny jednotlivé </a:t>
            </a:r>
            <a:r>
              <a:rPr lang="cs-CZ" sz="2800" dirty="0" smtClean="0"/>
              <a:t>orgány </a:t>
            </a:r>
            <a:r>
              <a:rPr lang="cs-CZ" sz="1400" i="1" dirty="0" smtClean="0"/>
              <a:t>(</a:t>
            </a:r>
            <a:r>
              <a:rPr lang="cs-CZ" sz="1400" i="1" dirty="0" err="1" smtClean="0"/>
              <a:t>lekarske</a:t>
            </a:r>
            <a:r>
              <a:rPr lang="cs-CZ" sz="1400" i="1" dirty="0" smtClean="0"/>
              <a:t>-</a:t>
            </a:r>
            <a:r>
              <a:rPr lang="cs-CZ" sz="1400" i="1" dirty="0" err="1" smtClean="0"/>
              <a:t>slovniky.cz</a:t>
            </a:r>
            <a:r>
              <a:rPr lang="cs-CZ" sz="1400" i="1" dirty="0" smtClean="0"/>
              <a:t>)</a:t>
            </a:r>
            <a:r>
              <a:rPr lang="cs-CZ" sz="2800" i="1" dirty="0" smtClean="0"/>
              <a:t>.</a:t>
            </a:r>
            <a:endParaRPr kumimoji="0" lang="cs-CZ" sz="2800" b="0" i="1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Nadpis 1"/>
          <p:cNvSpPr txBox="1">
            <a:spLocks/>
          </p:cNvSpPr>
          <p:nvPr/>
        </p:nvSpPr>
        <p:spPr>
          <a:xfrm>
            <a:off x="1547664" y="4005064"/>
            <a:ext cx="6912768" cy="2496964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…čtyři základní typy tkání</a:t>
            </a:r>
            <a:r>
              <a:rPr kumimoji="0" lang="cs-CZ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28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Calibri" pitchFamily="34" charset="0"/>
              <a:buChar char="—"/>
              <a:tabLst/>
              <a:defRPr/>
            </a:pPr>
            <a:r>
              <a:rPr lang="cs-CZ" sz="2800" dirty="0" smtClean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 Epitelová</a:t>
            </a:r>
            <a:r>
              <a:rPr lang="cs-CZ" sz="2800" dirty="0" smtClean="0">
                <a:latin typeface="+mj-lt"/>
                <a:ea typeface="+mj-ea"/>
                <a:cs typeface="+mj-cs"/>
              </a:rPr>
              <a:t> </a:t>
            </a:r>
            <a:r>
              <a:rPr lang="cs-CZ" sz="2400" dirty="0">
                <a:latin typeface="+mj-lt"/>
                <a:ea typeface="+mj-ea"/>
                <a:cs typeface="+mj-cs"/>
              </a:rPr>
              <a:t>(krycí a výstelková)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Calibri" pitchFamily="34" charset="0"/>
              <a:buChar char="—"/>
              <a:tabLst/>
              <a:defRPr/>
            </a:pPr>
            <a:r>
              <a:rPr lang="cs-CZ" sz="2800" dirty="0" smtClean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 Pojivová</a:t>
            </a:r>
            <a:r>
              <a:rPr lang="cs-CZ" sz="2800" dirty="0" smtClean="0">
                <a:latin typeface="+mj-lt"/>
                <a:ea typeface="+mj-ea"/>
                <a:cs typeface="+mj-cs"/>
              </a:rPr>
              <a:t> </a:t>
            </a:r>
            <a:r>
              <a:rPr lang="cs-CZ" sz="2400" dirty="0">
                <a:latin typeface="+mj-lt"/>
                <a:ea typeface="+mj-ea"/>
                <a:cs typeface="+mj-cs"/>
              </a:rPr>
              <a:t>(tuková tkáň, vazivo, chrupavka, kost)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Calibri" pitchFamily="34" charset="0"/>
              <a:buChar char="—"/>
              <a:tabLst/>
              <a:defRPr/>
            </a:pPr>
            <a:r>
              <a:rPr lang="cs-CZ" sz="2800" dirty="0" smtClean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 Svalová </a:t>
            </a:r>
            <a:r>
              <a:rPr lang="cs-CZ" sz="2400" dirty="0" smtClean="0">
                <a:latin typeface="+mj-lt"/>
                <a:ea typeface="+mj-ea"/>
                <a:cs typeface="+mj-cs"/>
              </a:rPr>
              <a:t>(hladké, kosterní, myokard)</a:t>
            </a:r>
            <a:endParaRPr lang="cs-CZ" sz="2400" dirty="0">
              <a:latin typeface="+mj-lt"/>
              <a:ea typeface="+mj-ea"/>
              <a:cs typeface="+mj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Calibri" pitchFamily="34" charset="0"/>
              <a:buChar char="—"/>
              <a:tabLst/>
              <a:defRPr/>
            </a:pPr>
            <a:r>
              <a:rPr lang="cs-CZ" sz="2800" dirty="0" smtClean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 Nervová </a:t>
            </a:r>
            <a:r>
              <a:rPr lang="cs-CZ" sz="2400" dirty="0" smtClean="0">
                <a:latin typeface="+mj-lt"/>
                <a:ea typeface="+mj-ea"/>
                <a:cs typeface="+mj-cs"/>
              </a:rPr>
              <a:t>(neurony, </a:t>
            </a:r>
            <a:r>
              <a:rPr lang="cs-CZ" sz="2400" dirty="0" err="1" smtClean="0">
                <a:latin typeface="+mj-lt"/>
                <a:ea typeface="+mj-ea"/>
                <a:cs typeface="+mj-cs"/>
              </a:rPr>
              <a:t>neuroglie</a:t>
            </a:r>
            <a:r>
              <a:rPr lang="cs-CZ" sz="2400" dirty="0" smtClean="0">
                <a:latin typeface="+mj-lt"/>
                <a:ea typeface="+mj-ea"/>
                <a:cs typeface="+mj-cs"/>
              </a:rPr>
              <a:t>)</a:t>
            </a:r>
            <a:endParaRPr lang="cs-CZ" sz="2400" dirty="0">
              <a:latin typeface="+mj-lt"/>
              <a:ea typeface="+mj-ea"/>
              <a:cs typeface="+mj-cs"/>
            </a:endParaRPr>
          </a:p>
        </p:txBody>
      </p:sp>
      <p:sp>
        <p:nvSpPr>
          <p:cNvPr id="5" name="Nadpis 1"/>
          <p:cNvSpPr txBox="1">
            <a:spLocks/>
          </p:cNvSpPr>
          <p:nvPr/>
        </p:nvSpPr>
        <p:spPr>
          <a:xfrm>
            <a:off x="71500" y="3381339"/>
            <a:ext cx="8532948" cy="767741"/>
          </a:xfrm>
          <a:prstGeom prst="rect">
            <a:avLst/>
          </a:prstGeom>
        </p:spPr>
        <p:txBody>
          <a:bodyPr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Více než </a:t>
            </a:r>
            <a:r>
              <a:rPr kumimoji="0" lang="cs-CZ" sz="28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200 různých buněčných typů v lidském těle…</a:t>
            </a:r>
            <a:endParaRPr lang="cs-CZ" sz="2800" b="1" dirty="0"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/>
          </p:cNvSpPr>
          <p:nvPr/>
        </p:nvSpPr>
        <p:spPr>
          <a:xfrm>
            <a:off x="2160848" y="188640"/>
            <a:ext cx="4822304" cy="1728191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Tkáň epitelová</a:t>
            </a: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179511" y="1196752"/>
            <a:ext cx="8802503" cy="1056804"/>
          </a:xfrm>
          <a:prstGeom prst="rect">
            <a:avLst/>
          </a:prstGeom>
        </p:spPr>
        <p:txBody>
          <a:bodyPr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700" dirty="0" smtClean="0">
                <a:latin typeface="+mj-lt"/>
                <a:ea typeface="+mj-ea"/>
                <a:cs typeface="+mj-cs"/>
              </a:rPr>
              <a:t>Buňky </a:t>
            </a:r>
            <a:r>
              <a:rPr kumimoji="0" lang="cs-CZ" sz="27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kryjící </a:t>
            </a:r>
            <a:r>
              <a:rPr kumimoji="0" lang="cs-CZ" sz="27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 vystýlající povrchy – buňky jsou otevřené do volného prostoru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sz="2700" dirty="0" smtClean="0">
              <a:latin typeface="+mj-lt"/>
              <a:ea typeface="+mj-ea"/>
              <a:cs typeface="+mj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sz="2700" dirty="0" smtClean="0">
              <a:latin typeface="+mj-lt"/>
              <a:ea typeface="+mj-ea"/>
              <a:cs typeface="+mj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sz="2700" dirty="0" smtClean="0">
              <a:latin typeface="+mj-lt"/>
              <a:ea typeface="+mj-ea"/>
              <a:cs typeface="+mj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sz="2700" dirty="0" smtClean="0">
              <a:latin typeface="+mj-lt"/>
              <a:ea typeface="+mj-ea"/>
              <a:cs typeface="+mj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sz="2700" dirty="0" smtClean="0">
              <a:latin typeface="+mj-lt"/>
              <a:ea typeface="+mj-ea"/>
              <a:cs typeface="+mj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sz="2700" dirty="0" smtClean="0">
              <a:latin typeface="+mj-lt"/>
              <a:ea typeface="+mj-ea"/>
              <a:cs typeface="+mj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2700" b="0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sz="2700" dirty="0" smtClean="0">
              <a:latin typeface="+mj-lt"/>
              <a:ea typeface="+mj-ea"/>
              <a:cs typeface="+mj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700" dirty="0" smtClean="0">
                <a:latin typeface="+mj-lt"/>
                <a:ea typeface="+mj-ea"/>
                <a:cs typeface="+mj-cs"/>
              </a:rPr>
              <a:t>Odvozeny ze všech tří zárodečných listů</a:t>
            </a:r>
            <a:endParaRPr kumimoji="0" lang="cs-CZ" sz="2700" b="0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sz="2700" dirty="0" smtClean="0">
              <a:latin typeface="+mj-lt"/>
              <a:ea typeface="+mj-ea"/>
              <a:cs typeface="+mj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700" dirty="0" smtClean="0">
                <a:latin typeface="+mj-lt"/>
                <a:ea typeface="+mj-ea"/>
                <a:cs typeface="+mj-cs"/>
              </a:rPr>
              <a:t>Funkční a morfologické adaptace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sz="2700" dirty="0" smtClean="0">
              <a:latin typeface="+mj-lt"/>
              <a:ea typeface="+mj-ea"/>
              <a:cs typeface="+mj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2700" b="0" i="1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3531" y="2410172"/>
            <a:ext cx="4288249" cy="2675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1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2410172"/>
            <a:ext cx="3905959" cy="2675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2" name="Picture 4" descr="http://www.temple.edu/dentistry/admissions/Images/epitheliu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7744" y="1137270"/>
            <a:ext cx="6512024" cy="4884018"/>
          </a:xfrm>
          <a:prstGeom prst="rect">
            <a:avLst/>
          </a:prstGeom>
          <a:noFill/>
        </p:spPr>
      </p:pic>
      <p:sp>
        <p:nvSpPr>
          <p:cNvPr id="5" name="Obdélník 4"/>
          <p:cNvSpPr/>
          <p:nvPr/>
        </p:nvSpPr>
        <p:spPr>
          <a:xfrm>
            <a:off x="179512" y="348903"/>
            <a:ext cx="43924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cs-CZ" sz="2800" b="1" dirty="0" smtClean="0">
                <a:solidFill>
                  <a:srgbClr val="FFC000"/>
                </a:solidFill>
              </a:rPr>
              <a:t>Různé funkční adaptace</a:t>
            </a:r>
          </a:p>
        </p:txBody>
      </p:sp>
      <p:sp>
        <p:nvSpPr>
          <p:cNvPr id="6" name="Obdélník 5"/>
          <p:cNvSpPr/>
          <p:nvPr/>
        </p:nvSpPr>
        <p:spPr>
          <a:xfrm>
            <a:off x="374154" y="6237312"/>
            <a:ext cx="225363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Bef>
                <a:spcPct val="0"/>
              </a:spcBef>
              <a:buFont typeface="Calibri" pitchFamily="34" charset="0"/>
              <a:buChar char="―"/>
              <a:defRPr/>
            </a:pPr>
            <a:r>
              <a:rPr lang="cs-CZ" sz="2800" dirty="0" smtClean="0"/>
              <a:t> Krycí (kůže)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395536" y="1393612"/>
            <a:ext cx="12190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dirty="0" smtClean="0"/>
              <a:t>Keratin</a:t>
            </a:r>
            <a:endParaRPr lang="cs-CZ" sz="2800" dirty="0"/>
          </a:p>
        </p:txBody>
      </p:sp>
      <p:sp>
        <p:nvSpPr>
          <p:cNvPr id="8" name="TextovéPole 7"/>
          <p:cNvSpPr txBox="1"/>
          <p:nvPr/>
        </p:nvSpPr>
        <p:spPr>
          <a:xfrm>
            <a:off x="397282" y="2905780"/>
            <a:ext cx="10063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dirty="0" smtClean="0"/>
              <a:t>Epitel</a:t>
            </a:r>
            <a:endParaRPr lang="cs-CZ" sz="2800" dirty="0"/>
          </a:p>
        </p:txBody>
      </p:sp>
      <p:sp>
        <p:nvSpPr>
          <p:cNvPr id="9" name="TextovéPole 8"/>
          <p:cNvSpPr txBox="1"/>
          <p:nvPr/>
        </p:nvSpPr>
        <p:spPr>
          <a:xfrm>
            <a:off x="391324" y="4489956"/>
            <a:ext cx="13003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dirty="0" smtClean="0"/>
              <a:t>Podkoží</a:t>
            </a:r>
            <a:endParaRPr lang="cs-CZ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35496" y="116632"/>
            <a:ext cx="43924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cs-CZ" sz="2800" b="1" dirty="0" smtClean="0">
                <a:solidFill>
                  <a:srgbClr val="FFC000"/>
                </a:solidFill>
              </a:rPr>
              <a:t>Různé funkční adaptace</a:t>
            </a:r>
          </a:p>
        </p:txBody>
      </p:sp>
      <p:sp>
        <p:nvSpPr>
          <p:cNvPr id="7" name="Obdélník 6"/>
          <p:cNvSpPr/>
          <p:nvPr/>
        </p:nvSpPr>
        <p:spPr>
          <a:xfrm>
            <a:off x="179512" y="6206322"/>
            <a:ext cx="515766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0"/>
              </a:spcBef>
              <a:buFont typeface="Calibri" pitchFamily="34" charset="0"/>
              <a:buChar char="―"/>
              <a:defRPr/>
            </a:pPr>
            <a:r>
              <a:rPr lang="cs-CZ" sz="2800" dirty="0" smtClean="0">
                <a:solidFill>
                  <a:prstClr val="black"/>
                </a:solidFill>
              </a:rPr>
              <a:t> Absorpční (střevo)</a:t>
            </a:r>
          </a:p>
        </p:txBody>
      </p:sp>
      <p:pic>
        <p:nvPicPr>
          <p:cNvPr id="1003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496" y="836712"/>
            <a:ext cx="4528636" cy="33964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035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3140968"/>
            <a:ext cx="4435852" cy="33268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0114" name="Picture 2" descr="http://t2.gstatic.com/images?q=tbn:ANd9GcRE64pmaqacVK9t6BESYFsbrA_TDKVfFGcl7PK4X8lxnVDYWir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72200" y="348903"/>
            <a:ext cx="1512178" cy="25909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179512" y="348903"/>
            <a:ext cx="43924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cs-CZ" sz="2800" b="1" dirty="0" smtClean="0">
                <a:solidFill>
                  <a:srgbClr val="FFC000"/>
                </a:solidFill>
              </a:rPr>
              <a:t>Různé funkční adaptace</a:t>
            </a:r>
          </a:p>
        </p:txBody>
      </p:sp>
      <p:sp>
        <p:nvSpPr>
          <p:cNvPr id="5" name="Obdélník 4"/>
          <p:cNvSpPr/>
          <p:nvPr/>
        </p:nvSpPr>
        <p:spPr>
          <a:xfrm>
            <a:off x="179512" y="5929209"/>
            <a:ext cx="546427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0"/>
              </a:spcBef>
              <a:buFont typeface="Calibri" pitchFamily="34" charset="0"/>
              <a:buChar char="―"/>
              <a:defRPr/>
            </a:pPr>
            <a:r>
              <a:rPr lang="cs-CZ" sz="2800" dirty="0" smtClean="0">
                <a:solidFill>
                  <a:prstClr val="black"/>
                </a:solidFill>
              </a:rPr>
              <a:t>Sekreční (epitelové žlázové buňky)</a:t>
            </a:r>
          </a:p>
        </p:txBody>
      </p:sp>
      <p:pic>
        <p:nvPicPr>
          <p:cNvPr id="101380" name="Picture 4" descr="http://www.vivo.colostate.edu/hbooks/pathphys/misc_topics/goblet_h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59354" y="2616841"/>
            <a:ext cx="2649894" cy="3312368"/>
          </a:xfrm>
          <a:prstGeom prst="rect">
            <a:avLst/>
          </a:prstGeom>
          <a:noFill/>
        </p:spPr>
      </p:pic>
      <p:pic>
        <p:nvPicPr>
          <p:cNvPr id="101382" name="Picture 6" descr="http://www.vivo.colostate.edu/hbooks/pathphys/misc_topics/goblet_pa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1569090"/>
            <a:ext cx="3810000" cy="20955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179512" y="348903"/>
            <a:ext cx="43924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cs-CZ" sz="2800" b="1" dirty="0" smtClean="0">
                <a:solidFill>
                  <a:srgbClr val="FFC000"/>
                </a:solidFill>
              </a:rPr>
              <a:t>Různé funkční adaptace</a:t>
            </a:r>
          </a:p>
        </p:txBody>
      </p:sp>
      <p:sp>
        <p:nvSpPr>
          <p:cNvPr id="4" name="Obdélník 3"/>
          <p:cNvSpPr/>
          <p:nvPr/>
        </p:nvSpPr>
        <p:spPr>
          <a:xfrm>
            <a:off x="367680" y="6218148"/>
            <a:ext cx="48523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0"/>
              </a:spcBef>
              <a:buFont typeface="Calibri" pitchFamily="34" charset="0"/>
              <a:buChar char="―"/>
              <a:defRPr/>
            </a:pPr>
            <a:r>
              <a:rPr lang="cs-CZ" sz="2800" dirty="0" smtClean="0">
                <a:solidFill>
                  <a:prstClr val="black"/>
                </a:solidFill>
              </a:rPr>
              <a:t> Vnímání (</a:t>
            </a:r>
            <a:r>
              <a:rPr lang="cs-CZ" sz="2800" dirty="0" err="1" smtClean="0">
                <a:solidFill>
                  <a:prstClr val="black"/>
                </a:solidFill>
              </a:rPr>
              <a:t>neuroepitel</a:t>
            </a:r>
            <a:r>
              <a:rPr lang="cs-CZ" sz="2800" dirty="0" smtClean="0">
                <a:solidFill>
                  <a:prstClr val="black"/>
                </a:solidFill>
              </a:rPr>
              <a:t>)</a:t>
            </a:r>
          </a:p>
        </p:txBody>
      </p:sp>
      <p:pic>
        <p:nvPicPr>
          <p:cNvPr id="102402" name="Picture 2" descr="http://ctrgenpath.net/static/atlas/mousehistology/Windows/senses/pics/vomeronasal_organ10xle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15816" y="1391790"/>
            <a:ext cx="5797649" cy="4074420"/>
          </a:xfrm>
          <a:prstGeom prst="rect">
            <a:avLst/>
          </a:prstGeom>
          <a:noFill/>
        </p:spPr>
      </p:pic>
      <p:sp>
        <p:nvSpPr>
          <p:cNvPr id="6" name="TextovéPole 5"/>
          <p:cNvSpPr txBox="1"/>
          <p:nvPr/>
        </p:nvSpPr>
        <p:spPr>
          <a:xfrm>
            <a:off x="179512" y="2276872"/>
            <a:ext cx="273630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err="1" smtClean="0">
                <a:solidFill>
                  <a:prstClr val="black"/>
                </a:solidFill>
              </a:rPr>
              <a:t>Vomeronasální</a:t>
            </a:r>
            <a:r>
              <a:rPr lang="cs-CZ" sz="2800" dirty="0" smtClean="0">
                <a:solidFill>
                  <a:prstClr val="black"/>
                </a:solidFill>
              </a:rPr>
              <a:t> orgán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1"/>
          <p:cNvSpPr txBox="1">
            <a:spLocks/>
          </p:cNvSpPr>
          <p:nvPr/>
        </p:nvSpPr>
        <p:spPr>
          <a:xfrm>
            <a:off x="2160848" y="188640"/>
            <a:ext cx="4822304" cy="1728191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Tkáň pojivová</a:t>
            </a:r>
          </a:p>
        </p:txBody>
      </p:sp>
      <p:sp>
        <p:nvSpPr>
          <p:cNvPr id="4" name="Nadpis 1"/>
          <p:cNvSpPr txBox="1">
            <a:spLocks/>
          </p:cNvSpPr>
          <p:nvPr/>
        </p:nvSpPr>
        <p:spPr>
          <a:xfrm>
            <a:off x="35496" y="1076052"/>
            <a:ext cx="8208912" cy="3721100"/>
          </a:xfrm>
          <a:prstGeom prst="rect">
            <a:avLst/>
          </a:prstGeom>
        </p:spPr>
        <p:txBody>
          <a:bodyPr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700" dirty="0" smtClean="0">
                <a:latin typeface="+mj-lt"/>
                <a:ea typeface="+mj-ea"/>
                <a:cs typeface="+mj-cs"/>
              </a:rPr>
              <a:t>Mezenchymální původ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sz="2700" dirty="0" smtClean="0">
              <a:latin typeface="+mj-lt"/>
              <a:ea typeface="+mj-ea"/>
              <a:cs typeface="+mj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700" dirty="0" smtClean="0">
                <a:latin typeface="+mj-lt"/>
                <a:ea typeface="+mj-ea"/>
                <a:cs typeface="+mj-cs"/>
              </a:rPr>
              <a:t>Vazivo, chrupavka, kost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sz="2700" dirty="0" smtClean="0">
              <a:latin typeface="+mj-lt"/>
              <a:ea typeface="+mj-ea"/>
              <a:cs typeface="+mj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2700" b="0" i="1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87042" name="Picture 2" descr="http://embryology.med.unsw.edu.au/Medicine/images/strea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40152" y="1268760"/>
            <a:ext cx="2895600" cy="2800351"/>
          </a:xfrm>
          <a:prstGeom prst="rect">
            <a:avLst/>
          </a:prstGeom>
          <a:noFill/>
        </p:spPr>
      </p:pic>
      <p:pic>
        <p:nvPicPr>
          <p:cNvPr id="87044" name="Picture 4" descr="http://kentsimmons.uwinnipeg.ca/cm1504/15lab42006/DensRegularC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27784" y="4526690"/>
            <a:ext cx="3185220" cy="2021210"/>
          </a:xfrm>
          <a:prstGeom prst="rect">
            <a:avLst/>
          </a:prstGeom>
          <a:noFill/>
        </p:spPr>
      </p:pic>
      <p:pic>
        <p:nvPicPr>
          <p:cNvPr id="87046" name="Picture 6" descr="http://www.technion.ac.il/~mdcourse/274203/slides/Connective%20%20Tissue/2-Loose%20Connective%20Tissue-A.jpg"/>
          <p:cNvPicPr>
            <a:picLocks noChangeAspect="1" noChangeArrowheads="1"/>
          </p:cNvPicPr>
          <p:nvPr/>
        </p:nvPicPr>
        <p:blipFill>
          <a:blip r:embed="rId4" cstate="print"/>
          <a:srcRect l="3770" t="20839" r="24135" b="12607"/>
          <a:stretch>
            <a:fillRect/>
          </a:stretch>
        </p:blipFill>
        <p:spPr bwMode="auto">
          <a:xfrm>
            <a:off x="2627784" y="2464569"/>
            <a:ext cx="3185220" cy="1928861"/>
          </a:xfrm>
          <a:prstGeom prst="rect">
            <a:avLst/>
          </a:prstGeom>
          <a:noFill/>
        </p:spPr>
      </p:pic>
      <p:pic>
        <p:nvPicPr>
          <p:cNvPr id="87048" name="Picture 8" descr="http://www.feppd.org/ICB-Dent/campus/biomechanics_in_dentistry/ldv_data/img/bone_1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2464569"/>
            <a:ext cx="2414684" cy="1928861"/>
          </a:xfrm>
          <a:prstGeom prst="rect">
            <a:avLst/>
          </a:prstGeom>
          <a:noFill/>
        </p:spPr>
      </p:pic>
      <p:pic>
        <p:nvPicPr>
          <p:cNvPr id="87050" name="Picture 10" descr="http://www.drsharma.ca/wp-content/uploads/sharma-obesity-adipocytes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39638" y="4526690"/>
            <a:ext cx="2382550" cy="2021210"/>
          </a:xfrm>
          <a:prstGeom prst="rect">
            <a:avLst/>
          </a:prstGeom>
          <a:noFill/>
        </p:spPr>
      </p:pic>
      <p:pic>
        <p:nvPicPr>
          <p:cNvPr id="87052" name="Picture 12" descr="http://www.newarkcolleges.com/kponto/AreolarConnectiveTissueSkin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84168" y="4509120"/>
            <a:ext cx="2700572" cy="202121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/>
          </p:cNvSpPr>
          <p:nvPr/>
        </p:nvSpPr>
        <p:spPr>
          <a:xfrm>
            <a:off x="2160848" y="188640"/>
            <a:ext cx="4822304" cy="1728191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Tkáň svalová</a:t>
            </a:r>
          </a:p>
        </p:txBody>
      </p:sp>
      <p:sp>
        <p:nvSpPr>
          <p:cNvPr id="3" name="Nadpis 1"/>
          <p:cNvSpPr txBox="1">
            <a:spLocks/>
          </p:cNvSpPr>
          <p:nvPr/>
        </p:nvSpPr>
        <p:spPr>
          <a:xfrm>
            <a:off x="35496" y="1628800"/>
            <a:ext cx="8208912" cy="2568972"/>
          </a:xfrm>
          <a:prstGeom prst="rect">
            <a:avLst/>
          </a:prstGeom>
        </p:spPr>
        <p:txBody>
          <a:bodyPr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700" dirty="0" smtClean="0">
                <a:latin typeface="+mj-lt"/>
                <a:ea typeface="+mj-ea"/>
                <a:cs typeface="+mj-cs"/>
              </a:rPr>
              <a:t>Mezenchymální původ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sz="2700" dirty="0" smtClean="0">
              <a:latin typeface="+mj-lt"/>
              <a:ea typeface="+mj-ea"/>
              <a:cs typeface="+mj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700" dirty="0" smtClean="0">
                <a:latin typeface="+mj-lt"/>
                <a:ea typeface="+mj-ea"/>
                <a:cs typeface="+mj-cs"/>
              </a:rPr>
              <a:t>Hladká svalovina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700" dirty="0" smtClean="0">
                <a:latin typeface="+mj-lt"/>
                <a:ea typeface="+mj-ea"/>
                <a:cs typeface="+mj-cs"/>
              </a:rPr>
              <a:t>Příčně pruhovaná (kosterní) svalovina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700" dirty="0" smtClean="0">
                <a:latin typeface="+mj-lt"/>
                <a:ea typeface="+mj-ea"/>
                <a:cs typeface="+mj-cs"/>
              </a:rPr>
              <a:t>Srdeční svalovina (myokard)</a:t>
            </a:r>
            <a:endParaRPr kumimoji="0" lang="cs-CZ" sz="2700" b="0" i="1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83970" name="Picture 2" descr="http://www.arthursclipart.org/medical/humanbody/muscle%20tissue.gif"/>
          <p:cNvPicPr>
            <a:picLocks noChangeAspect="1" noChangeArrowheads="1"/>
          </p:cNvPicPr>
          <p:nvPr/>
        </p:nvPicPr>
        <p:blipFill>
          <a:blip r:embed="rId2" cstate="print"/>
          <a:srcRect l="4218" t="9091" r="42357" b="15152"/>
          <a:stretch>
            <a:fillRect/>
          </a:stretch>
        </p:blipFill>
        <p:spPr bwMode="auto">
          <a:xfrm>
            <a:off x="3275856" y="4509121"/>
            <a:ext cx="2736304" cy="1800200"/>
          </a:xfrm>
          <a:prstGeom prst="rect">
            <a:avLst/>
          </a:prstGeom>
          <a:noFill/>
        </p:spPr>
      </p:pic>
      <p:pic>
        <p:nvPicPr>
          <p:cNvPr id="83972" name="Picture 4" descr="http://www.uoguelph.ca/zoology/devobio/miller/013638fig6-17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4509121"/>
            <a:ext cx="2755407" cy="1800200"/>
          </a:xfrm>
          <a:prstGeom prst="rect">
            <a:avLst/>
          </a:prstGeom>
          <a:noFill/>
        </p:spPr>
      </p:pic>
      <p:pic>
        <p:nvPicPr>
          <p:cNvPr id="83974" name="Picture 6" descr="http://clcpages.clcillinois.edu/home/bio567/pages/newtissues/Heart%20muscle%2004.jpg"/>
          <p:cNvPicPr>
            <a:picLocks noChangeAspect="1" noChangeArrowheads="1"/>
          </p:cNvPicPr>
          <p:nvPr/>
        </p:nvPicPr>
        <p:blipFill>
          <a:blip r:embed="rId4" cstate="print"/>
          <a:srcRect t="11504"/>
          <a:stretch>
            <a:fillRect/>
          </a:stretch>
        </p:blipFill>
        <p:spPr bwMode="auto">
          <a:xfrm>
            <a:off x="6300192" y="4509121"/>
            <a:ext cx="2712301" cy="1800200"/>
          </a:xfrm>
          <a:prstGeom prst="rect">
            <a:avLst/>
          </a:prstGeom>
          <a:noFill/>
        </p:spPr>
      </p:pic>
      <p:pic>
        <p:nvPicPr>
          <p:cNvPr id="83978" name="Picture 10" descr="http://www.frantakocourek.eweb.cz/img/Franta_podpis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55769" y="326912"/>
            <a:ext cx="2156724" cy="31798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 descr="File:Sarcomere.sv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576262"/>
            <a:ext cx="7381875" cy="57054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/>
          </p:cNvSpPr>
          <p:nvPr/>
        </p:nvSpPr>
        <p:spPr>
          <a:xfrm>
            <a:off x="2160848" y="188640"/>
            <a:ext cx="4822304" cy="1728191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Tkáň nervová</a:t>
            </a:r>
          </a:p>
        </p:txBody>
      </p:sp>
      <p:sp>
        <p:nvSpPr>
          <p:cNvPr id="3" name="Nadpis 1"/>
          <p:cNvSpPr txBox="1">
            <a:spLocks/>
          </p:cNvSpPr>
          <p:nvPr/>
        </p:nvSpPr>
        <p:spPr>
          <a:xfrm>
            <a:off x="35496" y="953418"/>
            <a:ext cx="8928992" cy="2115542"/>
          </a:xfrm>
          <a:prstGeom prst="rect">
            <a:avLst/>
          </a:prstGeom>
        </p:spPr>
        <p:txBody>
          <a:bodyPr/>
          <a:lstStyle/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Calibri" pitchFamily="34" charset="0"/>
              <a:buChar char="―"/>
              <a:tabLst/>
              <a:defRPr/>
            </a:pPr>
            <a:r>
              <a:rPr lang="cs-CZ" sz="2600" noProof="0" dirty="0" smtClean="0">
                <a:latin typeface="+mj-lt"/>
                <a:ea typeface="+mj-ea"/>
                <a:cs typeface="+mj-cs"/>
              </a:rPr>
              <a:t> Centrální (CNS) a </a:t>
            </a:r>
            <a:r>
              <a:rPr lang="cs-CZ" sz="2600" noProof="0" dirty="0" smtClean="0">
                <a:latin typeface="+mj-lt"/>
                <a:ea typeface="+mj-ea"/>
                <a:cs typeface="+mj-cs"/>
              </a:rPr>
              <a:t>periferní nervová </a:t>
            </a:r>
            <a:r>
              <a:rPr lang="cs-CZ" sz="2600" noProof="0" dirty="0" smtClean="0">
                <a:latin typeface="+mj-lt"/>
                <a:ea typeface="+mj-ea"/>
                <a:cs typeface="+mj-cs"/>
              </a:rPr>
              <a:t>soustava (PNS)</a:t>
            </a:r>
          </a:p>
          <a:p>
            <a:pPr lvl="0">
              <a:lnSpc>
                <a:spcPct val="150000"/>
              </a:lnSpc>
              <a:spcBef>
                <a:spcPct val="0"/>
              </a:spcBef>
              <a:buFont typeface="Calibri" pitchFamily="34" charset="0"/>
              <a:buChar char="―"/>
              <a:defRPr/>
            </a:pPr>
            <a:r>
              <a:rPr kumimoji="0" lang="cs-CZ" sz="2600" b="0" u="none" strike="noStrike" kern="1200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lang="cs-CZ" sz="2600" dirty="0" smtClean="0">
                <a:latin typeface="+mj-lt"/>
                <a:ea typeface="+mj-ea"/>
                <a:cs typeface="+mj-cs"/>
              </a:rPr>
              <a:t>Nervový systém CNS je oddělený hematoencefalickou </a:t>
            </a:r>
            <a:r>
              <a:rPr lang="cs-CZ" sz="2600" dirty="0" smtClean="0">
                <a:latin typeface="+mj-lt"/>
                <a:ea typeface="+mj-ea"/>
                <a:cs typeface="+mj-cs"/>
              </a:rPr>
              <a:t>bariérou</a:t>
            </a:r>
          </a:p>
          <a:p>
            <a:pPr lvl="0">
              <a:lnSpc>
                <a:spcPct val="150000"/>
              </a:lnSpc>
              <a:spcBef>
                <a:spcPct val="0"/>
              </a:spcBef>
              <a:buFont typeface="Calibri" pitchFamily="34" charset="0"/>
              <a:buChar char="―"/>
              <a:defRPr/>
            </a:pPr>
            <a:r>
              <a:rPr kumimoji="0" lang="cs-CZ" sz="2600" b="0" u="none" strike="noStrike" kern="1200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Neurony (</a:t>
            </a:r>
            <a:r>
              <a:rPr kumimoji="0" lang="cs-CZ" sz="2600" b="0" u="none" strike="noStrike" kern="1200" cap="none" spc="0" normalizeH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10</a:t>
            </a:r>
            <a:r>
              <a:rPr kumimoji="0" lang="cs-CZ" sz="2600" b="0" u="none" strike="noStrike" kern="1200" cap="none" spc="0" normalizeH="0" baseline="3000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10</a:t>
            </a:r>
            <a:r>
              <a:rPr kumimoji="0" lang="cs-CZ" sz="2600" b="0" u="none" strike="noStrike" kern="1200" cap="none" spc="0" normalizeH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-10</a:t>
            </a:r>
            <a:r>
              <a:rPr kumimoji="0" lang="cs-CZ" sz="2600" b="0" u="none" strike="noStrike" kern="1200" cap="none" spc="0" normalizeH="0" baseline="3000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11</a:t>
            </a:r>
            <a:r>
              <a:rPr kumimoji="0" lang="cs-CZ" sz="2600" b="0" u="none" strike="noStrike" kern="1200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),</a:t>
            </a:r>
            <a:r>
              <a:rPr kumimoji="0" lang="cs-CZ" sz="2600" b="0" u="none" strike="noStrike" kern="1200" cap="none" spc="0" normalizeH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cs-CZ" sz="2600" b="0" u="none" strike="noStrike" kern="1200" cap="none" spc="0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neuroglie</a:t>
            </a:r>
            <a:r>
              <a:rPr kumimoji="0" lang="cs-CZ" sz="2600" b="0" u="none" strike="noStrike" kern="1200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a </a:t>
            </a:r>
            <a:r>
              <a:rPr kumimoji="0" lang="cs-CZ" sz="2600" b="0" u="none" strike="noStrike" kern="1200" cap="none" spc="0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Schwannovy</a:t>
            </a:r>
            <a:r>
              <a:rPr kumimoji="0" lang="cs-CZ" sz="2600" b="0" u="none" strike="noStrike" kern="1200" cap="none" spc="0" normalizeH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buňky</a:t>
            </a:r>
          </a:p>
        </p:txBody>
      </p:sp>
      <p:pic>
        <p:nvPicPr>
          <p:cNvPr id="83970" name="Picture 2" descr="http://www.sciencephoto.com/image/81994/350wm/C0017593-Human_brain,_PET_scan-SP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59832" y="3429000"/>
            <a:ext cx="3190875" cy="33337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2411760" y="385500"/>
            <a:ext cx="42353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dirty="0" smtClean="0">
                <a:solidFill>
                  <a:srgbClr val="FFFF00"/>
                </a:solidFill>
              </a:rPr>
              <a:t>…ale je také dobré být velký</a:t>
            </a:r>
            <a:endParaRPr lang="cs-CZ" sz="2800" dirty="0">
              <a:solidFill>
                <a:srgbClr val="FFFF00"/>
              </a:solidFill>
            </a:endParaRPr>
          </a:p>
        </p:txBody>
      </p:sp>
      <p:pic>
        <p:nvPicPr>
          <p:cNvPr id="4" name="Picture 4" descr="F:\foraminifer_elphidiu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6787" y="863788"/>
            <a:ext cx="5877581" cy="5877580"/>
          </a:xfrm>
          <a:prstGeom prst="rect">
            <a:avLst/>
          </a:prstGeom>
          <a:noFill/>
        </p:spPr>
      </p:pic>
      <p:pic>
        <p:nvPicPr>
          <p:cNvPr id="106498" name="Picture 2" descr="http://accessscience.com/loadBinary.aspx?aID=2972&amp;filename=462000FG0010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06787" y="1772816"/>
            <a:ext cx="5328592" cy="4529306"/>
          </a:xfrm>
          <a:prstGeom prst="rect">
            <a:avLst/>
          </a:prstGeom>
          <a:noFill/>
        </p:spPr>
      </p:pic>
      <p:sp>
        <p:nvSpPr>
          <p:cNvPr id="5" name="TextovéPole 4"/>
          <p:cNvSpPr txBox="1"/>
          <p:nvPr/>
        </p:nvSpPr>
        <p:spPr>
          <a:xfrm>
            <a:off x="2987824" y="385500"/>
            <a:ext cx="297729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000" dirty="0" smtClean="0">
                <a:solidFill>
                  <a:srgbClr val="FFFF00"/>
                </a:solidFill>
              </a:rPr>
              <a:t>…a </a:t>
            </a:r>
            <a:r>
              <a:rPr lang="cs-CZ" sz="4000" dirty="0" smtClean="0">
                <a:solidFill>
                  <a:srgbClr val="FFFF00"/>
                </a:solidFill>
              </a:rPr>
              <a:t>ještě větší</a:t>
            </a:r>
            <a:endParaRPr lang="cs-CZ" sz="40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901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62664" y="417757"/>
            <a:ext cx="3906304" cy="6022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903" name="Picture 7" descr="http://www.mda.org/publications/images/q81cmt_axo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44208" y="1916832"/>
            <a:ext cx="2247900" cy="21336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2" name="Picture 4" descr="http://djpowell.files.wordpress.com/2009/02/neuron-network.jpg"/>
          <p:cNvPicPr>
            <a:picLocks noChangeAspect="1" noChangeArrowheads="1"/>
          </p:cNvPicPr>
          <p:nvPr/>
        </p:nvPicPr>
        <p:blipFill>
          <a:blip r:embed="rId2" cstate="print">
            <a:lum contrast="10000"/>
          </a:blip>
          <a:srcRect/>
          <a:stretch>
            <a:fillRect/>
          </a:stretch>
        </p:blipFill>
        <p:spPr bwMode="auto">
          <a:xfrm>
            <a:off x="755576" y="409575"/>
            <a:ext cx="7620000" cy="60388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ulka 2"/>
          <p:cNvGraphicFramePr>
            <a:graphicFrameLocks noGrp="1"/>
          </p:cNvGraphicFramePr>
          <p:nvPr/>
        </p:nvGraphicFramePr>
        <p:xfrm>
          <a:off x="827585" y="1996440"/>
          <a:ext cx="7704855" cy="2865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68285"/>
                <a:gridCol w="2568285"/>
                <a:gridCol w="2568285"/>
              </a:tblGrid>
              <a:tr h="370840">
                <a:tc>
                  <a:txBody>
                    <a:bodyPr/>
                    <a:lstStyle/>
                    <a:p>
                      <a:r>
                        <a:rPr lang="cs-CZ" dirty="0" smtClean="0"/>
                        <a:t>Ektoderm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Mesoderm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err="1" smtClean="0"/>
                        <a:t>Endoderm</a:t>
                      </a:r>
                      <a:endParaRPr lang="cs-CZ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smtClean="0"/>
                        <a:t>Epidermis a některé kožní deriváty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Svalová tkáň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Plíce</a:t>
                      </a:r>
                      <a:endParaRPr lang="cs-CZ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smtClean="0"/>
                        <a:t>CNS/PNS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Ledviny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Pankreas</a:t>
                      </a:r>
                      <a:endParaRPr lang="cs-CZ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smtClean="0"/>
                        <a:t>Pigmentové buňky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Urogenitální systém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Štítná žláza</a:t>
                      </a:r>
                      <a:endParaRPr lang="cs-CZ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smtClean="0"/>
                        <a:t>Oční čočka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Srdce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Žaludek</a:t>
                      </a:r>
                      <a:endParaRPr lang="cs-CZ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smtClean="0"/>
                        <a:t>Pojivová tkáň hlavy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Krev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Střevo</a:t>
                      </a:r>
                      <a:endParaRPr lang="cs-CZ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Slezina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Močový</a:t>
                      </a:r>
                      <a:r>
                        <a:rPr lang="cs-CZ" baseline="0" dirty="0" smtClean="0"/>
                        <a:t> měchýř</a:t>
                      </a:r>
                      <a:endParaRPr lang="cs-CZ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Nadpis 1"/>
          <p:cNvSpPr txBox="1">
            <a:spLocks/>
          </p:cNvSpPr>
          <p:nvPr/>
        </p:nvSpPr>
        <p:spPr>
          <a:xfrm>
            <a:off x="1619672" y="620689"/>
            <a:ext cx="5795528" cy="864096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4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Embryonální původ tkání</a:t>
            </a:r>
            <a:endParaRPr kumimoji="0" lang="cs-CZ" sz="40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1260135" y="2852936"/>
            <a:ext cx="659481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cs-CZ" sz="4400" dirty="0" smtClean="0">
                <a:solidFill>
                  <a:schemeClr val="tx2">
                    <a:lumMod val="50000"/>
                  </a:schemeClr>
                </a:solidFill>
              </a:rPr>
              <a:t>Orgány a orgánové soustavy</a:t>
            </a:r>
            <a:endParaRPr lang="cs-CZ" sz="4400" dirty="0" smtClean="0">
              <a:solidFill>
                <a:schemeClr val="tx2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0" y="620688"/>
            <a:ext cx="8964487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u="sng" dirty="0" smtClean="0">
                <a:solidFill>
                  <a:srgbClr val="002060"/>
                </a:solidFill>
              </a:rPr>
              <a:t>Orgán</a:t>
            </a:r>
            <a:r>
              <a:rPr lang="cs-CZ" sz="3200" dirty="0" smtClean="0"/>
              <a:t> – skupina tkání vykonávající určitou funkci</a:t>
            </a:r>
          </a:p>
          <a:p>
            <a:r>
              <a:rPr lang="cs-CZ" sz="2400" dirty="0" smtClean="0"/>
              <a:t>např. srdce, mozek, plíce, játra, střeva, děloha, slinivka </a:t>
            </a:r>
            <a:endParaRPr lang="cs-CZ" sz="2400" dirty="0" smtClean="0"/>
          </a:p>
          <a:p>
            <a:endParaRPr lang="cs-CZ" dirty="0" smtClean="0"/>
          </a:p>
          <a:p>
            <a:endParaRPr lang="cs-CZ" dirty="0" smtClean="0"/>
          </a:p>
          <a:p>
            <a:r>
              <a:rPr lang="cs-CZ" sz="3200" u="sng" dirty="0" smtClean="0">
                <a:solidFill>
                  <a:srgbClr val="002060"/>
                </a:solidFill>
              </a:rPr>
              <a:t>Orgánová soustava </a:t>
            </a:r>
            <a:r>
              <a:rPr lang="cs-CZ" sz="3200" dirty="0" smtClean="0"/>
              <a:t>– skupina orgánů s určitou </a:t>
            </a:r>
            <a:r>
              <a:rPr lang="cs-CZ" sz="3200" dirty="0" smtClean="0"/>
              <a:t>funkcí</a:t>
            </a:r>
          </a:p>
          <a:p>
            <a:r>
              <a:rPr lang="cs-CZ" sz="2400" dirty="0" smtClean="0"/>
              <a:t>např. </a:t>
            </a:r>
            <a:r>
              <a:rPr lang="cs-CZ" sz="2400" dirty="0" smtClean="0"/>
              <a:t>: 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cs-CZ" sz="2400" dirty="0" smtClean="0"/>
              <a:t> Trávicí soustava (ústní dutina, jazyk, zuby, jícen, žaludek, střevo, atd.)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cs-CZ" sz="2400" dirty="0" smtClean="0"/>
              <a:t> Dýchací soustava (dýchací cesty, plíce)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cs-CZ" sz="2400" dirty="0" smtClean="0"/>
              <a:t> Vylučovací soustava (ledviny, močové cesty)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cs-CZ" sz="2400" dirty="0" smtClean="0"/>
              <a:t> Žlázy s vnitřní sekrecí (slinivka, štítná žláza, vaječníky, nadledviny)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cs-CZ" sz="2400" dirty="0" smtClean="0"/>
              <a:t> </a:t>
            </a:r>
            <a:r>
              <a:rPr lang="cs-CZ" sz="2400" dirty="0" smtClean="0"/>
              <a:t>Žlázy s vnější sekrecí (slinivka, játra, potní a mazové žlázy, slinné žlázy)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79513" y="1749469"/>
            <a:ext cx="8964487" cy="33590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cs-CZ" sz="2400" dirty="0" smtClean="0"/>
              <a:t> Pohybová a opěrná soustava (svaly, kosti chrupavky)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cs-CZ" sz="2400" dirty="0" smtClean="0"/>
              <a:t> Oběhová (srdce, cévy)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cs-CZ" sz="2400" dirty="0" smtClean="0"/>
              <a:t> Mízní (mízní cévy a uzliny)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cs-CZ" sz="2400" dirty="0" smtClean="0"/>
              <a:t> Nervová (mozek, mícha, smyslové orgány)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cs-CZ" sz="2400" dirty="0" smtClean="0"/>
              <a:t> Rozmnožovací (vaječníky, děloha, prsní žlázy, genitálie)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cs-CZ" sz="2400" dirty="0" smtClean="0"/>
              <a:t> Krycí (kůže a její deriváty)</a:t>
            </a:r>
          </a:p>
        </p:txBody>
      </p:sp>
      <p:sp>
        <p:nvSpPr>
          <p:cNvPr id="3" name="Obdélník 2"/>
          <p:cNvSpPr/>
          <p:nvPr/>
        </p:nvSpPr>
        <p:spPr>
          <a:xfrm>
            <a:off x="179512" y="887695"/>
            <a:ext cx="896448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3200" u="sng" dirty="0" smtClean="0">
                <a:solidFill>
                  <a:srgbClr val="002060"/>
                </a:solidFill>
              </a:rPr>
              <a:t>Orgánová soustava </a:t>
            </a:r>
            <a:r>
              <a:rPr lang="cs-CZ" sz="3200" dirty="0" smtClean="0"/>
              <a:t>– skupina orgánů s určitou </a:t>
            </a:r>
            <a:r>
              <a:rPr lang="cs-CZ" sz="3200" dirty="0" smtClean="0"/>
              <a:t>funkcí</a:t>
            </a:r>
            <a:endParaRPr lang="cs-CZ" sz="32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821005" y="2852936"/>
            <a:ext cx="347306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cs-CZ" sz="4400" dirty="0" smtClean="0">
                <a:solidFill>
                  <a:schemeClr val="tx2">
                    <a:lumMod val="50000"/>
                  </a:schemeClr>
                </a:solidFill>
              </a:rPr>
              <a:t>Organogeneze</a:t>
            </a:r>
            <a:endParaRPr lang="cs-CZ" sz="4400" dirty="0" smtClean="0">
              <a:solidFill>
                <a:schemeClr val="tx2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/>
          </p:cNvSpPr>
          <p:nvPr/>
        </p:nvSpPr>
        <p:spPr>
          <a:xfrm>
            <a:off x="1619672" y="188641"/>
            <a:ext cx="5795528" cy="864096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4000" dirty="0" smtClean="0">
                <a:solidFill>
                  <a:schemeClr val="tx2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Příklad o</a:t>
            </a:r>
            <a:r>
              <a:rPr kumimoji="0" lang="cs-CZ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rganogeneze</a:t>
            </a:r>
            <a:endParaRPr kumimoji="0" lang="cs-CZ" sz="4000" b="0" i="0" u="none" strike="noStrike" kern="1200" cap="none" spc="0" normalizeH="0" baseline="0" noProof="0" dirty="0" smtClean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4000" dirty="0" smtClean="0">
                <a:solidFill>
                  <a:schemeClr val="tx2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vývoj končetin</a:t>
            </a:r>
            <a:endParaRPr kumimoji="0" lang="cs-CZ" sz="4000" b="0" i="0" u="none" strike="noStrike" kern="1200" cap="none" spc="0" normalizeH="0" baseline="0" noProof="0" dirty="0" smtClean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788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313" y="1988840"/>
            <a:ext cx="5106554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ovéPole 4"/>
          <p:cNvSpPr txBox="1"/>
          <p:nvPr/>
        </p:nvSpPr>
        <p:spPr>
          <a:xfrm>
            <a:off x="5724128" y="1988840"/>
            <a:ext cx="324036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4. týden – končetiny v podobě vychlípenin </a:t>
            </a:r>
            <a:r>
              <a:rPr lang="cs-CZ" dirty="0" err="1" smtClean="0"/>
              <a:t>ventrolaterální</a:t>
            </a:r>
            <a:r>
              <a:rPr lang="cs-CZ" dirty="0" smtClean="0"/>
              <a:t> stěny</a:t>
            </a:r>
          </a:p>
          <a:p>
            <a:endParaRPr lang="cs-CZ" dirty="0" smtClean="0"/>
          </a:p>
          <a:p>
            <a:r>
              <a:rPr lang="cs-CZ" dirty="0" smtClean="0"/>
              <a:t>Apikální ektodermální výběžek (AER)</a:t>
            </a:r>
          </a:p>
          <a:p>
            <a:endParaRPr lang="cs-CZ" dirty="0" smtClean="0"/>
          </a:p>
          <a:p>
            <a:r>
              <a:rPr lang="cs-CZ" dirty="0" smtClean="0"/>
              <a:t>6. týden – rozlišitelné dlaně a chodidla</a:t>
            </a:r>
          </a:p>
          <a:p>
            <a:endParaRPr lang="cs-CZ" dirty="0" smtClean="0"/>
          </a:p>
          <a:p>
            <a:r>
              <a:rPr lang="cs-CZ" dirty="0" smtClean="0"/>
              <a:t>vytvořená základní chrupavčitá kostra (hyalinní chrupavka)</a:t>
            </a:r>
          </a:p>
          <a:p>
            <a:endParaRPr lang="cs-CZ" dirty="0" smtClean="0"/>
          </a:p>
          <a:p>
            <a:r>
              <a:rPr lang="cs-CZ" dirty="0" err="1" smtClean="0"/>
              <a:t>endochodnrální</a:t>
            </a:r>
            <a:r>
              <a:rPr lang="cs-CZ" dirty="0" smtClean="0"/>
              <a:t> osifikace od 12. týdne primární osifikační centra v dlouhých kostech)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2" name="Picture 2"/>
          <p:cNvPicPr>
            <a:picLocks noChangeAspect="1" noChangeArrowheads="1"/>
          </p:cNvPicPr>
          <p:nvPr/>
        </p:nvPicPr>
        <p:blipFill>
          <a:blip r:embed="rId2" cstate="print"/>
          <a:srcRect b="16101"/>
          <a:stretch>
            <a:fillRect/>
          </a:stretch>
        </p:blipFill>
        <p:spPr bwMode="auto">
          <a:xfrm>
            <a:off x="251520" y="656691"/>
            <a:ext cx="4679751" cy="49325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ovéPole 2"/>
          <p:cNvSpPr txBox="1"/>
          <p:nvPr/>
        </p:nvSpPr>
        <p:spPr>
          <a:xfrm>
            <a:off x="5796136" y="1916831"/>
            <a:ext cx="9498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6. týden</a:t>
            </a:r>
            <a:endParaRPr lang="cs-CZ" dirty="0"/>
          </a:p>
        </p:txBody>
      </p:sp>
      <p:sp>
        <p:nvSpPr>
          <p:cNvPr id="4" name="TextovéPole 3"/>
          <p:cNvSpPr txBox="1"/>
          <p:nvPr/>
        </p:nvSpPr>
        <p:spPr>
          <a:xfrm>
            <a:off x="2843808" y="5589240"/>
            <a:ext cx="9498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8. týden</a:t>
            </a:r>
            <a:endParaRPr lang="cs-CZ" dirty="0"/>
          </a:p>
        </p:txBody>
      </p:sp>
      <p:sp>
        <p:nvSpPr>
          <p:cNvPr id="5" name="Nadpis 1"/>
          <p:cNvSpPr txBox="1">
            <a:spLocks/>
          </p:cNvSpPr>
          <p:nvPr/>
        </p:nvSpPr>
        <p:spPr>
          <a:xfrm>
            <a:off x="6097876" y="620688"/>
            <a:ext cx="2506572" cy="1296143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40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4355976" y="425858"/>
            <a:ext cx="44528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dirty="0" smtClean="0"/>
              <a:t>Tvorba chrupavčitého skeletu</a:t>
            </a:r>
            <a:endParaRPr lang="cs-CZ" sz="2800" dirty="0"/>
          </a:p>
        </p:txBody>
      </p:sp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05420" y="2790220"/>
            <a:ext cx="3503378" cy="3933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81604" y="1511757"/>
            <a:ext cx="2400300" cy="183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ovéPole 3"/>
          <p:cNvSpPr txBox="1"/>
          <p:nvPr/>
        </p:nvSpPr>
        <p:spPr>
          <a:xfrm>
            <a:off x="3346361" y="2058204"/>
            <a:ext cx="6944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 smtClean="0"/>
              <a:t>AER</a:t>
            </a:r>
            <a:endParaRPr lang="cs-CZ" sz="2400" b="1" dirty="0"/>
          </a:p>
        </p:txBody>
      </p:sp>
      <p:sp>
        <p:nvSpPr>
          <p:cNvPr id="5" name="TextovéPole 4"/>
          <p:cNvSpPr txBox="1"/>
          <p:nvPr/>
        </p:nvSpPr>
        <p:spPr>
          <a:xfrm>
            <a:off x="266584" y="1658094"/>
            <a:ext cx="22919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 err="1" smtClean="0"/>
              <a:t>Homeoboxové</a:t>
            </a:r>
            <a:r>
              <a:rPr lang="cs-CZ" sz="2000" b="1" dirty="0" smtClean="0"/>
              <a:t> geny</a:t>
            </a:r>
            <a:endParaRPr lang="cs-CZ" sz="2000" b="1" dirty="0"/>
          </a:p>
        </p:txBody>
      </p:sp>
      <p:pic>
        <p:nvPicPr>
          <p:cNvPr id="77828" name="Picture 4" descr="http://withfriendship.com/images/h/38317/Homeobox-picture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617966"/>
            <a:ext cx="3623227" cy="4029735"/>
          </a:xfrm>
          <a:prstGeom prst="rect">
            <a:avLst/>
          </a:prstGeom>
          <a:noFill/>
        </p:spPr>
      </p:pic>
      <p:pic>
        <p:nvPicPr>
          <p:cNvPr id="7782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93572" y="4174342"/>
            <a:ext cx="2371725" cy="172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30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01884" y="3744005"/>
            <a:ext cx="1647825" cy="2371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ovnoramenný trojúhelník 8"/>
          <p:cNvSpPr/>
          <p:nvPr/>
        </p:nvSpPr>
        <p:spPr>
          <a:xfrm flipV="1">
            <a:off x="8158068" y="3671997"/>
            <a:ext cx="351681" cy="2765149"/>
          </a:xfrm>
          <a:prstGeom prst="triangle">
            <a:avLst/>
          </a:prstGeom>
          <a:gradFill>
            <a:gsLst>
              <a:gs pos="100000">
                <a:srgbClr val="FFC000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Rovnoramenný trojúhelník 9"/>
          <p:cNvSpPr/>
          <p:nvPr/>
        </p:nvSpPr>
        <p:spPr>
          <a:xfrm rot="3817779" flipV="1">
            <a:off x="5352088" y="5274872"/>
            <a:ext cx="351681" cy="1681716"/>
          </a:xfrm>
          <a:prstGeom prst="triangle">
            <a:avLst/>
          </a:prstGeom>
          <a:gradFill>
            <a:gsLst>
              <a:gs pos="0">
                <a:schemeClr val="tx1">
                  <a:alpha val="54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Rovnoramenný trojúhelník 10"/>
          <p:cNvSpPr/>
          <p:nvPr/>
        </p:nvSpPr>
        <p:spPr>
          <a:xfrm flipV="1">
            <a:off x="7662371" y="3671997"/>
            <a:ext cx="351681" cy="1080120"/>
          </a:xfrm>
          <a:prstGeom prst="triangle">
            <a:avLst/>
          </a:prstGeom>
          <a:gradFill>
            <a:gsLst>
              <a:gs pos="0">
                <a:schemeClr val="tx1">
                  <a:alpha val="54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Šipka doleva 11"/>
          <p:cNvSpPr/>
          <p:nvPr/>
        </p:nvSpPr>
        <p:spPr>
          <a:xfrm rot="19482529">
            <a:off x="6303666" y="5121550"/>
            <a:ext cx="1647825" cy="33125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TextovéPole 12"/>
          <p:cNvSpPr txBox="1"/>
          <p:nvPr/>
        </p:nvSpPr>
        <p:spPr>
          <a:xfrm>
            <a:off x="8067922" y="3311957"/>
            <a:ext cx="594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HOX</a:t>
            </a:r>
            <a:endParaRPr lang="cs-CZ" dirty="0"/>
          </a:p>
        </p:txBody>
      </p:sp>
      <p:sp>
        <p:nvSpPr>
          <p:cNvPr id="14" name="TextovéPole 13"/>
          <p:cNvSpPr txBox="1"/>
          <p:nvPr/>
        </p:nvSpPr>
        <p:spPr>
          <a:xfrm>
            <a:off x="7365980" y="3230657"/>
            <a:ext cx="8362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HOXB8</a:t>
            </a:r>
            <a:endParaRPr lang="cs-CZ" dirty="0"/>
          </a:p>
        </p:txBody>
      </p:sp>
      <p:sp>
        <p:nvSpPr>
          <p:cNvPr id="25" name="Oblouk 24"/>
          <p:cNvSpPr/>
          <p:nvPr/>
        </p:nvSpPr>
        <p:spPr>
          <a:xfrm rot="17733120">
            <a:off x="4162822" y="895866"/>
            <a:ext cx="1319605" cy="1551051"/>
          </a:xfrm>
          <a:prstGeom prst="arc">
            <a:avLst>
              <a:gd name="adj1" fmla="val 16200000"/>
              <a:gd name="adj2" fmla="val 1383358"/>
            </a:avLst>
          </a:prstGeom>
          <a:ln w="31750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6" name="TextovéPole 25"/>
          <p:cNvSpPr txBox="1"/>
          <p:nvPr/>
        </p:nvSpPr>
        <p:spPr>
          <a:xfrm>
            <a:off x="5414189" y="1019314"/>
            <a:ext cx="13022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smtClean="0"/>
              <a:t>Proliferace</a:t>
            </a:r>
            <a:endParaRPr lang="cs-CZ" sz="2000" dirty="0"/>
          </a:p>
        </p:txBody>
      </p:sp>
      <p:sp>
        <p:nvSpPr>
          <p:cNvPr id="27" name="Obdélník 26"/>
          <p:cNvSpPr/>
          <p:nvPr/>
        </p:nvSpPr>
        <p:spPr>
          <a:xfrm>
            <a:off x="4269635" y="2601169"/>
            <a:ext cx="288033" cy="350748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29" name="Přímá spojovací šipka 28"/>
          <p:cNvCxnSpPr/>
          <p:nvPr/>
        </p:nvCxnSpPr>
        <p:spPr>
          <a:xfrm flipV="1">
            <a:off x="4696465" y="1799789"/>
            <a:ext cx="0" cy="1430868"/>
          </a:xfrm>
          <a:prstGeom prst="straightConnector1">
            <a:avLst/>
          </a:prstGeom>
          <a:ln w="31750">
            <a:solidFill>
              <a:srgbClr val="FFFF0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ovéPole 29"/>
          <p:cNvSpPr txBox="1"/>
          <p:nvPr/>
        </p:nvSpPr>
        <p:spPr>
          <a:xfrm>
            <a:off x="4349254" y="3210332"/>
            <a:ext cx="6606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 smtClean="0"/>
              <a:t>ZPA</a:t>
            </a:r>
            <a:endParaRPr lang="cs-CZ" sz="2400" b="1" dirty="0"/>
          </a:p>
        </p:txBody>
      </p:sp>
      <p:pic>
        <p:nvPicPr>
          <p:cNvPr id="77831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229981" y="1019314"/>
            <a:ext cx="1675882" cy="1598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3" name="Přímá spojovací šipka 32"/>
          <p:cNvCxnSpPr/>
          <p:nvPr/>
        </p:nvCxnSpPr>
        <p:spPr>
          <a:xfrm>
            <a:off x="6501884" y="2058204"/>
            <a:ext cx="576064" cy="0"/>
          </a:xfrm>
          <a:prstGeom prst="straightConnector1">
            <a:avLst/>
          </a:prstGeom>
          <a:ln w="44450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ovéPole 33"/>
          <p:cNvSpPr txBox="1"/>
          <p:nvPr/>
        </p:nvSpPr>
        <p:spPr>
          <a:xfrm>
            <a:off x="243643" y="164248"/>
            <a:ext cx="21273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dirty="0" smtClean="0"/>
              <a:t>Tvar končetin</a:t>
            </a:r>
            <a:endParaRPr lang="cs-CZ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6" name="Picture 6" descr="http://nd01.jxs.cz/229/374/33aec5c6ea_44478837_o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64496" y="380999"/>
            <a:ext cx="4572000" cy="6096001"/>
          </a:xfrm>
          <a:prstGeom prst="rect">
            <a:avLst/>
          </a:prstGeom>
          <a:noFill/>
        </p:spPr>
      </p:pic>
      <p:sp>
        <p:nvSpPr>
          <p:cNvPr id="6" name="TextovéPole 5"/>
          <p:cNvSpPr txBox="1"/>
          <p:nvPr/>
        </p:nvSpPr>
        <p:spPr>
          <a:xfrm>
            <a:off x="35496" y="2905780"/>
            <a:ext cx="450777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000" dirty="0" smtClean="0"/>
              <a:t>Jak toho dosáhnout?</a:t>
            </a:r>
            <a:endParaRPr lang="cs-CZ" sz="4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1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313" y="1124744"/>
            <a:ext cx="8168333" cy="3643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ovéPole 2"/>
          <p:cNvSpPr txBox="1"/>
          <p:nvPr/>
        </p:nvSpPr>
        <p:spPr>
          <a:xfrm>
            <a:off x="243643" y="164248"/>
            <a:ext cx="21273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dirty="0" smtClean="0"/>
              <a:t>Tvar končetin</a:t>
            </a:r>
            <a:endParaRPr lang="cs-CZ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7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313" y="1124744"/>
            <a:ext cx="4469135" cy="35046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ovéPole 2"/>
          <p:cNvSpPr txBox="1"/>
          <p:nvPr/>
        </p:nvSpPr>
        <p:spPr>
          <a:xfrm>
            <a:off x="243643" y="164248"/>
            <a:ext cx="37163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dirty="0" smtClean="0"/>
              <a:t>Poruchy vývoje končetin</a:t>
            </a:r>
            <a:endParaRPr lang="cs-CZ" sz="2800" dirty="0"/>
          </a:p>
        </p:txBody>
      </p:sp>
      <p:sp>
        <p:nvSpPr>
          <p:cNvPr id="4" name="TextovéPole 3"/>
          <p:cNvSpPr txBox="1"/>
          <p:nvPr/>
        </p:nvSpPr>
        <p:spPr>
          <a:xfrm>
            <a:off x="468313" y="4629415"/>
            <a:ext cx="19562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Unilaterální </a:t>
            </a:r>
            <a:r>
              <a:rPr lang="cs-CZ" dirty="0" err="1" smtClean="0"/>
              <a:t>amelie</a:t>
            </a:r>
            <a:endParaRPr 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2705086" y="4629415"/>
            <a:ext cx="2509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 smtClean="0"/>
              <a:t>Meromelie</a:t>
            </a:r>
            <a:r>
              <a:rPr lang="cs-CZ" dirty="0" smtClean="0"/>
              <a:t> (</a:t>
            </a:r>
            <a:r>
              <a:rPr lang="cs-CZ" dirty="0" err="1" smtClean="0"/>
              <a:t>phocomelia</a:t>
            </a:r>
            <a:r>
              <a:rPr lang="cs-CZ" dirty="0" smtClean="0"/>
              <a:t>)</a:t>
            </a:r>
            <a:endParaRPr lang="cs-CZ" dirty="0"/>
          </a:p>
        </p:txBody>
      </p:sp>
      <p:pic>
        <p:nvPicPr>
          <p:cNvPr id="75779" name="Picture 3" descr="http://t3.gstatic.com/images?q=tbn:ANd9GcS1PDgoA2_XJcth47O3kRCgwoc-9CpbQUyFOes7X3W6pRkQ3rEv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12643" y="1167978"/>
            <a:ext cx="1543050" cy="1209676"/>
          </a:xfrm>
          <a:prstGeom prst="rect">
            <a:avLst/>
          </a:prstGeom>
          <a:noFill/>
        </p:spPr>
      </p:pic>
      <p:pic>
        <p:nvPicPr>
          <p:cNvPr id="7578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84168" y="3717032"/>
            <a:ext cx="2810309" cy="27443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ovéPole 7"/>
          <p:cNvSpPr txBox="1"/>
          <p:nvPr/>
        </p:nvSpPr>
        <p:spPr>
          <a:xfrm>
            <a:off x="1867404" y="5778842"/>
            <a:ext cx="34452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dirty="0" smtClean="0">
                <a:solidFill>
                  <a:schemeClr val="tx2">
                    <a:lumMod val="50000"/>
                  </a:schemeClr>
                </a:solidFill>
              </a:rPr>
              <a:t>Kritický první trimestr</a:t>
            </a:r>
            <a:endParaRPr lang="cs-CZ" sz="2800" b="1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96305" y="620688"/>
            <a:ext cx="8496175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cs-CZ" sz="4000" dirty="0" smtClean="0">
                <a:solidFill>
                  <a:srgbClr val="C00000"/>
                </a:solidFill>
              </a:rPr>
              <a:t>Po této přednášce máte představu o:</a:t>
            </a:r>
          </a:p>
          <a:p>
            <a:pPr algn="ctr">
              <a:lnSpc>
                <a:spcPct val="150000"/>
              </a:lnSpc>
              <a:buFont typeface="Arial" pitchFamily="34" charset="0"/>
              <a:buChar char="•"/>
            </a:pPr>
            <a:r>
              <a:rPr lang="cs-CZ" sz="3600" dirty="0" smtClean="0"/>
              <a:t> základní architektuře, funkci a typizaci tkání, orgánů a orgánových soustav)</a:t>
            </a:r>
          </a:p>
          <a:p>
            <a:pPr algn="ctr">
              <a:lnSpc>
                <a:spcPct val="150000"/>
              </a:lnSpc>
              <a:buFont typeface="Arial" pitchFamily="34" charset="0"/>
              <a:buChar char="•"/>
            </a:pPr>
            <a:r>
              <a:rPr lang="cs-CZ" sz="3600" dirty="0" smtClean="0"/>
              <a:t> způsobech mezibuněčné komunikace</a:t>
            </a:r>
          </a:p>
          <a:p>
            <a:pPr algn="ctr">
              <a:lnSpc>
                <a:spcPct val="150000"/>
              </a:lnSpc>
              <a:buFont typeface="Arial" pitchFamily="34" charset="0"/>
              <a:buChar char="•"/>
            </a:pPr>
            <a:r>
              <a:rPr lang="cs-CZ" sz="3600" dirty="0" smtClean="0"/>
              <a:t> raném embryonálním vývoji</a:t>
            </a:r>
          </a:p>
          <a:p>
            <a:pPr algn="ctr">
              <a:lnSpc>
                <a:spcPct val="150000"/>
              </a:lnSpc>
              <a:buFont typeface="Arial" pitchFamily="34" charset="0"/>
              <a:buChar char="•"/>
            </a:pPr>
            <a:r>
              <a:rPr lang="cs-CZ" sz="3600" dirty="0" smtClean="0"/>
              <a:t> principu utváření orgánů, tvarů a struktur</a:t>
            </a:r>
          </a:p>
          <a:p>
            <a:pPr algn="ctr">
              <a:lnSpc>
                <a:spcPct val="150000"/>
              </a:lnSpc>
            </a:pPr>
            <a:endParaRPr lang="cs-CZ" sz="36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From_Conception_To_Birth (1)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112225" y="836712"/>
            <a:ext cx="8924271" cy="5040560"/>
          </a:xfrm>
          <a:prstGeom prst="rect">
            <a:avLst/>
          </a:prstGeom>
          <a:ln>
            <a:solidFill>
              <a:schemeClr val="accent5">
                <a:lumMod val="50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mute="1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F:\dictyostelium.JPG"/>
          <p:cNvPicPr>
            <a:picLocks noChangeAspect="1" noChangeArrowheads="1"/>
          </p:cNvPicPr>
          <p:nvPr/>
        </p:nvPicPr>
        <p:blipFill>
          <a:blip r:embed="rId2" cstate="print">
            <a:lum contrast="10000"/>
          </a:blip>
          <a:srcRect/>
          <a:stretch>
            <a:fillRect/>
          </a:stretch>
        </p:blipFill>
        <p:spPr bwMode="auto">
          <a:xfrm>
            <a:off x="4139952" y="1775899"/>
            <a:ext cx="4685022" cy="3306202"/>
          </a:xfrm>
          <a:prstGeom prst="rect">
            <a:avLst/>
          </a:prstGeom>
          <a:noFill/>
        </p:spPr>
      </p:pic>
      <p:pic>
        <p:nvPicPr>
          <p:cNvPr id="61443" name="Picture 3" descr="F:\Ddlifecycle.JPG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24" y="1463185"/>
            <a:ext cx="3876304" cy="4814777"/>
          </a:xfrm>
          <a:prstGeom prst="rect">
            <a:avLst/>
          </a:prstGeom>
          <a:noFill/>
        </p:spPr>
      </p:pic>
      <p:sp>
        <p:nvSpPr>
          <p:cNvPr id="4" name="TextovéPole 3"/>
          <p:cNvSpPr txBox="1"/>
          <p:nvPr/>
        </p:nvSpPr>
        <p:spPr>
          <a:xfrm>
            <a:off x="279225" y="385500"/>
            <a:ext cx="51421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dirty="0" smtClean="0">
                <a:solidFill>
                  <a:srgbClr val="FFFF00"/>
                </a:solidFill>
              </a:rPr>
              <a:t>Velikost buňky je limitující faktor…</a:t>
            </a:r>
            <a:endParaRPr lang="cs-CZ" sz="2800" dirty="0">
              <a:solidFill>
                <a:srgbClr val="FFFF00"/>
              </a:solidFill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4644008" y="5754742"/>
            <a:ext cx="464184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800" dirty="0" smtClean="0">
                <a:solidFill>
                  <a:srgbClr val="FFFF00"/>
                </a:solidFill>
              </a:rPr>
              <a:t>… </a:t>
            </a:r>
            <a:r>
              <a:rPr lang="cs-CZ" sz="2800" dirty="0" smtClean="0">
                <a:solidFill>
                  <a:srgbClr val="FFFF00"/>
                </a:solidFill>
              </a:rPr>
              <a:t>proto je nutností kooperace</a:t>
            </a:r>
            <a:endParaRPr lang="cs-CZ" sz="2800" dirty="0" smtClean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468313" y="332656"/>
            <a:ext cx="2036776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800" dirty="0" smtClean="0">
                <a:solidFill>
                  <a:srgbClr val="FFFF00"/>
                </a:solidFill>
              </a:rPr>
              <a:t>a spolupráce</a:t>
            </a:r>
            <a:endParaRPr lang="cs-CZ" sz="2800" dirty="0" smtClean="0">
              <a:solidFill>
                <a:srgbClr val="FFFF00"/>
              </a:solidFill>
            </a:endParaRPr>
          </a:p>
          <a:p>
            <a:endParaRPr lang="cs-CZ" sz="2800" dirty="0" smtClean="0">
              <a:solidFill>
                <a:srgbClr val="FFFF00"/>
              </a:solidFill>
            </a:endParaRPr>
          </a:p>
        </p:txBody>
      </p:sp>
      <p:pic>
        <p:nvPicPr>
          <p:cNvPr id="104450" name="Picture 2" descr="http://plantbiology.unibas.ch/teaching/algae11/volvox_wagne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64829" y="1412776"/>
            <a:ext cx="4762500" cy="4762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251520" y="243733"/>
            <a:ext cx="868686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800" dirty="0" smtClean="0"/>
              <a:t>a nakonec i specializace a redukce vlastní buněčné identity</a:t>
            </a:r>
            <a:endParaRPr lang="cs-CZ" sz="2800" dirty="0" smtClean="0"/>
          </a:p>
        </p:txBody>
      </p:sp>
      <p:pic>
        <p:nvPicPr>
          <p:cNvPr id="105477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17796" y="910969"/>
            <a:ext cx="5922556" cy="57583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/>
          </p:cNvSpPr>
          <p:nvPr/>
        </p:nvSpPr>
        <p:spPr>
          <a:xfrm>
            <a:off x="468313" y="1988840"/>
            <a:ext cx="8134672" cy="2376264"/>
          </a:xfrm>
          <a:prstGeom prst="rect">
            <a:avLst/>
          </a:prstGeom>
          <a:noFill/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4800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Nutnou podmínkou úspěšné spolupráce (nejen) na buněčné úrovni je komunikace</a:t>
            </a:r>
            <a:endParaRPr lang="cs-CZ" sz="4400" dirty="0" smtClean="0">
              <a:solidFill>
                <a:schemeClr val="bg2">
                  <a:lumMod val="10000"/>
                </a:schemeClr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13234</TotalTime>
  <Words>735</Words>
  <Application>Microsoft Office PowerPoint</Application>
  <PresentationFormat>Předvádění na obrazovce (4:3)</PresentationFormat>
  <Paragraphs>176</Paragraphs>
  <Slides>53</Slides>
  <Notes>0</Notes>
  <HiddenSlides>0</HiddenSlides>
  <MMClips>1</MMClips>
  <ScaleCrop>false</ScaleCrop>
  <HeadingPairs>
    <vt:vector size="6" baseType="variant"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53</vt:i4>
      </vt:variant>
    </vt:vector>
  </HeadingPairs>
  <TitlesOfParts>
    <vt:vector size="55" baseType="lpstr">
      <vt:lpstr>Motiv sady Office</vt:lpstr>
      <vt:lpstr>Photo Editor Photo</vt:lpstr>
      <vt:lpstr>Buňky, tkáně, orgány,  orgánové soustavy</vt:lpstr>
      <vt:lpstr>Snímek 2</vt:lpstr>
      <vt:lpstr>Snímek 3</vt:lpstr>
      <vt:lpstr>Snímek 4</vt:lpstr>
      <vt:lpstr>Snímek 5</vt:lpstr>
      <vt:lpstr>Snímek 6</vt:lpstr>
      <vt:lpstr>Snímek 7</vt:lpstr>
      <vt:lpstr>Snímek 8</vt:lpstr>
      <vt:lpstr>Snímek 9</vt:lpstr>
      <vt:lpstr>Snímek 10</vt:lpstr>
      <vt:lpstr>Snímek 11</vt:lpstr>
      <vt:lpstr>Snímek 12</vt:lpstr>
      <vt:lpstr>Snímek 13</vt:lpstr>
      <vt:lpstr>Snímek 14</vt:lpstr>
      <vt:lpstr>Snímek 15</vt:lpstr>
      <vt:lpstr>Snímek 16</vt:lpstr>
      <vt:lpstr>Snímek 17</vt:lpstr>
      <vt:lpstr>Snímek 18</vt:lpstr>
      <vt:lpstr>Snímek 19</vt:lpstr>
      <vt:lpstr>Snímek 20</vt:lpstr>
      <vt:lpstr>Snímek 21</vt:lpstr>
      <vt:lpstr>Snímek 22</vt:lpstr>
      <vt:lpstr>Snímek 23</vt:lpstr>
      <vt:lpstr>Snímek 24</vt:lpstr>
      <vt:lpstr>Snímek 25</vt:lpstr>
      <vt:lpstr>Snímek 26</vt:lpstr>
      <vt:lpstr>Snímek 27</vt:lpstr>
      <vt:lpstr>Snímek 28</vt:lpstr>
      <vt:lpstr>Snímek 29</vt:lpstr>
      <vt:lpstr>Snímek 30</vt:lpstr>
      <vt:lpstr>Snímek 31</vt:lpstr>
      <vt:lpstr>Snímek 32</vt:lpstr>
      <vt:lpstr>Snímek 33</vt:lpstr>
      <vt:lpstr>Snímek 34</vt:lpstr>
      <vt:lpstr>Snímek 35</vt:lpstr>
      <vt:lpstr>Snímek 36</vt:lpstr>
      <vt:lpstr>Snímek 37</vt:lpstr>
      <vt:lpstr>Snímek 38</vt:lpstr>
      <vt:lpstr>Snímek 39</vt:lpstr>
      <vt:lpstr>Snímek 40</vt:lpstr>
      <vt:lpstr>Snímek 41</vt:lpstr>
      <vt:lpstr>Snímek 42</vt:lpstr>
      <vt:lpstr>Snímek 43</vt:lpstr>
      <vt:lpstr>Snímek 44</vt:lpstr>
      <vt:lpstr>Snímek 45</vt:lpstr>
      <vt:lpstr>Snímek 46</vt:lpstr>
      <vt:lpstr>Snímek 47</vt:lpstr>
      <vt:lpstr>Snímek 48</vt:lpstr>
      <vt:lpstr>Snímek 49</vt:lpstr>
      <vt:lpstr>Snímek 50</vt:lpstr>
      <vt:lpstr>Snímek 51</vt:lpstr>
      <vt:lpstr>Snímek 52</vt:lpstr>
      <vt:lpstr>Snímek 53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Tkáně, orgány, orgánové soustavy</dc:title>
  <dc:creator>Petr Vanhara</dc:creator>
  <cp:lastModifiedBy>Petr Vanhara</cp:lastModifiedBy>
  <cp:revision>417</cp:revision>
  <dcterms:created xsi:type="dcterms:W3CDTF">2011-09-12T04:47:48Z</dcterms:created>
  <dcterms:modified xsi:type="dcterms:W3CDTF">2011-10-12T13:28:07Z</dcterms:modified>
</cp:coreProperties>
</file>