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CF146-FF04-469F-8FE5-8E9B1C48A085}" type="datetimeFigureOut">
              <a:rPr lang="cs-CZ" smtClean="0"/>
              <a:pPr/>
              <a:t>29.11.2011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94F63-3136-4C04-B457-E53C7E0EF82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3326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6758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fld id="{5CCD07F3-4703-4A5A-B31C-010D0E4E1F2D}" type="slidenum">
              <a:rPr lang="cs-CZ">
                <a:solidFill>
                  <a:prstClr val="black"/>
                </a:solidFill>
                <a:latin typeface="Times" pitchFamily="18" charset="0"/>
              </a:rPr>
              <a:pPr/>
              <a:t>8</a:t>
            </a:fld>
            <a:endParaRPr lang="cs-CZ">
              <a:solidFill>
                <a:prstClr val="black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fld id="{C1965F60-268B-4786-AFE6-87B57FBE4507}" type="slidenum">
              <a:rPr lang="cs-CZ">
                <a:solidFill>
                  <a:prstClr val="black"/>
                </a:solidFill>
                <a:latin typeface="Times" pitchFamily="18" charset="0"/>
              </a:rPr>
              <a:pPr/>
              <a:t>46</a:t>
            </a:fld>
            <a:endParaRPr lang="cs-CZ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fld id="{BBF5B5AE-65A1-4292-803F-E7EB116B15A9}" type="slidenum">
              <a:rPr lang="cs-CZ">
                <a:solidFill>
                  <a:prstClr val="black"/>
                </a:solidFill>
                <a:latin typeface="Times" pitchFamily="18" charset="0"/>
              </a:rPr>
              <a:pPr/>
              <a:t>49</a:t>
            </a:fld>
            <a:endParaRPr lang="cs-CZ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fld id="{2EE26739-7B72-444E-AE7C-4537AE027B2A}" type="slidenum">
              <a:rPr lang="cs-CZ">
                <a:solidFill>
                  <a:prstClr val="black"/>
                </a:solidFill>
                <a:latin typeface="Times" pitchFamily="18" charset="0"/>
              </a:rPr>
              <a:pPr/>
              <a:t>60</a:t>
            </a:fld>
            <a:endParaRPr lang="cs-CZ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fld id="{2EE26739-7B72-444E-AE7C-4537AE027B2A}" type="slidenum">
              <a:rPr lang="cs-CZ">
                <a:solidFill>
                  <a:prstClr val="black"/>
                </a:solidFill>
                <a:latin typeface="Times" pitchFamily="18" charset="0"/>
              </a:rPr>
              <a:pPr/>
              <a:t>63</a:t>
            </a:fld>
            <a:endParaRPr lang="cs-CZ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86 h 2182"/>
                <a:gd name="T4" fmla="*/ 5972 w 4897"/>
                <a:gd name="T5" fmla="*/ 1486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</p:grpSp>
      <p:sp>
        <p:nvSpPr>
          <p:cNvPr id="20480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20481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69760-297F-4714-8BB8-0833004978BB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605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B8E17-FBEF-4E7F-8B47-97D34A4E10E9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647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4DC11-702E-4C37-8D61-E0BD5675E81A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4695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3D77D-D706-4044-B13B-9951977D7574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448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43481-3CDA-4937-A733-6D2803AE9691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1905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025EB-1546-4969-8A46-E00C1B39D76E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694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62FC9-08A3-4299-9DC8-A6283D4A087A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5101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FBFD4-4386-44F1-B827-BE2EC1DD5CF4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3703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8878A-6458-4ACB-B566-8DA07E777116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5899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C510B-DB24-4CEE-943D-6AE948999EC7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779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00620-A977-4B01-8EAC-8ACF55B6700C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8835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8F66F-70E6-4419-BA30-CF75AF490B85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782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D3D3A-F502-47F4-BDAA-62E296E8BF8A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488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4320A-6486-4826-B279-4E09F2AFCBE6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653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90 h 2182"/>
                <a:gd name="T4" fmla="*/ 5972 w 4897"/>
                <a:gd name="T5" fmla="*/ 590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62 h 2182"/>
                <a:gd name="T4" fmla="*/ 5972 w 4897"/>
                <a:gd name="T5" fmla="*/ 562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20378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20378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20378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20378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20378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</p:grpSp>
      <p:sp>
        <p:nvSpPr>
          <p:cNvPr id="2037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2037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2037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8E5366-692D-4541-B930-BB233B0E9304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20379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379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xmlns="" val="18049323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pharmpedia.com/Image:21-14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pharmpedia.com/Image:21-12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pharmpedia.com/Image:21-5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pharmpedia.com/Image:21-1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harmpedia.com/Image:21-7.j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pharmpedia.com/Image:21-6.jp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pharmpedia.com/Image:21-10.jpg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pharmpedia.com/Image:21-8.jpg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armpedia.com/Physiology_And_Pathophysiology_text_book/Thermoregulation,_temperature_and_disorders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jpeg"/><Relationship Id="rId4" Type="http://schemas.openxmlformats.org/officeDocument/2006/relationships/oleObject" Target="../embeddings/Graf_aplikace_Microsoft_Office_Excel1.xls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Graf_aplikace_Microsoft_Office_Excel2.xls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http://www.eleceng.adelaide.edu.au/Personal/braymond/Research/index.html" TargetMode="External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gif"/><Relationship Id="rId5" Type="http://schemas.openxmlformats.org/officeDocument/2006/relationships/image" Target="../media/image31.png"/><Relationship Id="rId4" Type="http://schemas.openxmlformats.org/officeDocument/2006/relationships/image" Target="../media/image30.gif"/><Relationship Id="rId9" Type="http://schemas.openxmlformats.org/officeDocument/2006/relationships/image" Target="../media/image35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imgres?imgurl=http://www.campbellriverwhalewatching.com/images/dave_bear.jpg&amp;imgrefurl=http://www.campbellriverwhalewatching.com/grizzly.html&amp;usg=__s8uCEdtvKuoa6Hd0V4-HHwuX5vU=&amp;h=330&amp;w=400&amp;sz=44&amp;hl=cs&amp;start=6&amp;zoom=1&amp;itbs=1&amp;tbnid=GDUqJoUJuHwOZM:&amp;tbnh=102&amp;tbnw=124&amp;prev=/images?q=bear&amp;hl=cs&amp;sa=X&amp;rls=com.microsoft:cs:IE-SearchBox&amp;rlz=1I7GGLL_cs&amp;tbs=isch:1&amp;prmd=iv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imgres?imgurl=http://i.treehugger.com/images/2007/5/24/1-bee.jpg&amp;imgrefurl=http://www.treehugger.com/files/2007/05/bigcity_bees.php&amp;usg=__OvG6CN-avwPQ2fZ8KcRvCmItXA0=&amp;h=320&amp;w=320&amp;sz=17&amp;hl=cs&amp;start=2&amp;zoom=1&amp;itbs=1&amp;tbnid=YOI7QegbUd3jZM:&amp;tbnh=118&amp;tbnw=118&amp;prev=/images?q=bee&amp;hl=cs&amp;sa=X&amp;rls=com.microsoft:cs:IE-SearchBox&amp;rlz=1I7GGLL_cs&amp;tbs=isch:1&amp;prmd=iv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2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>
                <a:latin typeface="Consolas" pitchFamily="49" charset="0"/>
              </a:rPr>
              <a:t>FYZIKÁLNÍ TERAPIE</a:t>
            </a:r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682625" y="5049838"/>
            <a:ext cx="41783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b="1" dirty="0">
                <a:solidFill>
                  <a:srgbClr val="FFFFFF"/>
                </a:solidFill>
              </a:rPr>
              <a:t>Mgr. Petr Pospíšil, </a:t>
            </a:r>
            <a:r>
              <a:rPr lang="cs-CZ" b="1" dirty="0" smtClean="0">
                <a:solidFill>
                  <a:srgbClr val="FFFFFF"/>
                </a:solidFill>
              </a:rPr>
              <a:t>Ph.D</a:t>
            </a:r>
            <a:r>
              <a:rPr lang="cs-CZ" b="1" dirty="0">
                <a:solidFill>
                  <a:srgbClr val="FFFFFF"/>
                </a:solidFill>
              </a:rPr>
              <a:t>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b="1" dirty="0">
                <a:solidFill>
                  <a:srgbClr val="FFFFFF"/>
                </a:solidFill>
              </a:rPr>
              <a:t>Katedra podpory zdraví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b="1" dirty="0">
                <a:solidFill>
                  <a:srgbClr val="FFFFFF"/>
                </a:solidFill>
              </a:rPr>
              <a:t>Fakulta sportovních studií</a:t>
            </a:r>
          </a:p>
        </p:txBody>
      </p:sp>
      <p:sp>
        <p:nvSpPr>
          <p:cNvPr id="162824" name="Text Box 8"/>
          <p:cNvSpPr txBox="1">
            <a:spLocks noChangeArrowheads="1"/>
          </p:cNvSpPr>
          <p:nvPr/>
        </p:nvSpPr>
        <p:spPr bwMode="auto">
          <a:xfrm>
            <a:off x="420688" y="2206625"/>
            <a:ext cx="7983537" cy="111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cs-CZ" sz="66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TERMOTERAPIE I.</a:t>
            </a:r>
            <a:endParaRPr lang="cs-CZ" sz="66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3503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>
                <a:latin typeface="Courier New" pitchFamily="49" charset="0"/>
              </a:rPr>
              <a:t>Regulace tělesné teploty</a:t>
            </a:r>
          </a:p>
        </p:txBody>
      </p:sp>
      <p:sp>
        <p:nvSpPr>
          <p:cNvPr id="2119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2384425"/>
            <a:ext cx="8007350" cy="3711575"/>
          </a:xfrm>
        </p:spPr>
        <p:txBody>
          <a:bodyPr/>
          <a:lstStyle/>
          <a:p>
            <a:pPr eaLnBrk="1" hangingPunct="1">
              <a:defRPr/>
            </a:pPr>
            <a:r>
              <a:rPr lang="cs-CZ" b="1" smtClean="0">
                <a:solidFill>
                  <a:srgbClr val="FFCC00"/>
                </a:solidFill>
                <a:latin typeface="Courier New" pitchFamily="49" charset="0"/>
              </a:rPr>
              <a:t>řídící centrum (hypotalamus)</a:t>
            </a:r>
          </a:p>
          <a:p>
            <a:pPr eaLnBrk="1" hangingPunct="1">
              <a:defRPr/>
            </a:pPr>
            <a:r>
              <a:rPr lang="cs-CZ" b="1" smtClean="0">
                <a:solidFill>
                  <a:srgbClr val="FFCC00"/>
                </a:solidFill>
                <a:latin typeface="Courier New" pitchFamily="49" charset="0"/>
              </a:rPr>
              <a:t>způsoby řízení</a:t>
            </a:r>
          </a:p>
          <a:p>
            <a:pPr lvl="1" eaLnBrk="1" hangingPunct="1">
              <a:defRPr/>
            </a:pPr>
            <a:r>
              <a:rPr lang="cs-CZ" b="1" smtClean="0">
                <a:latin typeface="Courier New" pitchFamily="49" charset="0"/>
              </a:rPr>
              <a:t>nervové řízení</a:t>
            </a:r>
          </a:p>
          <a:p>
            <a:pPr lvl="1" eaLnBrk="1" hangingPunct="1">
              <a:defRPr/>
            </a:pPr>
            <a:r>
              <a:rPr lang="cs-CZ" b="1" smtClean="0">
                <a:latin typeface="Courier New" pitchFamily="49" charset="0"/>
              </a:rPr>
              <a:t>látkové řízení</a:t>
            </a:r>
          </a:p>
          <a:p>
            <a:pPr eaLnBrk="1" hangingPunct="1">
              <a:defRPr/>
            </a:pPr>
            <a:r>
              <a:rPr lang="cs-CZ" b="1" smtClean="0">
                <a:solidFill>
                  <a:srgbClr val="FFCC00"/>
                </a:solidFill>
                <a:latin typeface="Courier New" pitchFamily="49" charset="0"/>
              </a:rPr>
              <a:t>výkonné orgány</a:t>
            </a:r>
          </a:p>
          <a:p>
            <a:pPr lvl="1" eaLnBrk="1" hangingPunct="1">
              <a:defRPr/>
            </a:pPr>
            <a:r>
              <a:rPr lang="cs-CZ" b="1" smtClean="0">
                <a:latin typeface="Courier New" pitchFamily="49" charset="0"/>
              </a:rPr>
              <a:t>produkce tepla</a:t>
            </a:r>
          </a:p>
          <a:p>
            <a:pPr lvl="1" eaLnBrk="1" hangingPunct="1">
              <a:defRPr/>
            </a:pPr>
            <a:r>
              <a:rPr lang="cs-CZ" b="1" smtClean="0">
                <a:latin typeface="Courier New" pitchFamily="49" charset="0"/>
              </a:rPr>
              <a:t>konzervace tepla</a:t>
            </a:r>
          </a:p>
        </p:txBody>
      </p:sp>
    </p:spTree>
    <p:extLst>
      <p:ext uri="{BB962C8B-B14F-4D97-AF65-F5344CB8AC3E}">
        <p14:creationId xmlns:p14="http://schemas.microsoft.com/office/powerpoint/2010/main" xmlns="" val="106963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1550988" y="1254125"/>
            <a:ext cx="3344862" cy="2805113"/>
            <a:chOff x="969" y="814"/>
            <a:chExt cx="2107" cy="1767"/>
          </a:xfrm>
        </p:grpSpPr>
        <p:sp>
          <p:nvSpPr>
            <p:cNvPr id="13337" name="Freeform 3"/>
            <p:cNvSpPr>
              <a:spLocks/>
            </p:cNvSpPr>
            <p:nvPr/>
          </p:nvSpPr>
          <p:spPr bwMode="auto">
            <a:xfrm>
              <a:off x="2381" y="1344"/>
              <a:ext cx="551" cy="593"/>
            </a:xfrm>
            <a:custGeom>
              <a:avLst/>
              <a:gdLst>
                <a:gd name="T0" fmla="*/ 483 w 551"/>
                <a:gd name="T1" fmla="*/ 32 h 593"/>
                <a:gd name="T2" fmla="*/ 547 w 551"/>
                <a:gd name="T3" fmla="*/ 208 h 593"/>
                <a:gd name="T4" fmla="*/ 459 w 551"/>
                <a:gd name="T5" fmla="*/ 432 h 593"/>
                <a:gd name="T6" fmla="*/ 59 w 551"/>
                <a:gd name="T7" fmla="*/ 568 h 593"/>
                <a:gd name="T8" fmla="*/ 107 w 551"/>
                <a:gd name="T9" fmla="*/ 280 h 593"/>
                <a:gd name="T10" fmla="*/ 395 w 551"/>
                <a:gd name="T11" fmla="*/ 40 h 593"/>
                <a:gd name="T12" fmla="*/ 483 w 551"/>
                <a:gd name="T13" fmla="*/ 32 h 5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1" h="593">
                  <a:moveTo>
                    <a:pt x="483" y="32"/>
                  </a:moveTo>
                  <a:cubicBezTo>
                    <a:pt x="508" y="59"/>
                    <a:pt x="551" y="141"/>
                    <a:pt x="547" y="208"/>
                  </a:cubicBezTo>
                  <a:cubicBezTo>
                    <a:pt x="543" y="274"/>
                    <a:pt x="540" y="372"/>
                    <a:pt x="459" y="432"/>
                  </a:cubicBezTo>
                  <a:cubicBezTo>
                    <a:pt x="377" y="491"/>
                    <a:pt x="117" y="593"/>
                    <a:pt x="59" y="568"/>
                  </a:cubicBezTo>
                  <a:cubicBezTo>
                    <a:pt x="0" y="542"/>
                    <a:pt x="51" y="367"/>
                    <a:pt x="107" y="280"/>
                  </a:cubicBezTo>
                  <a:cubicBezTo>
                    <a:pt x="162" y="192"/>
                    <a:pt x="333" y="80"/>
                    <a:pt x="395" y="40"/>
                  </a:cubicBezTo>
                  <a:cubicBezTo>
                    <a:pt x="456" y="0"/>
                    <a:pt x="457" y="4"/>
                    <a:pt x="483" y="3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13338" name="Freeform 4"/>
            <p:cNvSpPr>
              <a:spLocks/>
            </p:cNvSpPr>
            <p:nvPr/>
          </p:nvSpPr>
          <p:spPr bwMode="auto">
            <a:xfrm>
              <a:off x="1997" y="984"/>
              <a:ext cx="718" cy="566"/>
            </a:xfrm>
            <a:custGeom>
              <a:avLst/>
              <a:gdLst>
                <a:gd name="T0" fmla="*/ 275 w 718"/>
                <a:gd name="T1" fmla="*/ 128 h 566"/>
                <a:gd name="T2" fmla="*/ 123 w 718"/>
                <a:gd name="T3" fmla="*/ 240 h 566"/>
                <a:gd name="T4" fmla="*/ 75 w 718"/>
                <a:gd name="T5" fmla="*/ 392 h 566"/>
                <a:gd name="T6" fmla="*/ 91 w 718"/>
                <a:gd name="T7" fmla="*/ 560 h 566"/>
                <a:gd name="T8" fmla="*/ 619 w 718"/>
                <a:gd name="T9" fmla="*/ 432 h 566"/>
                <a:gd name="T10" fmla="*/ 691 w 718"/>
                <a:gd name="T11" fmla="*/ 128 h 566"/>
                <a:gd name="T12" fmla="*/ 627 w 718"/>
                <a:gd name="T13" fmla="*/ 0 h 566"/>
                <a:gd name="T14" fmla="*/ 275 w 718"/>
                <a:gd name="T15" fmla="*/ 128 h 5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8" h="566">
                  <a:moveTo>
                    <a:pt x="275" y="128"/>
                  </a:moveTo>
                  <a:cubicBezTo>
                    <a:pt x="191" y="167"/>
                    <a:pt x="156" y="196"/>
                    <a:pt x="123" y="240"/>
                  </a:cubicBezTo>
                  <a:cubicBezTo>
                    <a:pt x="89" y="284"/>
                    <a:pt x="80" y="338"/>
                    <a:pt x="75" y="392"/>
                  </a:cubicBezTo>
                  <a:cubicBezTo>
                    <a:pt x="69" y="445"/>
                    <a:pt x="0" y="553"/>
                    <a:pt x="91" y="560"/>
                  </a:cubicBezTo>
                  <a:cubicBezTo>
                    <a:pt x="181" y="566"/>
                    <a:pt x="519" y="503"/>
                    <a:pt x="619" y="432"/>
                  </a:cubicBezTo>
                  <a:cubicBezTo>
                    <a:pt x="718" y="360"/>
                    <a:pt x="689" y="200"/>
                    <a:pt x="691" y="128"/>
                  </a:cubicBezTo>
                  <a:cubicBezTo>
                    <a:pt x="692" y="56"/>
                    <a:pt x="693" y="0"/>
                    <a:pt x="627" y="0"/>
                  </a:cubicBezTo>
                  <a:cubicBezTo>
                    <a:pt x="560" y="0"/>
                    <a:pt x="358" y="88"/>
                    <a:pt x="275" y="128"/>
                  </a:cubicBezTo>
                  <a:close/>
                </a:path>
              </a:pathLst>
            </a:custGeom>
            <a:solidFill>
              <a:srgbClr val="17B5B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13339" name="Freeform 5"/>
            <p:cNvSpPr>
              <a:spLocks/>
            </p:cNvSpPr>
            <p:nvPr/>
          </p:nvSpPr>
          <p:spPr bwMode="auto">
            <a:xfrm>
              <a:off x="1454" y="1241"/>
              <a:ext cx="660" cy="1057"/>
            </a:xfrm>
            <a:custGeom>
              <a:avLst/>
              <a:gdLst>
                <a:gd name="T0" fmla="*/ 210 w 660"/>
                <a:gd name="T1" fmla="*/ 167 h 1057"/>
                <a:gd name="T2" fmla="*/ 98 w 660"/>
                <a:gd name="T3" fmla="*/ 295 h 1057"/>
                <a:gd name="T4" fmla="*/ 26 w 660"/>
                <a:gd name="T5" fmla="*/ 471 h 1057"/>
                <a:gd name="T6" fmla="*/ 2 w 660"/>
                <a:gd name="T7" fmla="*/ 871 h 1057"/>
                <a:gd name="T8" fmla="*/ 34 w 660"/>
                <a:gd name="T9" fmla="*/ 1015 h 1057"/>
                <a:gd name="T10" fmla="*/ 90 w 660"/>
                <a:gd name="T11" fmla="*/ 1047 h 1057"/>
                <a:gd name="T12" fmla="*/ 306 w 660"/>
                <a:gd name="T13" fmla="*/ 951 h 1057"/>
                <a:gd name="T14" fmla="*/ 506 w 660"/>
                <a:gd name="T15" fmla="*/ 823 h 1057"/>
                <a:gd name="T16" fmla="*/ 626 w 660"/>
                <a:gd name="T17" fmla="*/ 351 h 1057"/>
                <a:gd name="T18" fmla="*/ 642 w 660"/>
                <a:gd name="T19" fmla="*/ 55 h 1057"/>
                <a:gd name="T20" fmla="*/ 514 w 660"/>
                <a:gd name="T21" fmla="*/ 23 h 1057"/>
                <a:gd name="T22" fmla="*/ 210 w 660"/>
                <a:gd name="T23" fmla="*/ 167 h 10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60" h="1057">
                  <a:moveTo>
                    <a:pt x="210" y="167"/>
                  </a:moveTo>
                  <a:cubicBezTo>
                    <a:pt x="140" y="212"/>
                    <a:pt x="128" y="244"/>
                    <a:pt x="98" y="295"/>
                  </a:cubicBezTo>
                  <a:cubicBezTo>
                    <a:pt x="67" y="345"/>
                    <a:pt x="42" y="375"/>
                    <a:pt x="26" y="471"/>
                  </a:cubicBezTo>
                  <a:cubicBezTo>
                    <a:pt x="10" y="567"/>
                    <a:pt x="0" y="780"/>
                    <a:pt x="2" y="871"/>
                  </a:cubicBezTo>
                  <a:cubicBezTo>
                    <a:pt x="3" y="961"/>
                    <a:pt x="19" y="985"/>
                    <a:pt x="34" y="1015"/>
                  </a:cubicBezTo>
                  <a:cubicBezTo>
                    <a:pt x="48" y="1044"/>
                    <a:pt x="44" y="1057"/>
                    <a:pt x="90" y="1047"/>
                  </a:cubicBezTo>
                  <a:cubicBezTo>
                    <a:pt x="135" y="1036"/>
                    <a:pt x="236" y="988"/>
                    <a:pt x="306" y="951"/>
                  </a:cubicBezTo>
                  <a:cubicBezTo>
                    <a:pt x="375" y="913"/>
                    <a:pt x="452" y="922"/>
                    <a:pt x="506" y="823"/>
                  </a:cubicBezTo>
                  <a:cubicBezTo>
                    <a:pt x="559" y="723"/>
                    <a:pt x="603" y="479"/>
                    <a:pt x="626" y="351"/>
                  </a:cubicBezTo>
                  <a:cubicBezTo>
                    <a:pt x="648" y="222"/>
                    <a:pt x="660" y="109"/>
                    <a:pt x="642" y="55"/>
                  </a:cubicBezTo>
                  <a:cubicBezTo>
                    <a:pt x="623" y="0"/>
                    <a:pt x="583" y="5"/>
                    <a:pt x="514" y="23"/>
                  </a:cubicBezTo>
                  <a:cubicBezTo>
                    <a:pt x="444" y="40"/>
                    <a:pt x="279" y="121"/>
                    <a:pt x="210" y="16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13340" name="Freeform 6"/>
            <p:cNvSpPr>
              <a:spLocks/>
            </p:cNvSpPr>
            <p:nvPr/>
          </p:nvSpPr>
          <p:spPr bwMode="auto">
            <a:xfrm>
              <a:off x="969" y="1490"/>
              <a:ext cx="689" cy="1036"/>
            </a:xfrm>
            <a:custGeom>
              <a:avLst/>
              <a:gdLst>
                <a:gd name="T0" fmla="*/ 639 w 689"/>
                <a:gd name="T1" fmla="*/ 22 h 1036"/>
                <a:gd name="T2" fmla="*/ 367 w 689"/>
                <a:gd name="T3" fmla="*/ 6 h 1036"/>
                <a:gd name="T4" fmla="*/ 159 w 689"/>
                <a:gd name="T5" fmla="*/ 30 h 1036"/>
                <a:gd name="T6" fmla="*/ 39 w 689"/>
                <a:gd name="T7" fmla="*/ 182 h 1036"/>
                <a:gd name="T8" fmla="*/ 7 w 689"/>
                <a:gd name="T9" fmla="*/ 446 h 1036"/>
                <a:gd name="T10" fmla="*/ 79 w 689"/>
                <a:gd name="T11" fmla="*/ 846 h 1036"/>
                <a:gd name="T12" fmla="*/ 231 w 689"/>
                <a:gd name="T13" fmla="*/ 1014 h 1036"/>
                <a:gd name="T14" fmla="*/ 511 w 689"/>
                <a:gd name="T15" fmla="*/ 982 h 1036"/>
                <a:gd name="T16" fmla="*/ 591 w 689"/>
                <a:gd name="T17" fmla="*/ 814 h 1036"/>
                <a:gd name="T18" fmla="*/ 583 w 689"/>
                <a:gd name="T19" fmla="*/ 246 h 1036"/>
                <a:gd name="T20" fmla="*/ 671 w 689"/>
                <a:gd name="T21" fmla="*/ 86 h 1036"/>
                <a:gd name="T22" fmla="*/ 639 w 689"/>
                <a:gd name="T23" fmla="*/ 22 h 10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89" h="1036">
                  <a:moveTo>
                    <a:pt x="639" y="22"/>
                  </a:moveTo>
                  <a:cubicBezTo>
                    <a:pt x="588" y="8"/>
                    <a:pt x="447" y="4"/>
                    <a:pt x="367" y="6"/>
                  </a:cubicBezTo>
                  <a:cubicBezTo>
                    <a:pt x="287" y="7"/>
                    <a:pt x="213" y="0"/>
                    <a:pt x="159" y="30"/>
                  </a:cubicBezTo>
                  <a:cubicBezTo>
                    <a:pt x="104" y="59"/>
                    <a:pt x="64" y="112"/>
                    <a:pt x="39" y="182"/>
                  </a:cubicBezTo>
                  <a:cubicBezTo>
                    <a:pt x="13" y="251"/>
                    <a:pt x="0" y="335"/>
                    <a:pt x="7" y="446"/>
                  </a:cubicBezTo>
                  <a:cubicBezTo>
                    <a:pt x="13" y="556"/>
                    <a:pt x="41" y="751"/>
                    <a:pt x="79" y="846"/>
                  </a:cubicBezTo>
                  <a:cubicBezTo>
                    <a:pt x="116" y="940"/>
                    <a:pt x="159" y="991"/>
                    <a:pt x="231" y="1014"/>
                  </a:cubicBezTo>
                  <a:cubicBezTo>
                    <a:pt x="302" y="1036"/>
                    <a:pt x="451" y="1015"/>
                    <a:pt x="511" y="982"/>
                  </a:cubicBezTo>
                  <a:cubicBezTo>
                    <a:pt x="570" y="948"/>
                    <a:pt x="579" y="936"/>
                    <a:pt x="591" y="814"/>
                  </a:cubicBezTo>
                  <a:cubicBezTo>
                    <a:pt x="602" y="691"/>
                    <a:pt x="569" y="367"/>
                    <a:pt x="583" y="246"/>
                  </a:cubicBezTo>
                  <a:cubicBezTo>
                    <a:pt x="596" y="124"/>
                    <a:pt x="654" y="123"/>
                    <a:pt x="671" y="86"/>
                  </a:cubicBezTo>
                  <a:cubicBezTo>
                    <a:pt x="687" y="48"/>
                    <a:pt x="689" y="35"/>
                    <a:pt x="639" y="22"/>
                  </a:cubicBezTo>
                  <a:close/>
                </a:path>
              </a:pathLst>
            </a:custGeom>
            <a:solidFill>
              <a:srgbClr val="02CA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13341" name="Freeform 7"/>
            <p:cNvSpPr>
              <a:spLocks/>
            </p:cNvSpPr>
            <p:nvPr/>
          </p:nvSpPr>
          <p:spPr bwMode="auto">
            <a:xfrm>
              <a:off x="1514" y="906"/>
              <a:ext cx="503" cy="624"/>
            </a:xfrm>
            <a:custGeom>
              <a:avLst/>
              <a:gdLst>
                <a:gd name="T0" fmla="*/ 478 w 503"/>
                <a:gd name="T1" fmla="*/ 358 h 624"/>
                <a:gd name="T2" fmla="*/ 358 w 503"/>
                <a:gd name="T3" fmla="*/ 438 h 624"/>
                <a:gd name="T4" fmla="*/ 246 w 503"/>
                <a:gd name="T5" fmla="*/ 558 h 624"/>
                <a:gd name="T6" fmla="*/ 150 w 503"/>
                <a:gd name="T7" fmla="*/ 614 h 624"/>
                <a:gd name="T8" fmla="*/ 86 w 503"/>
                <a:gd name="T9" fmla="*/ 494 h 624"/>
                <a:gd name="T10" fmla="*/ 70 w 503"/>
                <a:gd name="T11" fmla="*/ 286 h 624"/>
                <a:gd name="T12" fmla="*/ 6 w 503"/>
                <a:gd name="T13" fmla="*/ 78 h 624"/>
                <a:gd name="T14" fmla="*/ 102 w 503"/>
                <a:gd name="T15" fmla="*/ 14 h 624"/>
                <a:gd name="T16" fmla="*/ 206 w 503"/>
                <a:gd name="T17" fmla="*/ 158 h 624"/>
                <a:gd name="T18" fmla="*/ 350 w 503"/>
                <a:gd name="T19" fmla="*/ 278 h 624"/>
                <a:gd name="T20" fmla="*/ 478 w 503"/>
                <a:gd name="T21" fmla="*/ 294 h 624"/>
                <a:gd name="T22" fmla="*/ 478 w 503"/>
                <a:gd name="T23" fmla="*/ 358 h 6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03" h="624">
                  <a:moveTo>
                    <a:pt x="478" y="358"/>
                  </a:moveTo>
                  <a:cubicBezTo>
                    <a:pt x="458" y="381"/>
                    <a:pt x="396" y="404"/>
                    <a:pt x="358" y="438"/>
                  </a:cubicBezTo>
                  <a:cubicBezTo>
                    <a:pt x="319" y="471"/>
                    <a:pt x="280" y="528"/>
                    <a:pt x="246" y="558"/>
                  </a:cubicBezTo>
                  <a:cubicBezTo>
                    <a:pt x="211" y="587"/>
                    <a:pt x="176" y="624"/>
                    <a:pt x="150" y="614"/>
                  </a:cubicBezTo>
                  <a:cubicBezTo>
                    <a:pt x="123" y="603"/>
                    <a:pt x="99" y="548"/>
                    <a:pt x="86" y="494"/>
                  </a:cubicBezTo>
                  <a:cubicBezTo>
                    <a:pt x="72" y="439"/>
                    <a:pt x="83" y="355"/>
                    <a:pt x="70" y="286"/>
                  </a:cubicBezTo>
                  <a:cubicBezTo>
                    <a:pt x="56" y="216"/>
                    <a:pt x="0" y="123"/>
                    <a:pt x="6" y="78"/>
                  </a:cubicBezTo>
                  <a:cubicBezTo>
                    <a:pt x="11" y="32"/>
                    <a:pt x="68" y="0"/>
                    <a:pt x="102" y="14"/>
                  </a:cubicBezTo>
                  <a:cubicBezTo>
                    <a:pt x="135" y="27"/>
                    <a:pt x="164" y="114"/>
                    <a:pt x="206" y="158"/>
                  </a:cubicBezTo>
                  <a:cubicBezTo>
                    <a:pt x="247" y="202"/>
                    <a:pt x="304" y="255"/>
                    <a:pt x="350" y="278"/>
                  </a:cubicBezTo>
                  <a:cubicBezTo>
                    <a:pt x="395" y="300"/>
                    <a:pt x="452" y="280"/>
                    <a:pt x="478" y="294"/>
                  </a:cubicBezTo>
                  <a:cubicBezTo>
                    <a:pt x="503" y="307"/>
                    <a:pt x="497" y="334"/>
                    <a:pt x="478" y="358"/>
                  </a:cubicBezTo>
                  <a:close/>
                </a:path>
              </a:pathLst>
            </a:custGeom>
            <a:solidFill>
              <a:srgbClr val="00BA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13342" name="Freeform 8"/>
            <p:cNvSpPr>
              <a:spLocks/>
            </p:cNvSpPr>
            <p:nvPr/>
          </p:nvSpPr>
          <p:spPr bwMode="auto">
            <a:xfrm>
              <a:off x="1960" y="838"/>
              <a:ext cx="698" cy="443"/>
            </a:xfrm>
            <a:custGeom>
              <a:avLst/>
              <a:gdLst>
                <a:gd name="T0" fmla="*/ 424 w 698"/>
                <a:gd name="T1" fmla="*/ 130 h 443"/>
                <a:gd name="T2" fmla="*/ 264 w 698"/>
                <a:gd name="T3" fmla="*/ 234 h 443"/>
                <a:gd name="T4" fmla="*/ 56 w 698"/>
                <a:gd name="T5" fmla="*/ 282 h 443"/>
                <a:gd name="T6" fmla="*/ 16 w 698"/>
                <a:gd name="T7" fmla="*/ 370 h 443"/>
                <a:gd name="T8" fmla="*/ 152 w 698"/>
                <a:gd name="T9" fmla="*/ 410 h 443"/>
                <a:gd name="T10" fmla="*/ 584 w 698"/>
                <a:gd name="T11" fmla="*/ 170 h 443"/>
                <a:gd name="T12" fmla="*/ 664 w 698"/>
                <a:gd name="T13" fmla="*/ 146 h 443"/>
                <a:gd name="T14" fmla="*/ 680 w 698"/>
                <a:gd name="T15" fmla="*/ 26 h 443"/>
                <a:gd name="T16" fmla="*/ 552 w 698"/>
                <a:gd name="T17" fmla="*/ 18 h 443"/>
                <a:gd name="T18" fmla="*/ 480 w 698"/>
                <a:gd name="T19" fmla="*/ 130 h 443"/>
                <a:gd name="T20" fmla="*/ 424 w 698"/>
                <a:gd name="T21" fmla="*/ 130 h 4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98" h="443">
                  <a:moveTo>
                    <a:pt x="424" y="130"/>
                  </a:moveTo>
                  <a:cubicBezTo>
                    <a:pt x="388" y="147"/>
                    <a:pt x="325" y="208"/>
                    <a:pt x="264" y="234"/>
                  </a:cubicBezTo>
                  <a:cubicBezTo>
                    <a:pt x="202" y="259"/>
                    <a:pt x="97" y="259"/>
                    <a:pt x="56" y="282"/>
                  </a:cubicBezTo>
                  <a:cubicBezTo>
                    <a:pt x="14" y="304"/>
                    <a:pt x="0" y="348"/>
                    <a:pt x="16" y="370"/>
                  </a:cubicBezTo>
                  <a:cubicBezTo>
                    <a:pt x="32" y="391"/>
                    <a:pt x="57" y="443"/>
                    <a:pt x="152" y="410"/>
                  </a:cubicBezTo>
                  <a:cubicBezTo>
                    <a:pt x="246" y="376"/>
                    <a:pt x="498" y="214"/>
                    <a:pt x="584" y="170"/>
                  </a:cubicBezTo>
                  <a:cubicBezTo>
                    <a:pt x="669" y="126"/>
                    <a:pt x="648" y="170"/>
                    <a:pt x="664" y="146"/>
                  </a:cubicBezTo>
                  <a:cubicBezTo>
                    <a:pt x="680" y="122"/>
                    <a:pt x="698" y="47"/>
                    <a:pt x="680" y="26"/>
                  </a:cubicBezTo>
                  <a:cubicBezTo>
                    <a:pt x="661" y="4"/>
                    <a:pt x="585" y="0"/>
                    <a:pt x="552" y="18"/>
                  </a:cubicBezTo>
                  <a:cubicBezTo>
                    <a:pt x="518" y="35"/>
                    <a:pt x="499" y="108"/>
                    <a:pt x="480" y="130"/>
                  </a:cubicBezTo>
                  <a:cubicBezTo>
                    <a:pt x="460" y="151"/>
                    <a:pt x="459" y="112"/>
                    <a:pt x="424" y="130"/>
                  </a:cubicBezTo>
                  <a:close/>
                </a:path>
              </a:pathLst>
            </a:custGeom>
            <a:solidFill>
              <a:srgbClr val="00E0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13343" name="Freeform 9"/>
            <p:cNvSpPr>
              <a:spLocks/>
            </p:cNvSpPr>
            <p:nvPr/>
          </p:nvSpPr>
          <p:spPr bwMode="auto">
            <a:xfrm>
              <a:off x="2592" y="814"/>
              <a:ext cx="484" cy="764"/>
            </a:xfrm>
            <a:custGeom>
              <a:avLst/>
              <a:gdLst>
                <a:gd name="T0" fmla="*/ 32 w 484"/>
                <a:gd name="T1" fmla="*/ 98 h 764"/>
                <a:gd name="T2" fmla="*/ 200 w 484"/>
                <a:gd name="T3" fmla="*/ 66 h 764"/>
                <a:gd name="T4" fmla="*/ 352 w 484"/>
                <a:gd name="T5" fmla="*/ 74 h 764"/>
                <a:gd name="T6" fmla="*/ 464 w 484"/>
                <a:gd name="T7" fmla="*/ 290 h 764"/>
                <a:gd name="T8" fmla="*/ 392 w 484"/>
                <a:gd name="T9" fmla="*/ 498 h 764"/>
                <a:gd name="T10" fmla="*/ 168 w 484"/>
                <a:gd name="T11" fmla="*/ 754 h 764"/>
                <a:gd name="T12" fmla="*/ 40 w 484"/>
                <a:gd name="T13" fmla="*/ 690 h 764"/>
                <a:gd name="T14" fmla="*/ 0 w 484"/>
                <a:gd name="T15" fmla="*/ 538 h 764"/>
                <a:gd name="T16" fmla="*/ 8 w 484"/>
                <a:gd name="T17" fmla="*/ 186 h 764"/>
                <a:gd name="T18" fmla="*/ 24 w 484"/>
                <a:gd name="T19" fmla="*/ 114 h 764"/>
                <a:gd name="T20" fmla="*/ 48 w 484"/>
                <a:gd name="T21" fmla="*/ 106 h 764"/>
                <a:gd name="T22" fmla="*/ 32 w 484"/>
                <a:gd name="T23" fmla="*/ 98 h 7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4" h="764">
                  <a:moveTo>
                    <a:pt x="32" y="98"/>
                  </a:moveTo>
                  <a:cubicBezTo>
                    <a:pt x="90" y="58"/>
                    <a:pt x="160" y="58"/>
                    <a:pt x="200" y="66"/>
                  </a:cubicBezTo>
                  <a:cubicBezTo>
                    <a:pt x="240" y="74"/>
                    <a:pt x="278" y="0"/>
                    <a:pt x="352" y="74"/>
                  </a:cubicBezTo>
                  <a:cubicBezTo>
                    <a:pt x="426" y="148"/>
                    <a:pt x="484" y="231"/>
                    <a:pt x="464" y="290"/>
                  </a:cubicBezTo>
                  <a:cubicBezTo>
                    <a:pt x="444" y="349"/>
                    <a:pt x="442" y="421"/>
                    <a:pt x="392" y="498"/>
                  </a:cubicBezTo>
                  <a:cubicBezTo>
                    <a:pt x="342" y="575"/>
                    <a:pt x="224" y="764"/>
                    <a:pt x="168" y="754"/>
                  </a:cubicBezTo>
                  <a:cubicBezTo>
                    <a:pt x="112" y="744"/>
                    <a:pt x="79" y="729"/>
                    <a:pt x="40" y="690"/>
                  </a:cubicBezTo>
                  <a:cubicBezTo>
                    <a:pt x="23" y="639"/>
                    <a:pt x="8" y="590"/>
                    <a:pt x="0" y="538"/>
                  </a:cubicBezTo>
                  <a:cubicBezTo>
                    <a:pt x="2" y="420"/>
                    <a:pt x="3" y="303"/>
                    <a:pt x="8" y="186"/>
                  </a:cubicBezTo>
                  <a:cubicBezTo>
                    <a:pt x="9" y="161"/>
                    <a:pt x="8" y="133"/>
                    <a:pt x="24" y="114"/>
                  </a:cubicBezTo>
                  <a:cubicBezTo>
                    <a:pt x="29" y="107"/>
                    <a:pt x="44" y="113"/>
                    <a:pt x="48" y="106"/>
                  </a:cubicBezTo>
                  <a:cubicBezTo>
                    <a:pt x="50" y="100"/>
                    <a:pt x="37" y="100"/>
                    <a:pt x="32" y="98"/>
                  </a:cubicBezTo>
                  <a:close/>
                </a:path>
              </a:pathLst>
            </a:custGeom>
            <a:solidFill>
              <a:srgbClr val="08C49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13344" name="Freeform 10"/>
            <p:cNvSpPr>
              <a:spLocks/>
            </p:cNvSpPr>
            <p:nvPr/>
          </p:nvSpPr>
          <p:spPr bwMode="auto">
            <a:xfrm>
              <a:off x="1913" y="1347"/>
              <a:ext cx="827" cy="935"/>
            </a:xfrm>
            <a:custGeom>
              <a:avLst/>
              <a:gdLst>
                <a:gd name="T0" fmla="*/ 39 w 827"/>
                <a:gd name="T1" fmla="*/ 381 h 935"/>
                <a:gd name="T2" fmla="*/ 31 w 827"/>
                <a:gd name="T3" fmla="*/ 661 h 935"/>
                <a:gd name="T4" fmla="*/ 223 w 827"/>
                <a:gd name="T5" fmla="*/ 917 h 935"/>
                <a:gd name="T6" fmla="*/ 639 w 827"/>
                <a:gd name="T7" fmla="*/ 549 h 935"/>
                <a:gd name="T8" fmla="*/ 823 w 827"/>
                <a:gd name="T9" fmla="*/ 125 h 935"/>
                <a:gd name="T10" fmla="*/ 615 w 827"/>
                <a:gd name="T11" fmla="*/ 13 h 935"/>
                <a:gd name="T12" fmla="*/ 151 w 827"/>
                <a:gd name="T13" fmla="*/ 197 h 935"/>
                <a:gd name="T14" fmla="*/ 39 w 827"/>
                <a:gd name="T15" fmla="*/ 381 h 9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27" h="935">
                  <a:moveTo>
                    <a:pt x="39" y="381"/>
                  </a:moveTo>
                  <a:cubicBezTo>
                    <a:pt x="19" y="458"/>
                    <a:pt x="0" y="571"/>
                    <a:pt x="31" y="661"/>
                  </a:cubicBezTo>
                  <a:cubicBezTo>
                    <a:pt x="61" y="750"/>
                    <a:pt x="121" y="935"/>
                    <a:pt x="223" y="917"/>
                  </a:cubicBezTo>
                  <a:cubicBezTo>
                    <a:pt x="324" y="898"/>
                    <a:pt x="539" y="680"/>
                    <a:pt x="639" y="549"/>
                  </a:cubicBezTo>
                  <a:cubicBezTo>
                    <a:pt x="738" y="417"/>
                    <a:pt x="827" y="214"/>
                    <a:pt x="823" y="125"/>
                  </a:cubicBezTo>
                  <a:cubicBezTo>
                    <a:pt x="819" y="35"/>
                    <a:pt x="727" y="0"/>
                    <a:pt x="615" y="13"/>
                  </a:cubicBezTo>
                  <a:cubicBezTo>
                    <a:pt x="502" y="25"/>
                    <a:pt x="245" y="134"/>
                    <a:pt x="151" y="197"/>
                  </a:cubicBezTo>
                  <a:cubicBezTo>
                    <a:pt x="56" y="259"/>
                    <a:pt x="58" y="303"/>
                    <a:pt x="39" y="381"/>
                  </a:cubicBezTo>
                  <a:close/>
                </a:path>
              </a:pathLst>
            </a:custGeom>
            <a:solidFill>
              <a:srgbClr val="00BE8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13345" name="Oval 11"/>
            <p:cNvSpPr>
              <a:spLocks noChangeArrowheads="1"/>
            </p:cNvSpPr>
            <p:nvPr/>
          </p:nvSpPr>
          <p:spPr bwMode="auto">
            <a:xfrm rot="-1285721">
              <a:off x="1548" y="2209"/>
              <a:ext cx="335" cy="192"/>
            </a:xfrm>
            <a:prstGeom prst="ellipse">
              <a:avLst/>
            </a:prstGeom>
            <a:solidFill>
              <a:srgbClr val="00AC7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13346" name="Freeform 12"/>
            <p:cNvSpPr>
              <a:spLocks/>
            </p:cNvSpPr>
            <p:nvPr/>
          </p:nvSpPr>
          <p:spPr bwMode="auto">
            <a:xfrm>
              <a:off x="1802" y="2050"/>
              <a:ext cx="306" cy="297"/>
            </a:xfrm>
            <a:custGeom>
              <a:avLst/>
              <a:gdLst>
                <a:gd name="T0" fmla="*/ 262 w 306"/>
                <a:gd name="T1" fmla="*/ 86 h 297"/>
                <a:gd name="T2" fmla="*/ 302 w 306"/>
                <a:gd name="T3" fmla="*/ 150 h 297"/>
                <a:gd name="T4" fmla="*/ 238 w 306"/>
                <a:gd name="T5" fmla="*/ 246 h 297"/>
                <a:gd name="T6" fmla="*/ 70 w 306"/>
                <a:gd name="T7" fmla="*/ 294 h 297"/>
                <a:gd name="T8" fmla="*/ 6 w 306"/>
                <a:gd name="T9" fmla="*/ 222 h 297"/>
                <a:gd name="T10" fmla="*/ 38 w 306"/>
                <a:gd name="T11" fmla="*/ 70 h 297"/>
                <a:gd name="T12" fmla="*/ 190 w 306"/>
                <a:gd name="T13" fmla="*/ 6 h 297"/>
                <a:gd name="T14" fmla="*/ 262 w 306"/>
                <a:gd name="T15" fmla="*/ 86 h 2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6" h="297">
                  <a:moveTo>
                    <a:pt x="262" y="86"/>
                  </a:moveTo>
                  <a:cubicBezTo>
                    <a:pt x="280" y="109"/>
                    <a:pt x="306" y="123"/>
                    <a:pt x="302" y="150"/>
                  </a:cubicBezTo>
                  <a:cubicBezTo>
                    <a:pt x="297" y="176"/>
                    <a:pt x="276" y="222"/>
                    <a:pt x="238" y="246"/>
                  </a:cubicBezTo>
                  <a:cubicBezTo>
                    <a:pt x="199" y="269"/>
                    <a:pt x="108" y="297"/>
                    <a:pt x="70" y="294"/>
                  </a:cubicBezTo>
                  <a:cubicBezTo>
                    <a:pt x="31" y="290"/>
                    <a:pt x="11" y="259"/>
                    <a:pt x="6" y="222"/>
                  </a:cubicBezTo>
                  <a:cubicBezTo>
                    <a:pt x="0" y="184"/>
                    <a:pt x="7" y="105"/>
                    <a:pt x="38" y="70"/>
                  </a:cubicBezTo>
                  <a:cubicBezTo>
                    <a:pt x="68" y="34"/>
                    <a:pt x="152" y="0"/>
                    <a:pt x="190" y="6"/>
                  </a:cubicBezTo>
                  <a:cubicBezTo>
                    <a:pt x="227" y="11"/>
                    <a:pt x="243" y="62"/>
                    <a:pt x="262" y="86"/>
                  </a:cubicBezTo>
                  <a:close/>
                </a:path>
              </a:pathLst>
            </a:custGeom>
            <a:solidFill>
              <a:srgbClr val="02A4C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13347" name="Freeform 13"/>
            <p:cNvSpPr>
              <a:spLocks/>
            </p:cNvSpPr>
            <p:nvPr/>
          </p:nvSpPr>
          <p:spPr bwMode="auto">
            <a:xfrm>
              <a:off x="1861" y="2249"/>
              <a:ext cx="492" cy="332"/>
            </a:xfrm>
            <a:custGeom>
              <a:avLst/>
              <a:gdLst>
                <a:gd name="T0" fmla="*/ 83 w 492"/>
                <a:gd name="T1" fmla="*/ 103 h 332"/>
                <a:gd name="T2" fmla="*/ 171 w 492"/>
                <a:gd name="T3" fmla="*/ 63 h 332"/>
                <a:gd name="T4" fmla="*/ 227 w 492"/>
                <a:gd name="T5" fmla="*/ 15 h 332"/>
                <a:gd name="T6" fmla="*/ 347 w 492"/>
                <a:gd name="T7" fmla="*/ 7 h 332"/>
                <a:gd name="T8" fmla="*/ 435 w 492"/>
                <a:gd name="T9" fmla="*/ 55 h 332"/>
                <a:gd name="T10" fmla="*/ 459 w 492"/>
                <a:gd name="T11" fmla="*/ 191 h 332"/>
                <a:gd name="T12" fmla="*/ 235 w 492"/>
                <a:gd name="T13" fmla="*/ 319 h 332"/>
                <a:gd name="T14" fmla="*/ 27 w 492"/>
                <a:gd name="T15" fmla="*/ 271 h 332"/>
                <a:gd name="T16" fmla="*/ 83 w 492"/>
                <a:gd name="T17" fmla="*/ 103 h 3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2" h="332">
                  <a:moveTo>
                    <a:pt x="83" y="103"/>
                  </a:moveTo>
                  <a:cubicBezTo>
                    <a:pt x="107" y="68"/>
                    <a:pt x="147" y="77"/>
                    <a:pt x="171" y="63"/>
                  </a:cubicBezTo>
                  <a:cubicBezTo>
                    <a:pt x="194" y="48"/>
                    <a:pt x="197" y="24"/>
                    <a:pt x="227" y="15"/>
                  </a:cubicBezTo>
                  <a:cubicBezTo>
                    <a:pt x="256" y="5"/>
                    <a:pt x="312" y="0"/>
                    <a:pt x="347" y="7"/>
                  </a:cubicBezTo>
                  <a:cubicBezTo>
                    <a:pt x="381" y="13"/>
                    <a:pt x="416" y="24"/>
                    <a:pt x="435" y="55"/>
                  </a:cubicBezTo>
                  <a:cubicBezTo>
                    <a:pt x="453" y="85"/>
                    <a:pt x="492" y="147"/>
                    <a:pt x="459" y="191"/>
                  </a:cubicBezTo>
                  <a:cubicBezTo>
                    <a:pt x="425" y="235"/>
                    <a:pt x="306" y="305"/>
                    <a:pt x="235" y="319"/>
                  </a:cubicBezTo>
                  <a:cubicBezTo>
                    <a:pt x="163" y="332"/>
                    <a:pt x="53" y="304"/>
                    <a:pt x="27" y="271"/>
                  </a:cubicBezTo>
                  <a:cubicBezTo>
                    <a:pt x="0" y="237"/>
                    <a:pt x="58" y="137"/>
                    <a:pt x="83" y="103"/>
                  </a:cubicBezTo>
                  <a:close/>
                </a:path>
              </a:pathLst>
            </a:custGeom>
            <a:solidFill>
              <a:srgbClr val="04A7C8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</p:grpSp>
      <p:grpSp>
        <p:nvGrpSpPr>
          <p:cNvPr id="13315" name="Group 14"/>
          <p:cNvGrpSpPr>
            <a:grpSpLocks/>
          </p:cNvGrpSpPr>
          <p:nvPr/>
        </p:nvGrpSpPr>
        <p:grpSpPr bwMode="auto">
          <a:xfrm>
            <a:off x="2133600" y="2692400"/>
            <a:ext cx="444500" cy="723900"/>
            <a:chOff x="1448" y="1696"/>
            <a:chExt cx="280" cy="456"/>
          </a:xfrm>
        </p:grpSpPr>
        <p:sp>
          <p:nvSpPr>
            <p:cNvPr id="13327" name="Oval 15"/>
            <p:cNvSpPr>
              <a:spLocks noChangeArrowheads="1"/>
            </p:cNvSpPr>
            <p:nvPr/>
          </p:nvSpPr>
          <p:spPr bwMode="auto">
            <a:xfrm>
              <a:off x="1544" y="1976"/>
              <a:ext cx="88" cy="8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13328" name="Oval 16"/>
            <p:cNvSpPr>
              <a:spLocks noChangeArrowheads="1"/>
            </p:cNvSpPr>
            <p:nvPr/>
          </p:nvSpPr>
          <p:spPr bwMode="auto">
            <a:xfrm>
              <a:off x="1464" y="1696"/>
              <a:ext cx="88" cy="8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13329" name="Oval 17"/>
            <p:cNvSpPr>
              <a:spLocks noChangeArrowheads="1"/>
            </p:cNvSpPr>
            <p:nvPr/>
          </p:nvSpPr>
          <p:spPr bwMode="auto">
            <a:xfrm>
              <a:off x="1552" y="1720"/>
              <a:ext cx="88" cy="8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13330" name="Oval 18"/>
            <p:cNvSpPr>
              <a:spLocks noChangeArrowheads="1"/>
            </p:cNvSpPr>
            <p:nvPr/>
          </p:nvSpPr>
          <p:spPr bwMode="auto">
            <a:xfrm>
              <a:off x="1640" y="1744"/>
              <a:ext cx="88" cy="8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13331" name="Oval 19"/>
            <p:cNvSpPr>
              <a:spLocks noChangeArrowheads="1"/>
            </p:cNvSpPr>
            <p:nvPr/>
          </p:nvSpPr>
          <p:spPr bwMode="auto">
            <a:xfrm>
              <a:off x="1488" y="1872"/>
              <a:ext cx="88" cy="8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13332" name="Oval 20"/>
            <p:cNvSpPr>
              <a:spLocks noChangeArrowheads="1"/>
            </p:cNvSpPr>
            <p:nvPr/>
          </p:nvSpPr>
          <p:spPr bwMode="auto">
            <a:xfrm>
              <a:off x="1552" y="1824"/>
              <a:ext cx="88" cy="8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13333" name="Oval 21"/>
            <p:cNvSpPr>
              <a:spLocks noChangeArrowheads="1"/>
            </p:cNvSpPr>
            <p:nvPr/>
          </p:nvSpPr>
          <p:spPr bwMode="auto">
            <a:xfrm>
              <a:off x="1448" y="1792"/>
              <a:ext cx="88" cy="8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13334" name="Oval 22"/>
            <p:cNvSpPr>
              <a:spLocks noChangeArrowheads="1"/>
            </p:cNvSpPr>
            <p:nvPr/>
          </p:nvSpPr>
          <p:spPr bwMode="auto">
            <a:xfrm>
              <a:off x="1448" y="1976"/>
              <a:ext cx="88" cy="8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13335" name="Oval 23"/>
            <p:cNvSpPr>
              <a:spLocks noChangeArrowheads="1"/>
            </p:cNvSpPr>
            <p:nvPr/>
          </p:nvSpPr>
          <p:spPr bwMode="auto">
            <a:xfrm>
              <a:off x="1576" y="2064"/>
              <a:ext cx="88" cy="8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13336" name="Oval 24"/>
            <p:cNvSpPr>
              <a:spLocks noChangeArrowheads="1"/>
            </p:cNvSpPr>
            <p:nvPr/>
          </p:nvSpPr>
          <p:spPr bwMode="auto">
            <a:xfrm>
              <a:off x="1456" y="2064"/>
              <a:ext cx="88" cy="8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</p:grpSp>
      <p:grpSp>
        <p:nvGrpSpPr>
          <p:cNvPr id="13316" name="Group 25"/>
          <p:cNvGrpSpPr>
            <a:grpSpLocks/>
          </p:cNvGrpSpPr>
          <p:nvPr/>
        </p:nvGrpSpPr>
        <p:grpSpPr bwMode="auto">
          <a:xfrm>
            <a:off x="2209800" y="2705100"/>
            <a:ext cx="317500" cy="647700"/>
            <a:chOff x="1456" y="1696"/>
            <a:chExt cx="200" cy="408"/>
          </a:xfrm>
        </p:grpSpPr>
        <p:sp>
          <p:nvSpPr>
            <p:cNvPr id="13324" name="Oval 26"/>
            <p:cNvSpPr>
              <a:spLocks noChangeArrowheads="1"/>
            </p:cNvSpPr>
            <p:nvPr/>
          </p:nvSpPr>
          <p:spPr bwMode="auto">
            <a:xfrm>
              <a:off x="1456" y="1696"/>
              <a:ext cx="96" cy="9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13325" name="Oval 27"/>
            <p:cNvSpPr>
              <a:spLocks noChangeArrowheads="1"/>
            </p:cNvSpPr>
            <p:nvPr/>
          </p:nvSpPr>
          <p:spPr bwMode="auto">
            <a:xfrm>
              <a:off x="1560" y="1848"/>
              <a:ext cx="96" cy="9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13326" name="Oval 28"/>
            <p:cNvSpPr>
              <a:spLocks noChangeArrowheads="1"/>
            </p:cNvSpPr>
            <p:nvPr/>
          </p:nvSpPr>
          <p:spPr bwMode="auto">
            <a:xfrm>
              <a:off x="1456" y="2008"/>
              <a:ext cx="96" cy="9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</p:grpSp>
      <p:sp>
        <p:nvSpPr>
          <p:cNvPr id="147485" name="Text Box 29"/>
          <p:cNvSpPr txBox="1">
            <a:spLocks noChangeArrowheads="1"/>
          </p:cNvSpPr>
          <p:nvPr/>
        </p:nvSpPr>
        <p:spPr bwMode="auto">
          <a:xfrm>
            <a:off x="0" y="1930400"/>
            <a:ext cx="1874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en-GB" sz="1600" noProof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area preoptica </a:t>
            </a:r>
          </a:p>
        </p:txBody>
      </p:sp>
      <p:sp>
        <p:nvSpPr>
          <p:cNvPr id="13318" name="Line 30"/>
          <p:cNvSpPr>
            <a:spLocks noChangeShapeType="1"/>
          </p:cNvSpPr>
          <p:nvPr/>
        </p:nvSpPr>
        <p:spPr bwMode="auto">
          <a:xfrm>
            <a:off x="1092200" y="2324100"/>
            <a:ext cx="812800" cy="5334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47487" name="Text Box 31"/>
          <p:cNvSpPr txBox="1">
            <a:spLocks noChangeArrowheads="1"/>
          </p:cNvSpPr>
          <p:nvPr/>
        </p:nvSpPr>
        <p:spPr bwMode="auto">
          <a:xfrm>
            <a:off x="-55563" y="1220788"/>
            <a:ext cx="24495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en-GB" sz="1600" noProof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area hypothalamica </a:t>
            </a:r>
            <a:endParaRPr lang="cs-CZ" altLang="en-GB" sz="16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en-GB" sz="1600" noProof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ant. </a:t>
            </a:r>
          </a:p>
        </p:txBody>
      </p:sp>
      <p:sp>
        <p:nvSpPr>
          <p:cNvPr id="13320" name="Line 32"/>
          <p:cNvSpPr>
            <a:spLocks noChangeShapeType="1"/>
          </p:cNvSpPr>
          <p:nvPr/>
        </p:nvSpPr>
        <p:spPr bwMode="auto">
          <a:xfrm>
            <a:off x="1701800" y="1841500"/>
            <a:ext cx="1092200" cy="7493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47489" name="Text Box 33"/>
          <p:cNvSpPr txBox="1">
            <a:spLocks noChangeArrowheads="1"/>
          </p:cNvSpPr>
          <p:nvPr/>
        </p:nvSpPr>
        <p:spPr bwMode="auto">
          <a:xfrm>
            <a:off x="415925" y="4481513"/>
            <a:ext cx="48641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en-GB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termosenzory pro teplo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en-GB" sz="28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termosenzory pro chlad</a:t>
            </a:r>
            <a:endParaRPr lang="cs-CZ" altLang="en-GB" sz="2800" b="1" noProof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</p:txBody>
      </p:sp>
      <p:sp>
        <p:nvSpPr>
          <p:cNvPr id="147511" name="Text Box 55"/>
          <p:cNvSpPr txBox="1">
            <a:spLocks noChangeArrowheads="1"/>
          </p:cNvSpPr>
          <p:nvPr/>
        </p:nvSpPr>
        <p:spPr bwMode="auto">
          <a:xfrm>
            <a:off x="5254625" y="642938"/>
            <a:ext cx="3630613" cy="3503612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altLang="en-GB" sz="32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3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Ř</a:t>
            </a:r>
            <a:r>
              <a:rPr lang="cs-CZ" altLang="en-GB" sz="3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ídící centrum</a:t>
            </a:r>
            <a:r>
              <a:rPr lang="cs-CZ" altLang="en-GB" sz="3200" b="1" noProof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 </a:t>
            </a:r>
            <a:endParaRPr lang="cs-CZ" altLang="en-GB" sz="32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altLang="en-GB" sz="32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en-GB" sz="3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-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en-GB" sz="32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3200" b="1" noProof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Hypot</a:t>
            </a:r>
            <a:r>
              <a:rPr lang="cs-CZ" altLang="en-GB" sz="3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alamus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en-GB" sz="32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</p:txBody>
      </p:sp>
      <p:sp>
        <p:nvSpPr>
          <p:cNvPr id="13323" name="Text Box 56"/>
          <p:cNvSpPr txBox="1">
            <a:spLocks noChangeArrowheads="1"/>
          </p:cNvSpPr>
          <p:nvPr/>
        </p:nvSpPr>
        <p:spPr bwMode="auto">
          <a:xfrm>
            <a:off x="436563" y="6153150"/>
            <a:ext cx="8054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>
                <a:solidFill>
                  <a:srgbClr val="FFFFFF"/>
                </a:solidFill>
              </a:rPr>
              <a:t>nejvyšší senzitivita termosenzorů kolem optimální teploty</a:t>
            </a:r>
          </a:p>
        </p:txBody>
      </p:sp>
    </p:spTree>
    <p:extLst>
      <p:ext uri="{BB962C8B-B14F-4D97-AF65-F5344CB8AC3E}">
        <p14:creationId xmlns:p14="http://schemas.microsoft.com/office/powerpoint/2010/main" xmlns="" val="253195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sp>
        <p:nvSpPr>
          <p:cNvPr id="2263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pic>
        <p:nvPicPr>
          <p:cNvPr id="15364" name="Picture 5" descr="500px-21-1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713" y="169863"/>
            <a:ext cx="8691562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713165" y="1081415"/>
            <a:ext cx="2478086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CAE2AA">
                    <a:lumMod val="50000"/>
                  </a:srgbClr>
                </a:solidFill>
                <a:latin typeface="Arial Narrow" pitchFamily="34" charset="0"/>
              </a:rPr>
              <a:t>Hypotalamický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CAE2AA">
                    <a:lumMod val="50000"/>
                  </a:srgbClr>
                </a:solidFill>
                <a:latin typeface="Arial Narrow" pitchFamily="34" charset="0"/>
              </a:rPr>
              <a:t>termostat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979490" y="558195"/>
            <a:ext cx="132556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 err="1">
                <a:solidFill>
                  <a:srgbClr val="000000"/>
                </a:solidFill>
                <a:latin typeface="Arial Narrow" pitchFamily="34" charset="0"/>
              </a:rPr>
              <a:t>Somatomotorický</a:t>
            </a:r>
            <a:endParaRPr lang="cs-CZ" sz="1400" dirty="0">
              <a:solidFill>
                <a:srgbClr val="000000"/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000000"/>
                </a:solidFill>
                <a:latin typeface="Arial Narrow" pitchFamily="34" charset="0"/>
              </a:rPr>
              <a:t>nervový systém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341440" y="1466136"/>
            <a:ext cx="132556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000000"/>
                </a:solidFill>
                <a:latin typeface="Arial Narrow" pitchFamily="34" charset="0"/>
              </a:rPr>
              <a:t>Sympatický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000000"/>
                </a:solidFill>
                <a:latin typeface="Arial Narrow" pitchFamily="34" charset="0"/>
              </a:rPr>
              <a:t>nervový systém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980365" y="2415570"/>
            <a:ext cx="84931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>
                <a:solidFill>
                  <a:srgbClr val="00B0F0"/>
                </a:solidFill>
                <a:latin typeface="Arial Narrow" pitchFamily="34" charset="0"/>
              </a:rPr>
              <a:t>Povrchové senzory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131055" y="3351213"/>
            <a:ext cx="574670" cy="369332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900" b="1" dirty="0">
                <a:solidFill>
                  <a:srgbClr val="C00000"/>
                </a:solidFill>
                <a:latin typeface="Arial Narrow" pitchFamily="34" charset="0"/>
              </a:rPr>
              <a:t>Senzory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900" b="1" dirty="0">
                <a:solidFill>
                  <a:srgbClr val="C00000"/>
                </a:solidFill>
                <a:latin typeface="Arial Narrow" pitchFamily="34" charset="0"/>
              </a:rPr>
              <a:t>těl. jádra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131055" y="1127521"/>
            <a:ext cx="84931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>
                <a:solidFill>
                  <a:srgbClr val="000000"/>
                </a:solidFill>
                <a:latin typeface="Arial Narrow" pitchFamily="34" charset="0"/>
              </a:rPr>
              <a:t>Termální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131055" y="1444793"/>
            <a:ext cx="755645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 err="1">
                <a:solidFill>
                  <a:srgbClr val="000000"/>
                </a:solidFill>
                <a:latin typeface="Arial Narrow" pitchFamily="34" charset="0"/>
              </a:rPr>
              <a:t>aference</a:t>
            </a:r>
            <a:endParaRPr lang="cs-CZ" sz="12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39713" y="6249610"/>
            <a:ext cx="84931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200" b="1" dirty="0"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042280" y="6231770"/>
            <a:ext cx="84931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200" b="1" dirty="0"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819275" y="2066925"/>
            <a:ext cx="1209675" cy="461665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>
                <a:solidFill>
                  <a:srgbClr val="000000"/>
                </a:solidFill>
                <a:latin typeface="Arial Narrow" pitchFamily="34" charset="0"/>
              </a:rPr>
              <a:t>Vasomotorický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>
                <a:solidFill>
                  <a:srgbClr val="000000"/>
                </a:solidFill>
                <a:latin typeface="Arial Narrow" pitchFamily="34" charset="0"/>
              </a:rPr>
              <a:t>systém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819275" y="2600236"/>
            <a:ext cx="1209675" cy="276999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>
                <a:solidFill>
                  <a:srgbClr val="000000"/>
                </a:solidFill>
                <a:latin typeface="Arial Narrow" pitchFamily="34" charset="0"/>
              </a:rPr>
              <a:t>Sekrece potu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819274" y="3010496"/>
            <a:ext cx="1209675" cy="276999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>
                <a:solidFill>
                  <a:srgbClr val="000000"/>
                </a:solidFill>
                <a:latin typeface="Arial Narrow" pitchFamily="34" charset="0"/>
              </a:rPr>
              <a:t>Kůra ledvin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819275" y="3397379"/>
            <a:ext cx="1209675" cy="276999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>
                <a:solidFill>
                  <a:srgbClr val="000000"/>
                </a:solidFill>
                <a:latin typeface="Arial Narrow" pitchFamily="34" charset="0"/>
              </a:rPr>
              <a:t>Štítná žláza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1819275" y="3800475"/>
            <a:ext cx="1209675" cy="461665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 err="1">
                <a:solidFill>
                  <a:srgbClr val="000000"/>
                </a:solidFill>
                <a:latin typeface="Arial Narrow" pitchFamily="34" charset="0"/>
              </a:rPr>
              <a:t>Netřesová</a:t>
            </a:r>
            <a:endParaRPr lang="cs-CZ" sz="1200" b="1" dirty="0">
              <a:solidFill>
                <a:srgbClr val="000000"/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>
                <a:solidFill>
                  <a:srgbClr val="000000"/>
                </a:solidFill>
                <a:latin typeface="Arial Narrow" pitchFamily="34" charset="0"/>
              </a:rPr>
              <a:t>termogeneze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1866897" y="5892656"/>
            <a:ext cx="1114427" cy="461665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>
                <a:solidFill>
                  <a:srgbClr val="000000"/>
                </a:solidFill>
                <a:latin typeface="Arial Narrow" pitchFamily="34" charset="0"/>
              </a:rPr>
              <a:t>Behaviorální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>
                <a:solidFill>
                  <a:srgbClr val="000000"/>
                </a:solidFill>
                <a:latin typeface="Arial Narrow" pitchFamily="34" charset="0"/>
              </a:rPr>
              <a:t>Oblečení, …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1828799" y="5359529"/>
            <a:ext cx="1209675" cy="461665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>
                <a:solidFill>
                  <a:srgbClr val="000000"/>
                </a:solidFill>
                <a:latin typeface="Arial Narrow" pitchFamily="34" charset="0"/>
              </a:rPr>
              <a:t>Třesová termogeneze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1341440" y="187375"/>
            <a:ext cx="621427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dirty="0" err="1">
                <a:solidFill>
                  <a:srgbClr val="000000"/>
                </a:solidFill>
                <a:latin typeface="Arial Narrow" pitchFamily="34" charset="0"/>
              </a:rPr>
              <a:t>Somatomotorický</a:t>
            </a:r>
            <a:r>
              <a:rPr lang="cs-CZ" sz="2400" b="1" dirty="0">
                <a:solidFill>
                  <a:srgbClr val="000000"/>
                </a:solidFill>
                <a:latin typeface="Arial Narrow" pitchFamily="34" charset="0"/>
              </a:rPr>
              <a:t> a sympatický nervový systém</a:t>
            </a:r>
          </a:p>
        </p:txBody>
      </p:sp>
    </p:spTree>
    <p:extLst>
      <p:ext uri="{BB962C8B-B14F-4D97-AF65-F5344CB8AC3E}">
        <p14:creationId xmlns:p14="http://schemas.microsoft.com/office/powerpoint/2010/main" xmlns="" val="239167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sp>
        <p:nvSpPr>
          <p:cNvPr id="2129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pic>
        <p:nvPicPr>
          <p:cNvPr id="16388" name="Picture 5" descr="16FF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975" y="277813"/>
            <a:ext cx="8785225" cy="608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80975" y="1649929"/>
            <a:ext cx="1104899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srgbClr val="C00000"/>
                </a:solidFill>
                <a:latin typeface="Arial Narrow" pitchFamily="34" charset="0"/>
              </a:rPr>
              <a:t>Vzrůst teploty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srgbClr val="C00000"/>
                </a:solidFill>
                <a:latin typeface="Arial Narrow" pitchFamily="34" charset="0"/>
              </a:rPr>
              <a:t>těl. jádra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200275" y="2516187"/>
            <a:ext cx="1219200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srgbClr val="0033CC"/>
                </a:solidFill>
                <a:latin typeface="Arial Narrow" pitchFamily="34" charset="0"/>
              </a:rPr>
              <a:t>Vstup z chladových receptorů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srgbClr val="0033CC"/>
                </a:solidFill>
                <a:latin typeface="Arial Narrow" pitchFamily="34" charset="0"/>
              </a:rPr>
              <a:t>v kůži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352926" y="5719286"/>
            <a:ext cx="1933574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srgbClr val="C00000"/>
                </a:solidFill>
                <a:latin typeface="Arial Narrow" pitchFamily="34" charset="0"/>
              </a:rPr>
              <a:t>Vazodilatace v kůži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srgbClr val="C00000"/>
                </a:solidFill>
                <a:latin typeface="Arial Narrow" pitchFamily="34" charset="0"/>
              </a:rPr>
              <a:t>Pocení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400800" y="5650546"/>
            <a:ext cx="2565400" cy="6924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300" b="1" dirty="0">
                <a:solidFill>
                  <a:srgbClr val="0033CC"/>
                </a:solidFill>
                <a:latin typeface="Arial Narrow" pitchFamily="34" charset="0"/>
              </a:rPr>
              <a:t>Vazokonstrikce v kůži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300" b="1" dirty="0" err="1">
                <a:solidFill>
                  <a:srgbClr val="0033CC"/>
                </a:solidFill>
                <a:latin typeface="Arial Narrow" pitchFamily="34" charset="0"/>
              </a:rPr>
              <a:t>Netřesová</a:t>
            </a:r>
            <a:r>
              <a:rPr lang="cs-CZ" sz="1300" b="1" dirty="0">
                <a:solidFill>
                  <a:srgbClr val="0033CC"/>
                </a:solidFill>
                <a:latin typeface="Arial Narrow" pitchFamily="34" charset="0"/>
              </a:rPr>
              <a:t> termogeneze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300" b="1" dirty="0">
                <a:solidFill>
                  <a:srgbClr val="0033CC"/>
                </a:solidFill>
                <a:latin typeface="Arial Narrow" pitchFamily="34" charset="0"/>
              </a:rPr>
              <a:t>Třesová termogeneze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469231" y="5349120"/>
            <a:ext cx="278844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0033CC"/>
                </a:solidFill>
                <a:latin typeface="Arial Narrow" pitchFamily="34" charset="0"/>
              </a:rPr>
              <a:t>Chladová ochranná odpověď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469231" y="4957208"/>
            <a:ext cx="268128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C00000"/>
                </a:solidFill>
                <a:latin typeface="Arial Narrow" pitchFamily="34" charset="0"/>
              </a:rPr>
              <a:t>Tepelná ochranná odpověď</a:t>
            </a:r>
          </a:p>
        </p:txBody>
      </p:sp>
    </p:spTree>
    <p:extLst>
      <p:ext uri="{BB962C8B-B14F-4D97-AF65-F5344CB8AC3E}">
        <p14:creationId xmlns:p14="http://schemas.microsoft.com/office/powerpoint/2010/main" xmlns="" val="253943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430213" y="398463"/>
            <a:ext cx="4037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en-GB" sz="28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Další způsoby řízení</a:t>
            </a:r>
            <a:endParaRPr lang="en-GB" altLang="en-GB" sz="2800" b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95288" y="1089025"/>
            <a:ext cx="80391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o"/>
            </a:pPr>
            <a:r>
              <a:rPr lang="cs-CZ" altLang="en-GB" sz="2400" b="1">
                <a:solidFill>
                  <a:srgbClr val="FFCC00"/>
                </a:solidFill>
              </a:rPr>
              <a:t>Úprava viskozity krve </a:t>
            </a:r>
            <a:r>
              <a:rPr lang="en-GB" altLang="en-GB" sz="2400" b="1">
                <a:solidFill>
                  <a:srgbClr val="FFCC00"/>
                </a:solidFill>
              </a:rPr>
              <a:t>(</a:t>
            </a:r>
            <a:r>
              <a:rPr lang="cs-CZ" altLang="en-GB" sz="2400" b="1">
                <a:solidFill>
                  <a:srgbClr val="FFCC00"/>
                </a:solidFill>
              </a:rPr>
              <a:t>dehydratace/zvýšení produkce moči)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o"/>
            </a:pPr>
            <a:r>
              <a:rPr lang="cs-CZ" altLang="en-GB" sz="2400" b="1">
                <a:solidFill>
                  <a:srgbClr val="FFCC00"/>
                </a:solidFill>
              </a:rPr>
              <a:t>S</a:t>
            </a:r>
            <a:r>
              <a:rPr lang="cs-CZ" altLang="en-GB" sz="2400" b="1" noProof="1">
                <a:solidFill>
                  <a:srgbClr val="FFCC00"/>
                </a:solidFill>
              </a:rPr>
              <a:t>ekrece vazoaktivních substancí</a:t>
            </a:r>
            <a:r>
              <a:rPr lang="cs-CZ" altLang="en-GB" sz="2400" b="1">
                <a:solidFill>
                  <a:srgbClr val="FFCC00"/>
                </a:solidFill>
              </a:rPr>
              <a:t> (bradykinin, ATP aj.)</a:t>
            </a:r>
            <a:endParaRPr lang="cs-CZ" altLang="en-GB" sz="2400" b="1" noProof="1">
              <a:solidFill>
                <a:srgbClr val="FFCC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o"/>
            </a:pPr>
            <a:r>
              <a:rPr lang="cs-CZ" altLang="en-GB" sz="2400" b="1">
                <a:solidFill>
                  <a:srgbClr val="FFCC00"/>
                </a:solidFill>
              </a:rPr>
              <a:t>a další ...</a:t>
            </a:r>
            <a:endParaRPr lang="cs-CZ" altLang="en-GB" sz="2400" b="1" noProof="1">
              <a:solidFill>
                <a:srgbClr val="FFCC00"/>
              </a:solidFill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762625" y="5443538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GB" sz="3200">
              <a:solidFill>
                <a:srgbClr val="FFCC00"/>
              </a:solidFill>
              <a:latin typeface="Times" pitchFamily="18" charset="0"/>
            </a:endParaRPr>
          </a:p>
        </p:txBody>
      </p: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1485900" y="6273800"/>
            <a:ext cx="1346200" cy="355600"/>
            <a:chOff x="936" y="3952"/>
            <a:chExt cx="848" cy="224"/>
          </a:xfrm>
        </p:grpSpPr>
        <p:sp>
          <p:nvSpPr>
            <p:cNvPr id="17440" name="AutoShape 6" descr="Woven mat"/>
            <p:cNvSpPr>
              <a:spLocks noChangeArrowheads="1"/>
            </p:cNvSpPr>
            <p:nvPr/>
          </p:nvSpPr>
          <p:spPr bwMode="auto">
            <a:xfrm rot="-5562085">
              <a:off x="1248" y="3640"/>
              <a:ext cx="224" cy="848"/>
            </a:xfrm>
            <a:prstGeom prst="can">
              <a:avLst>
                <a:gd name="adj" fmla="val 94643"/>
              </a:avLst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17441" name="Oval 7"/>
            <p:cNvSpPr>
              <a:spLocks noChangeArrowheads="1"/>
            </p:cNvSpPr>
            <p:nvPr/>
          </p:nvSpPr>
          <p:spPr bwMode="auto">
            <a:xfrm>
              <a:off x="960" y="4000"/>
              <a:ext cx="152" cy="15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</p:grpSp>
      <p:grpSp>
        <p:nvGrpSpPr>
          <p:cNvPr id="17414" name="Group 8"/>
          <p:cNvGrpSpPr>
            <a:grpSpLocks/>
          </p:cNvGrpSpPr>
          <p:nvPr/>
        </p:nvGrpSpPr>
        <p:grpSpPr bwMode="auto">
          <a:xfrm>
            <a:off x="433388" y="4157663"/>
            <a:ext cx="4422775" cy="2347912"/>
            <a:chOff x="246" y="2593"/>
            <a:chExt cx="2786" cy="1479"/>
          </a:xfrm>
        </p:grpSpPr>
        <p:grpSp>
          <p:nvGrpSpPr>
            <p:cNvPr id="17423" name="Group 9"/>
            <p:cNvGrpSpPr>
              <a:grpSpLocks/>
            </p:cNvGrpSpPr>
            <p:nvPr/>
          </p:nvGrpSpPr>
          <p:grpSpPr bwMode="auto">
            <a:xfrm>
              <a:off x="2440" y="3112"/>
              <a:ext cx="592" cy="576"/>
              <a:chOff x="2440" y="3112"/>
              <a:chExt cx="592" cy="576"/>
            </a:xfrm>
          </p:grpSpPr>
          <p:sp>
            <p:nvSpPr>
              <p:cNvPr id="17438" name="Oval 10"/>
              <p:cNvSpPr>
                <a:spLocks noChangeArrowheads="1"/>
              </p:cNvSpPr>
              <p:nvPr/>
            </p:nvSpPr>
            <p:spPr bwMode="auto">
              <a:xfrm>
                <a:off x="2440" y="3112"/>
                <a:ext cx="592" cy="57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FFFFFF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7439" name="Freeform 11"/>
              <p:cNvSpPr>
                <a:spLocks/>
              </p:cNvSpPr>
              <p:nvPr/>
            </p:nvSpPr>
            <p:spPr bwMode="auto">
              <a:xfrm>
                <a:off x="2536" y="3134"/>
                <a:ext cx="371" cy="525"/>
              </a:xfrm>
              <a:custGeom>
                <a:avLst/>
                <a:gdLst>
                  <a:gd name="T0" fmla="*/ 9 w 1171"/>
                  <a:gd name="T1" fmla="*/ 38 h 1656"/>
                  <a:gd name="T2" fmla="*/ 7 w 1171"/>
                  <a:gd name="T3" fmla="*/ 28 h 1656"/>
                  <a:gd name="T4" fmla="*/ 2 w 1171"/>
                  <a:gd name="T5" fmla="*/ 17 h 1656"/>
                  <a:gd name="T6" fmla="*/ 0 w 1171"/>
                  <a:gd name="T7" fmla="*/ 10 h 1656"/>
                  <a:gd name="T8" fmla="*/ 2 w 1171"/>
                  <a:gd name="T9" fmla="*/ 5 h 1656"/>
                  <a:gd name="T10" fmla="*/ 7 w 1171"/>
                  <a:gd name="T11" fmla="*/ 3 h 1656"/>
                  <a:gd name="T12" fmla="*/ 12 w 1171"/>
                  <a:gd name="T13" fmla="*/ 5 h 1656"/>
                  <a:gd name="T14" fmla="*/ 14 w 1171"/>
                  <a:gd name="T15" fmla="*/ 10 h 1656"/>
                  <a:gd name="T16" fmla="*/ 15 w 1171"/>
                  <a:gd name="T17" fmla="*/ 17 h 1656"/>
                  <a:gd name="T18" fmla="*/ 17 w 1171"/>
                  <a:gd name="T19" fmla="*/ 21 h 1656"/>
                  <a:gd name="T20" fmla="*/ 21 w 1171"/>
                  <a:gd name="T21" fmla="*/ 21 h 1656"/>
                  <a:gd name="T22" fmla="*/ 24 w 1171"/>
                  <a:gd name="T23" fmla="*/ 17 h 1656"/>
                  <a:gd name="T24" fmla="*/ 23 w 1171"/>
                  <a:gd name="T25" fmla="*/ 9 h 1656"/>
                  <a:gd name="T26" fmla="*/ 23 w 1171"/>
                  <a:gd name="T27" fmla="*/ 7 h 1656"/>
                  <a:gd name="T28" fmla="*/ 24 w 1171"/>
                  <a:gd name="T29" fmla="*/ 2 h 1656"/>
                  <a:gd name="T30" fmla="*/ 29 w 1171"/>
                  <a:gd name="T31" fmla="*/ 0 h 1656"/>
                  <a:gd name="T32" fmla="*/ 34 w 1171"/>
                  <a:gd name="T33" fmla="*/ 2 h 1656"/>
                  <a:gd name="T34" fmla="*/ 35 w 1171"/>
                  <a:gd name="T35" fmla="*/ 9 h 1656"/>
                  <a:gd name="T36" fmla="*/ 34 w 1171"/>
                  <a:gd name="T37" fmla="*/ 18 h 1656"/>
                  <a:gd name="T38" fmla="*/ 31 w 1171"/>
                  <a:gd name="T39" fmla="*/ 28 h 1656"/>
                  <a:gd name="T40" fmla="*/ 36 w 1171"/>
                  <a:gd name="T41" fmla="*/ 39 h 1656"/>
                  <a:gd name="T42" fmla="*/ 37 w 1171"/>
                  <a:gd name="T43" fmla="*/ 46 h 1656"/>
                  <a:gd name="T44" fmla="*/ 33 w 1171"/>
                  <a:gd name="T45" fmla="*/ 51 h 1656"/>
                  <a:gd name="T46" fmla="*/ 27 w 1171"/>
                  <a:gd name="T47" fmla="*/ 49 h 1656"/>
                  <a:gd name="T48" fmla="*/ 23 w 1171"/>
                  <a:gd name="T49" fmla="*/ 41 h 1656"/>
                  <a:gd name="T50" fmla="*/ 26 w 1171"/>
                  <a:gd name="T51" fmla="*/ 32 h 1656"/>
                  <a:gd name="T52" fmla="*/ 22 w 1171"/>
                  <a:gd name="T53" fmla="*/ 29 h 1656"/>
                  <a:gd name="T54" fmla="*/ 18 w 1171"/>
                  <a:gd name="T55" fmla="*/ 30 h 1656"/>
                  <a:gd name="T56" fmla="*/ 17 w 1171"/>
                  <a:gd name="T57" fmla="*/ 33 h 1656"/>
                  <a:gd name="T58" fmla="*/ 19 w 1171"/>
                  <a:gd name="T59" fmla="*/ 41 h 1656"/>
                  <a:gd name="T60" fmla="*/ 18 w 1171"/>
                  <a:gd name="T61" fmla="*/ 49 h 1656"/>
                  <a:gd name="T62" fmla="*/ 13 w 1171"/>
                  <a:gd name="T63" fmla="*/ 53 h 1656"/>
                  <a:gd name="T64" fmla="*/ 7 w 1171"/>
                  <a:gd name="T65" fmla="*/ 50 h 1656"/>
                  <a:gd name="T66" fmla="*/ 5 w 1171"/>
                  <a:gd name="T67" fmla="*/ 45 h 1656"/>
                  <a:gd name="T68" fmla="*/ 9 w 1171"/>
                  <a:gd name="T69" fmla="*/ 38 h 165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1" h="1656">
                    <a:moveTo>
                      <a:pt x="264" y="1186"/>
                    </a:moveTo>
                    <a:cubicBezTo>
                      <a:pt x="274" y="1095"/>
                      <a:pt x="257" y="989"/>
                      <a:pt x="224" y="882"/>
                    </a:cubicBezTo>
                    <a:cubicBezTo>
                      <a:pt x="190" y="774"/>
                      <a:pt x="101" y="632"/>
                      <a:pt x="64" y="538"/>
                    </a:cubicBezTo>
                    <a:cubicBezTo>
                      <a:pt x="26" y="443"/>
                      <a:pt x="0" y="379"/>
                      <a:pt x="0" y="314"/>
                    </a:cubicBezTo>
                    <a:cubicBezTo>
                      <a:pt x="0" y="248"/>
                      <a:pt x="28" y="184"/>
                      <a:pt x="64" y="146"/>
                    </a:cubicBezTo>
                    <a:cubicBezTo>
                      <a:pt x="100" y="107"/>
                      <a:pt x="164" y="78"/>
                      <a:pt x="216" y="82"/>
                    </a:cubicBezTo>
                    <a:cubicBezTo>
                      <a:pt x="267" y="85"/>
                      <a:pt x="337" y="131"/>
                      <a:pt x="376" y="170"/>
                    </a:cubicBezTo>
                    <a:cubicBezTo>
                      <a:pt x="414" y="208"/>
                      <a:pt x="432" y="252"/>
                      <a:pt x="448" y="314"/>
                    </a:cubicBezTo>
                    <a:cubicBezTo>
                      <a:pt x="464" y="375"/>
                      <a:pt x="457" y="483"/>
                      <a:pt x="472" y="538"/>
                    </a:cubicBezTo>
                    <a:cubicBezTo>
                      <a:pt x="486" y="592"/>
                      <a:pt x="504" y="622"/>
                      <a:pt x="536" y="642"/>
                    </a:cubicBezTo>
                    <a:cubicBezTo>
                      <a:pt x="567" y="661"/>
                      <a:pt x="629" y="675"/>
                      <a:pt x="664" y="658"/>
                    </a:cubicBezTo>
                    <a:cubicBezTo>
                      <a:pt x="698" y="640"/>
                      <a:pt x="734" y="599"/>
                      <a:pt x="744" y="538"/>
                    </a:cubicBezTo>
                    <a:cubicBezTo>
                      <a:pt x="753" y="476"/>
                      <a:pt x="723" y="344"/>
                      <a:pt x="720" y="290"/>
                    </a:cubicBezTo>
                    <a:cubicBezTo>
                      <a:pt x="716" y="235"/>
                      <a:pt x="713" y="248"/>
                      <a:pt x="720" y="210"/>
                    </a:cubicBezTo>
                    <a:cubicBezTo>
                      <a:pt x="726" y="171"/>
                      <a:pt x="728" y="92"/>
                      <a:pt x="760" y="58"/>
                    </a:cubicBezTo>
                    <a:cubicBezTo>
                      <a:pt x="792" y="23"/>
                      <a:pt x="862" y="3"/>
                      <a:pt x="912" y="2"/>
                    </a:cubicBezTo>
                    <a:cubicBezTo>
                      <a:pt x="961" y="0"/>
                      <a:pt x="1023" y="1"/>
                      <a:pt x="1056" y="50"/>
                    </a:cubicBezTo>
                    <a:cubicBezTo>
                      <a:pt x="1088" y="98"/>
                      <a:pt x="1102" y="202"/>
                      <a:pt x="1104" y="290"/>
                    </a:cubicBezTo>
                    <a:cubicBezTo>
                      <a:pt x="1105" y="378"/>
                      <a:pt x="1084" y="477"/>
                      <a:pt x="1064" y="578"/>
                    </a:cubicBezTo>
                    <a:cubicBezTo>
                      <a:pt x="1043" y="678"/>
                      <a:pt x="970" y="783"/>
                      <a:pt x="984" y="890"/>
                    </a:cubicBezTo>
                    <a:cubicBezTo>
                      <a:pt x="997" y="996"/>
                      <a:pt x="1116" y="1124"/>
                      <a:pt x="1144" y="1218"/>
                    </a:cubicBezTo>
                    <a:cubicBezTo>
                      <a:pt x="1171" y="1311"/>
                      <a:pt x="1169" y="1387"/>
                      <a:pt x="1152" y="1450"/>
                    </a:cubicBezTo>
                    <a:cubicBezTo>
                      <a:pt x="1134" y="1512"/>
                      <a:pt x="1093" y="1579"/>
                      <a:pt x="1040" y="1594"/>
                    </a:cubicBezTo>
                    <a:cubicBezTo>
                      <a:pt x="986" y="1608"/>
                      <a:pt x="882" y="1590"/>
                      <a:pt x="832" y="1538"/>
                    </a:cubicBezTo>
                    <a:cubicBezTo>
                      <a:pt x="781" y="1486"/>
                      <a:pt x="740" y="1372"/>
                      <a:pt x="736" y="1282"/>
                    </a:cubicBezTo>
                    <a:cubicBezTo>
                      <a:pt x="732" y="1191"/>
                      <a:pt x="814" y="1056"/>
                      <a:pt x="808" y="994"/>
                    </a:cubicBezTo>
                    <a:cubicBezTo>
                      <a:pt x="801" y="931"/>
                      <a:pt x="736" y="916"/>
                      <a:pt x="696" y="906"/>
                    </a:cubicBezTo>
                    <a:cubicBezTo>
                      <a:pt x="656" y="895"/>
                      <a:pt x="593" y="908"/>
                      <a:pt x="568" y="930"/>
                    </a:cubicBezTo>
                    <a:cubicBezTo>
                      <a:pt x="542" y="951"/>
                      <a:pt x="538" y="976"/>
                      <a:pt x="544" y="1034"/>
                    </a:cubicBezTo>
                    <a:cubicBezTo>
                      <a:pt x="549" y="1091"/>
                      <a:pt x="596" y="1190"/>
                      <a:pt x="600" y="1274"/>
                    </a:cubicBezTo>
                    <a:cubicBezTo>
                      <a:pt x="604" y="1358"/>
                      <a:pt x="599" y="1475"/>
                      <a:pt x="568" y="1538"/>
                    </a:cubicBezTo>
                    <a:cubicBezTo>
                      <a:pt x="536" y="1600"/>
                      <a:pt x="468" y="1643"/>
                      <a:pt x="408" y="1650"/>
                    </a:cubicBezTo>
                    <a:cubicBezTo>
                      <a:pt x="348" y="1656"/>
                      <a:pt x="249" y="1615"/>
                      <a:pt x="208" y="1578"/>
                    </a:cubicBezTo>
                    <a:cubicBezTo>
                      <a:pt x="166" y="1540"/>
                      <a:pt x="152" y="1488"/>
                      <a:pt x="160" y="1426"/>
                    </a:cubicBezTo>
                    <a:cubicBezTo>
                      <a:pt x="167" y="1363"/>
                      <a:pt x="253" y="1276"/>
                      <a:pt x="264" y="1186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FFFFFF"/>
                  </a:solidFill>
                  <a:latin typeface="Courier New" pitchFamily="49" charset="0"/>
                </a:endParaRPr>
              </a:p>
            </p:txBody>
          </p:sp>
        </p:grpSp>
        <p:grpSp>
          <p:nvGrpSpPr>
            <p:cNvPr id="17424" name="Group 12"/>
            <p:cNvGrpSpPr>
              <a:grpSpLocks/>
            </p:cNvGrpSpPr>
            <p:nvPr/>
          </p:nvGrpSpPr>
          <p:grpSpPr bwMode="auto">
            <a:xfrm>
              <a:off x="246" y="2593"/>
              <a:ext cx="2426" cy="1479"/>
              <a:chOff x="246" y="2593"/>
              <a:chExt cx="2426" cy="1479"/>
            </a:xfrm>
          </p:grpSpPr>
          <p:sp>
            <p:nvSpPr>
              <p:cNvPr id="17425" name="Freeform 13"/>
              <p:cNvSpPr>
                <a:spLocks/>
              </p:cNvSpPr>
              <p:nvPr/>
            </p:nvSpPr>
            <p:spPr bwMode="auto">
              <a:xfrm>
                <a:off x="600" y="3008"/>
                <a:ext cx="126" cy="136"/>
              </a:xfrm>
              <a:custGeom>
                <a:avLst/>
                <a:gdLst>
                  <a:gd name="T0" fmla="*/ 16 w 126"/>
                  <a:gd name="T1" fmla="*/ 0 h 136"/>
                  <a:gd name="T2" fmla="*/ 64 w 126"/>
                  <a:gd name="T3" fmla="*/ 16 h 136"/>
                  <a:gd name="T4" fmla="*/ 88 w 126"/>
                  <a:gd name="T5" fmla="*/ 24 h 136"/>
                  <a:gd name="T6" fmla="*/ 112 w 126"/>
                  <a:gd name="T7" fmla="*/ 48 h 136"/>
                  <a:gd name="T8" fmla="*/ 0 w 126"/>
                  <a:gd name="T9" fmla="*/ 136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" h="136">
                    <a:moveTo>
                      <a:pt x="16" y="0"/>
                    </a:moveTo>
                    <a:cubicBezTo>
                      <a:pt x="32" y="5"/>
                      <a:pt x="48" y="10"/>
                      <a:pt x="64" y="16"/>
                    </a:cubicBezTo>
                    <a:cubicBezTo>
                      <a:pt x="72" y="18"/>
                      <a:pt x="88" y="24"/>
                      <a:pt x="88" y="24"/>
                    </a:cubicBezTo>
                    <a:cubicBezTo>
                      <a:pt x="96" y="32"/>
                      <a:pt x="109" y="36"/>
                      <a:pt x="112" y="48"/>
                    </a:cubicBezTo>
                    <a:cubicBezTo>
                      <a:pt x="126" y="122"/>
                      <a:pt x="54" y="136"/>
                      <a:pt x="0" y="136"/>
                    </a:cubicBezTo>
                  </a:path>
                </a:pathLst>
              </a:custGeom>
              <a:noFill/>
              <a:ln w="28575" cmpd="sng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FFFFFF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7426" name="Freeform 14"/>
              <p:cNvSpPr>
                <a:spLocks/>
              </p:cNvSpPr>
              <p:nvPr/>
            </p:nvSpPr>
            <p:spPr bwMode="auto">
              <a:xfrm>
                <a:off x="712" y="2953"/>
                <a:ext cx="1936" cy="327"/>
              </a:xfrm>
              <a:custGeom>
                <a:avLst/>
                <a:gdLst>
                  <a:gd name="T0" fmla="*/ 0 w 1936"/>
                  <a:gd name="T1" fmla="*/ 127 h 327"/>
                  <a:gd name="T2" fmla="*/ 576 w 1936"/>
                  <a:gd name="T3" fmla="*/ 47 h 327"/>
                  <a:gd name="T4" fmla="*/ 1512 w 1936"/>
                  <a:gd name="T5" fmla="*/ 47 h 327"/>
                  <a:gd name="T6" fmla="*/ 1936 w 1936"/>
                  <a:gd name="T7" fmla="*/ 327 h 3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36" h="327">
                    <a:moveTo>
                      <a:pt x="0" y="127"/>
                    </a:moveTo>
                    <a:cubicBezTo>
                      <a:pt x="162" y="93"/>
                      <a:pt x="324" y="60"/>
                      <a:pt x="576" y="47"/>
                    </a:cubicBezTo>
                    <a:cubicBezTo>
                      <a:pt x="828" y="33"/>
                      <a:pt x="1285" y="0"/>
                      <a:pt x="1512" y="47"/>
                    </a:cubicBezTo>
                    <a:cubicBezTo>
                      <a:pt x="1738" y="93"/>
                      <a:pt x="1837" y="210"/>
                      <a:pt x="1936" y="327"/>
                    </a:cubicBezTo>
                  </a:path>
                </a:pathLst>
              </a:custGeom>
              <a:noFill/>
              <a:ln w="38100" cmpd="sng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FFFFFF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7427" name="Oval 15"/>
              <p:cNvSpPr>
                <a:spLocks noChangeArrowheads="1"/>
              </p:cNvSpPr>
              <p:nvPr/>
            </p:nvSpPr>
            <p:spPr bwMode="auto">
              <a:xfrm>
                <a:off x="2064" y="2720"/>
                <a:ext cx="136" cy="128"/>
              </a:xfrm>
              <a:prstGeom prst="ellipse">
                <a:avLst/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FFFFFF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7428" name="Freeform 16"/>
              <p:cNvSpPr>
                <a:spLocks/>
              </p:cNvSpPr>
              <p:nvPr/>
            </p:nvSpPr>
            <p:spPr bwMode="auto">
              <a:xfrm>
                <a:off x="2000" y="3632"/>
                <a:ext cx="672" cy="131"/>
              </a:xfrm>
              <a:custGeom>
                <a:avLst/>
                <a:gdLst>
                  <a:gd name="T0" fmla="*/ 399 w 872"/>
                  <a:gd name="T1" fmla="*/ 0 h 139"/>
                  <a:gd name="T2" fmla="*/ 223 w 872"/>
                  <a:gd name="T3" fmla="*/ 100 h 139"/>
                  <a:gd name="T4" fmla="*/ 44 w 872"/>
                  <a:gd name="T5" fmla="*/ 100 h 139"/>
                  <a:gd name="T6" fmla="*/ 0 w 872"/>
                  <a:gd name="T7" fmla="*/ 67 h 1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72" h="139">
                    <a:moveTo>
                      <a:pt x="872" y="0"/>
                    </a:moveTo>
                    <a:cubicBezTo>
                      <a:pt x="744" y="50"/>
                      <a:pt x="617" y="100"/>
                      <a:pt x="488" y="120"/>
                    </a:cubicBezTo>
                    <a:cubicBezTo>
                      <a:pt x="358" y="139"/>
                      <a:pt x="177" y="126"/>
                      <a:pt x="96" y="120"/>
                    </a:cubicBezTo>
                    <a:cubicBezTo>
                      <a:pt x="14" y="113"/>
                      <a:pt x="7" y="96"/>
                      <a:pt x="0" y="80"/>
                    </a:cubicBezTo>
                  </a:path>
                </a:pathLst>
              </a:custGeom>
              <a:noFill/>
              <a:ln w="38100" cmpd="sng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FFFFFF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7429" name="Freeform 17"/>
              <p:cNvSpPr>
                <a:spLocks/>
              </p:cNvSpPr>
              <p:nvPr/>
            </p:nvSpPr>
            <p:spPr bwMode="auto">
              <a:xfrm>
                <a:off x="640" y="3514"/>
                <a:ext cx="1200" cy="270"/>
              </a:xfrm>
              <a:custGeom>
                <a:avLst/>
                <a:gdLst>
                  <a:gd name="T0" fmla="*/ 1200 w 1200"/>
                  <a:gd name="T1" fmla="*/ 118 h 270"/>
                  <a:gd name="T2" fmla="*/ 580 w 1200"/>
                  <a:gd name="T3" fmla="*/ 9 h 270"/>
                  <a:gd name="T4" fmla="*/ 103 w 1200"/>
                  <a:gd name="T5" fmla="*/ 172 h 270"/>
                  <a:gd name="T6" fmla="*/ 0 w 1200"/>
                  <a:gd name="T7" fmla="*/ 270 h 27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00" h="270">
                    <a:moveTo>
                      <a:pt x="1200" y="118"/>
                    </a:moveTo>
                    <a:cubicBezTo>
                      <a:pt x="1098" y="99"/>
                      <a:pt x="762" y="0"/>
                      <a:pt x="580" y="9"/>
                    </a:cubicBezTo>
                    <a:cubicBezTo>
                      <a:pt x="397" y="17"/>
                      <a:pt x="200" y="127"/>
                      <a:pt x="103" y="172"/>
                    </a:cubicBezTo>
                    <a:cubicBezTo>
                      <a:pt x="6" y="215"/>
                      <a:pt x="3" y="241"/>
                      <a:pt x="0" y="270"/>
                    </a:cubicBezTo>
                  </a:path>
                </a:pathLst>
              </a:custGeom>
              <a:noFill/>
              <a:ln w="38100" cmpd="sng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FFFFFF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7430" name="Freeform 18"/>
              <p:cNvSpPr>
                <a:spLocks/>
              </p:cNvSpPr>
              <p:nvPr/>
            </p:nvSpPr>
            <p:spPr bwMode="auto">
              <a:xfrm>
                <a:off x="358" y="3368"/>
                <a:ext cx="197" cy="608"/>
              </a:xfrm>
              <a:custGeom>
                <a:avLst/>
                <a:gdLst>
                  <a:gd name="T0" fmla="*/ 9 w 605"/>
                  <a:gd name="T1" fmla="*/ 0 h 1864"/>
                  <a:gd name="T2" fmla="*/ 11 w 605"/>
                  <a:gd name="T3" fmla="*/ 5 h 1864"/>
                  <a:gd name="T4" fmla="*/ 9 w 605"/>
                  <a:gd name="T5" fmla="*/ 7 h 1864"/>
                  <a:gd name="T6" fmla="*/ 2 w 605"/>
                  <a:gd name="T7" fmla="*/ 7 h 1864"/>
                  <a:gd name="T8" fmla="*/ 1 w 605"/>
                  <a:gd name="T9" fmla="*/ 10 h 1864"/>
                  <a:gd name="T10" fmla="*/ 7 w 605"/>
                  <a:gd name="T11" fmla="*/ 11 h 1864"/>
                  <a:gd name="T12" fmla="*/ 13 w 605"/>
                  <a:gd name="T13" fmla="*/ 9 h 1864"/>
                  <a:gd name="T14" fmla="*/ 16 w 605"/>
                  <a:gd name="T15" fmla="*/ 12 h 1864"/>
                  <a:gd name="T16" fmla="*/ 10 w 605"/>
                  <a:gd name="T17" fmla="*/ 16 h 1864"/>
                  <a:gd name="T18" fmla="*/ 3 w 605"/>
                  <a:gd name="T19" fmla="*/ 15 h 1864"/>
                  <a:gd name="T20" fmla="*/ 1 w 605"/>
                  <a:gd name="T21" fmla="*/ 19 h 1864"/>
                  <a:gd name="T22" fmla="*/ 7 w 605"/>
                  <a:gd name="T23" fmla="*/ 21 h 1864"/>
                  <a:gd name="T24" fmla="*/ 11 w 605"/>
                  <a:gd name="T25" fmla="*/ 19 h 1864"/>
                  <a:gd name="T26" fmla="*/ 15 w 605"/>
                  <a:gd name="T27" fmla="*/ 20 h 1864"/>
                  <a:gd name="T28" fmla="*/ 14 w 605"/>
                  <a:gd name="T29" fmla="*/ 25 h 1864"/>
                  <a:gd name="T30" fmla="*/ 9 w 605"/>
                  <a:gd name="T31" fmla="*/ 26 h 1864"/>
                  <a:gd name="T32" fmla="*/ 9 w 605"/>
                  <a:gd name="T33" fmla="*/ 38 h 1864"/>
                  <a:gd name="T34" fmla="*/ 12 w 605"/>
                  <a:gd name="T35" fmla="*/ 46 h 1864"/>
                  <a:gd name="T36" fmla="*/ 8 w 605"/>
                  <a:gd name="T37" fmla="*/ 50 h 1864"/>
                  <a:gd name="T38" fmla="*/ 10 w 605"/>
                  <a:gd name="T39" fmla="*/ 58 h 1864"/>
                  <a:gd name="T40" fmla="*/ 18 w 605"/>
                  <a:gd name="T41" fmla="*/ 61 h 1864"/>
                  <a:gd name="T42" fmla="*/ 20 w 605"/>
                  <a:gd name="T43" fmla="*/ 54 h 1864"/>
                  <a:gd name="T44" fmla="*/ 12 w 605"/>
                  <a:gd name="T45" fmla="*/ 52 h 1864"/>
                  <a:gd name="T46" fmla="*/ 7 w 605"/>
                  <a:gd name="T47" fmla="*/ 56 h 1864"/>
                  <a:gd name="T48" fmla="*/ 7 w 605"/>
                  <a:gd name="T49" fmla="*/ 61 h 1864"/>
                  <a:gd name="T50" fmla="*/ 17 w 605"/>
                  <a:gd name="T51" fmla="*/ 63 h 1864"/>
                  <a:gd name="T52" fmla="*/ 17 w 605"/>
                  <a:gd name="T53" fmla="*/ 56 h 1864"/>
                  <a:gd name="T54" fmla="*/ 8 w 605"/>
                  <a:gd name="T55" fmla="*/ 56 h 1864"/>
                  <a:gd name="T56" fmla="*/ 7 w 605"/>
                  <a:gd name="T57" fmla="*/ 63 h 1864"/>
                  <a:gd name="T58" fmla="*/ 14 w 605"/>
                  <a:gd name="T59" fmla="*/ 65 h 186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605" h="1864">
                    <a:moveTo>
                      <a:pt x="274" y="0"/>
                    </a:moveTo>
                    <a:cubicBezTo>
                      <a:pt x="303" y="48"/>
                      <a:pt x="332" y="96"/>
                      <a:pt x="330" y="128"/>
                    </a:cubicBezTo>
                    <a:cubicBezTo>
                      <a:pt x="327" y="160"/>
                      <a:pt x="304" y="178"/>
                      <a:pt x="258" y="192"/>
                    </a:cubicBezTo>
                    <a:cubicBezTo>
                      <a:pt x="211" y="205"/>
                      <a:pt x="88" y="190"/>
                      <a:pt x="50" y="208"/>
                    </a:cubicBezTo>
                    <a:cubicBezTo>
                      <a:pt x="11" y="225"/>
                      <a:pt x="0" y="278"/>
                      <a:pt x="26" y="296"/>
                    </a:cubicBezTo>
                    <a:cubicBezTo>
                      <a:pt x="51" y="313"/>
                      <a:pt x="144" y="317"/>
                      <a:pt x="202" y="312"/>
                    </a:cubicBezTo>
                    <a:cubicBezTo>
                      <a:pt x="259" y="306"/>
                      <a:pt x="327" y="257"/>
                      <a:pt x="370" y="264"/>
                    </a:cubicBezTo>
                    <a:cubicBezTo>
                      <a:pt x="412" y="270"/>
                      <a:pt x="472" y="321"/>
                      <a:pt x="458" y="352"/>
                    </a:cubicBezTo>
                    <a:cubicBezTo>
                      <a:pt x="443" y="382"/>
                      <a:pt x="344" y="436"/>
                      <a:pt x="282" y="448"/>
                    </a:cubicBezTo>
                    <a:cubicBezTo>
                      <a:pt x="219" y="459"/>
                      <a:pt x="124" y="408"/>
                      <a:pt x="82" y="424"/>
                    </a:cubicBezTo>
                    <a:cubicBezTo>
                      <a:pt x="39" y="440"/>
                      <a:pt x="6" y="514"/>
                      <a:pt x="26" y="544"/>
                    </a:cubicBezTo>
                    <a:cubicBezTo>
                      <a:pt x="45" y="573"/>
                      <a:pt x="154" y="600"/>
                      <a:pt x="202" y="600"/>
                    </a:cubicBezTo>
                    <a:cubicBezTo>
                      <a:pt x="250" y="600"/>
                      <a:pt x="276" y="547"/>
                      <a:pt x="314" y="544"/>
                    </a:cubicBezTo>
                    <a:cubicBezTo>
                      <a:pt x="351" y="540"/>
                      <a:pt x="410" y="548"/>
                      <a:pt x="426" y="576"/>
                    </a:cubicBezTo>
                    <a:cubicBezTo>
                      <a:pt x="441" y="603"/>
                      <a:pt x="435" y="681"/>
                      <a:pt x="410" y="712"/>
                    </a:cubicBezTo>
                    <a:cubicBezTo>
                      <a:pt x="384" y="742"/>
                      <a:pt x="296" y="693"/>
                      <a:pt x="274" y="760"/>
                    </a:cubicBezTo>
                    <a:cubicBezTo>
                      <a:pt x="251" y="826"/>
                      <a:pt x="260" y="1020"/>
                      <a:pt x="274" y="1112"/>
                    </a:cubicBezTo>
                    <a:cubicBezTo>
                      <a:pt x="287" y="1204"/>
                      <a:pt x="361" y="1257"/>
                      <a:pt x="354" y="1312"/>
                    </a:cubicBezTo>
                    <a:cubicBezTo>
                      <a:pt x="346" y="1366"/>
                      <a:pt x="236" y="1378"/>
                      <a:pt x="226" y="1440"/>
                    </a:cubicBezTo>
                    <a:cubicBezTo>
                      <a:pt x="215" y="1501"/>
                      <a:pt x="243" y="1626"/>
                      <a:pt x="290" y="1680"/>
                    </a:cubicBezTo>
                    <a:cubicBezTo>
                      <a:pt x="336" y="1733"/>
                      <a:pt x="458" y="1781"/>
                      <a:pt x="506" y="1760"/>
                    </a:cubicBezTo>
                    <a:cubicBezTo>
                      <a:pt x="554" y="1738"/>
                      <a:pt x="605" y="1595"/>
                      <a:pt x="578" y="1552"/>
                    </a:cubicBezTo>
                    <a:cubicBezTo>
                      <a:pt x="550" y="1508"/>
                      <a:pt x="403" y="1486"/>
                      <a:pt x="338" y="1496"/>
                    </a:cubicBezTo>
                    <a:cubicBezTo>
                      <a:pt x="272" y="1505"/>
                      <a:pt x="207" y="1566"/>
                      <a:pt x="186" y="1608"/>
                    </a:cubicBezTo>
                    <a:cubicBezTo>
                      <a:pt x="164" y="1649"/>
                      <a:pt x="158" y="1709"/>
                      <a:pt x="210" y="1744"/>
                    </a:cubicBezTo>
                    <a:cubicBezTo>
                      <a:pt x="261" y="1778"/>
                      <a:pt x="450" y="1837"/>
                      <a:pt x="498" y="1816"/>
                    </a:cubicBezTo>
                    <a:cubicBezTo>
                      <a:pt x="546" y="1794"/>
                      <a:pt x="540" y="1648"/>
                      <a:pt x="498" y="1616"/>
                    </a:cubicBezTo>
                    <a:cubicBezTo>
                      <a:pt x="455" y="1584"/>
                      <a:pt x="291" y="1590"/>
                      <a:pt x="242" y="1624"/>
                    </a:cubicBezTo>
                    <a:cubicBezTo>
                      <a:pt x="192" y="1657"/>
                      <a:pt x="174" y="1776"/>
                      <a:pt x="202" y="1816"/>
                    </a:cubicBezTo>
                    <a:cubicBezTo>
                      <a:pt x="229" y="1855"/>
                      <a:pt x="366" y="1854"/>
                      <a:pt x="410" y="1864"/>
                    </a:cubicBezTo>
                  </a:path>
                </a:pathLst>
              </a:custGeom>
              <a:noFill/>
              <a:ln w="28575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FFFFFF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7431" name="Freeform 19"/>
              <p:cNvSpPr>
                <a:spLocks/>
              </p:cNvSpPr>
              <p:nvPr/>
            </p:nvSpPr>
            <p:spPr bwMode="auto">
              <a:xfrm rot="-3284096">
                <a:off x="544" y="3736"/>
                <a:ext cx="126" cy="136"/>
              </a:xfrm>
              <a:custGeom>
                <a:avLst/>
                <a:gdLst>
                  <a:gd name="T0" fmla="*/ 16 w 126"/>
                  <a:gd name="T1" fmla="*/ 0 h 136"/>
                  <a:gd name="T2" fmla="*/ 64 w 126"/>
                  <a:gd name="T3" fmla="*/ 16 h 136"/>
                  <a:gd name="T4" fmla="*/ 88 w 126"/>
                  <a:gd name="T5" fmla="*/ 24 h 136"/>
                  <a:gd name="T6" fmla="*/ 112 w 126"/>
                  <a:gd name="T7" fmla="*/ 48 h 136"/>
                  <a:gd name="T8" fmla="*/ 0 w 126"/>
                  <a:gd name="T9" fmla="*/ 136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" h="136">
                    <a:moveTo>
                      <a:pt x="16" y="0"/>
                    </a:moveTo>
                    <a:cubicBezTo>
                      <a:pt x="32" y="5"/>
                      <a:pt x="48" y="10"/>
                      <a:pt x="64" y="16"/>
                    </a:cubicBezTo>
                    <a:cubicBezTo>
                      <a:pt x="72" y="18"/>
                      <a:pt x="88" y="24"/>
                      <a:pt x="88" y="24"/>
                    </a:cubicBezTo>
                    <a:cubicBezTo>
                      <a:pt x="96" y="32"/>
                      <a:pt x="109" y="36"/>
                      <a:pt x="112" y="48"/>
                    </a:cubicBezTo>
                    <a:cubicBezTo>
                      <a:pt x="126" y="122"/>
                      <a:pt x="54" y="136"/>
                      <a:pt x="0" y="136"/>
                    </a:cubicBezTo>
                  </a:path>
                </a:pathLst>
              </a:custGeom>
              <a:noFill/>
              <a:ln w="28575" cmpd="sng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FFFFFF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7432" name="Freeform 20"/>
              <p:cNvSpPr>
                <a:spLocks/>
              </p:cNvSpPr>
              <p:nvPr/>
            </p:nvSpPr>
            <p:spPr bwMode="auto">
              <a:xfrm>
                <a:off x="2112" y="2840"/>
                <a:ext cx="26" cy="136"/>
              </a:xfrm>
              <a:custGeom>
                <a:avLst/>
                <a:gdLst>
                  <a:gd name="T0" fmla="*/ 16 w 26"/>
                  <a:gd name="T1" fmla="*/ 0 h 136"/>
                  <a:gd name="T2" fmla="*/ 24 w 26"/>
                  <a:gd name="T3" fmla="*/ 88 h 136"/>
                  <a:gd name="T4" fmla="*/ 0 w 26"/>
                  <a:gd name="T5" fmla="*/ 136 h 1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" h="136">
                    <a:moveTo>
                      <a:pt x="16" y="0"/>
                    </a:moveTo>
                    <a:cubicBezTo>
                      <a:pt x="21" y="32"/>
                      <a:pt x="26" y="65"/>
                      <a:pt x="24" y="88"/>
                    </a:cubicBezTo>
                    <a:cubicBezTo>
                      <a:pt x="21" y="110"/>
                      <a:pt x="10" y="123"/>
                      <a:pt x="0" y="136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FFFFFF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7433" name="Text Box 21"/>
              <p:cNvSpPr txBox="1">
                <a:spLocks noChangeArrowheads="1"/>
              </p:cNvSpPr>
              <p:nvPr/>
            </p:nvSpPr>
            <p:spPr bwMode="auto">
              <a:xfrm>
                <a:off x="246" y="2920"/>
                <a:ext cx="46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urier New" pitchFamily="49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urier New" pitchFamily="49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urier New" pitchFamily="49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urier New" pitchFamily="49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urier New" pitchFamily="49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urier New" pitchFamily="49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urier New" pitchFamily="49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urier New" pitchFamily="49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urier New" pitchFamily="49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GB" sz="2000" b="1">
                    <a:solidFill>
                      <a:srgbClr val="D60093"/>
                    </a:solidFill>
                    <a:latin typeface="Arial" charset="0"/>
                  </a:rPr>
                  <a:t>°C</a:t>
                </a:r>
                <a:r>
                  <a:rPr lang="cs-CZ" altLang="en-GB" sz="2000" b="1">
                    <a:solidFill>
                      <a:srgbClr val="FFCC00"/>
                    </a:solidFill>
                    <a:latin typeface="Arial" charset="0"/>
                  </a:rPr>
                  <a:t> </a:t>
                </a:r>
                <a:endParaRPr lang="en-GB" altLang="en-GB" sz="2000" b="1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17434" name="Freeform 22"/>
              <p:cNvSpPr>
                <a:spLocks/>
              </p:cNvSpPr>
              <p:nvPr/>
            </p:nvSpPr>
            <p:spPr bwMode="auto">
              <a:xfrm>
                <a:off x="1069" y="3652"/>
                <a:ext cx="763" cy="308"/>
              </a:xfrm>
              <a:custGeom>
                <a:avLst/>
                <a:gdLst>
                  <a:gd name="T0" fmla="*/ 75 w 763"/>
                  <a:gd name="T1" fmla="*/ 308 h 308"/>
                  <a:gd name="T2" fmla="*/ 3 w 763"/>
                  <a:gd name="T3" fmla="*/ 196 h 308"/>
                  <a:gd name="T4" fmla="*/ 91 w 763"/>
                  <a:gd name="T5" fmla="*/ 36 h 308"/>
                  <a:gd name="T6" fmla="*/ 547 w 763"/>
                  <a:gd name="T7" fmla="*/ 4 h 308"/>
                  <a:gd name="T8" fmla="*/ 763 w 763"/>
                  <a:gd name="T9" fmla="*/ 60 h 3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3" h="308">
                    <a:moveTo>
                      <a:pt x="75" y="308"/>
                    </a:moveTo>
                    <a:cubicBezTo>
                      <a:pt x="37" y="274"/>
                      <a:pt x="0" y="241"/>
                      <a:pt x="3" y="196"/>
                    </a:cubicBezTo>
                    <a:cubicBezTo>
                      <a:pt x="5" y="150"/>
                      <a:pt x="0" y="68"/>
                      <a:pt x="91" y="36"/>
                    </a:cubicBezTo>
                    <a:cubicBezTo>
                      <a:pt x="181" y="4"/>
                      <a:pt x="435" y="0"/>
                      <a:pt x="547" y="4"/>
                    </a:cubicBezTo>
                    <a:cubicBezTo>
                      <a:pt x="659" y="8"/>
                      <a:pt x="711" y="34"/>
                      <a:pt x="763" y="60"/>
                    </a:cubicBezTo>
                  </a:path>
                </a:pathLst>
              </a:custGeom>
              <a:noFill/>
              <a:ln w="38100" cmpd="sng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FFFFFF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148503" name="Text Box 23"/>
              <p:cNvSpPr txBox="1">
                <a:spLocks noChangeArrowheads="1"/>
              </p:cNvSpPr>
              <p:nvPr/>
            </p:nvSpPr>
            <p:spPr bwMode="auto">
              <a:xfrm>
                <a:off x="1974" y="2593"/>
                <a:ext cx="383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altLang="en-GB" sz="1400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Black" pitchFamily="34" charset="0"/>
                  </a:rPr>
                  <a:t>DRG</a:t>
                </a:r>
                <a:endParaRPr lang="cs-CZ" altLang="en-GB" sz="1400">
                  <a:solidFill>
                    <a:srgbClr val="FF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altLang="en-GB" sz="1400" b="1">
                  <a:solidFill>
                    <a:srgbClr val="FF00FF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148504" name="Text Box 24"/>
              <p:cNvSpPr txBox="1">
                <a:spLocks noChangeArrowheads="1"/>
              </p:cNvSpPr>
              <p:nvPr/>
            </p:nvSpPr>
            <p:spPr bwMode="auto">
              <a:xfrm>
                <a:off x="1840" y="3760"/>
                <a:ext cx="417" cy="312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altLang="en-GB" sz="24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SG</a:t>
                </a:r>
              </a:p>
            </p:txBody>
          </p:sp>
          <p:sp>
            <p:nvSpPr>
              <p:cNvPr id="17437" name="Oval 25"/>
              <p:cNvSpPr>
                <a:spLocks noChangeArrowheads="1"/>
              </p:cNvSpPr>
              <p:nvPr/>
            </p:nvSpPr>
            <p:spPr bwMode="auto">
              <a:xfrm>
                <a:off x="1800" y="3560"/>
                <a:ext cx="208" cy="2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FFFFFF"/>
                  </a:solidFill>
                  <a:latin typeface="Courier New" pitchFamily="49" charset="0"/>
                </a:endParaRPr>
              </a:p>
            </p:txBody>
          </p:sp>
        </p:grpSp>
      </p:grpSp>
      <p:grpSp>
        <p:nvGrpSpPr>
          <p:cNvPr id="148506" name="Group 26"/>
          <p:cNvGrpSpPr>
            <a:grpSpLocks/>
          </p:cNvGrpSpPr>
          <p:nvPr/>
        </p:nvGrpSpPr>
        <p:grpSpPr bwMode="auto">
          <a:xfrm>
            <a:off x="3908425" y="3349625"/>
            <a:ext cx="2444750" cy="1984375"/>
            <a:chOff x="2462" y="2110"/>
            <a:chExt cx="1540" cy="1250"/>
          </a:xfrm>
        </p:grpSpPr>
        <p:sp>
          <p:nvSpPr>
            <p:cNvPr id="17420" name="Freeform 27"/>
            <p:cNvSpPr>
              <a:spLocks/>
            </p:cNvSpPr>
            <p:nvPr/>
          </p:nvSpPr>
          <p:spPr bwMode="auto">
            <a:xfrm>
              <a:off x="2462" y="2110"/>
              <a:ext cx="1540" cy="825"/>
            </a:xfrm>
            <a:custGeom>
              <a:avLst/>
              <a:gdLst>
                <a:gd name="T0" fmla="*/ 930 w 1540"/>
                <a:gd name="T1" fmla="*/ 330 h 825"/>
                <a:gd name="T2" fmla="*/ 890 w 1540"/>
                <a:gd name="T3" fmla="*/ 442 h 825"/>
                <a:gd name="T4" fmla="*/ 866 w 1540"/>
                <a:gd name="T5" fmla="*/ 610 h 825"/>
                <a:gd name="T6" fmla="*/ 938 w 1540"/>
                <a:gd name="T7" fmla="*/ 706 h 825"/>
                <a:gd name="T8" fmla="*/ 914 w 1540"/>
                <a:gd name="T9" fmla="*/ 762 h 825"/>
                <a:gd name="T10" fmla="*/ 882 w 1540"/>
                <a:gd name="T11" fmla="*/ 810 h 825"/>
                <a:gd name="T12" fmla="*/ 786 w 1540"/>
                <a:gd name="T13" fmla="*/ 810 h 825"/>
                <a:gd name="T14" fmla="*/ 730 w 1540"/>
                <a:gd name="T15" fmla="*/ 714 h 825"/>
                <a:gd name="T16" fmla="*/ 810 w 1540"/>
                <a:gd name="T17" fmla="*/ 610 h 825"/>
                <a:gd name="T18" fmla="*/ 842 w 1540"/>
                <a:gd name="T19" fmla="*/ 482 h 825"/>
                <a:gd name="T20" fmla="*/ 786 w 1540"/>
                <a:gd name="T21" fmla="*/ 314 h 825"/>
                <a:gd name="T22" fmla="*/ 530 w 1540"/>
                <a:gd name="T23" fmla="*/ 250 h 825"/>
                <a:gd name="T24" fmla="*/ 314 w 1540"/>
                <a:gd name="T25" fmla="*/ 194 h 825"/>
                <a:gd name="T26" fmla="*/ 170 w 1540"/>
                <a:gd name="T27" fmla="*/ 34 h 825"/>
                <a:gd name="T28" fmla="*/ 1330 w 1540"/>
                <a:gd name="T29" fmla="*/ 18 h 825"/>
                <a:gd name="T30" fmla="*/ 1434 w 1540"/>
                <a:gd name="T31" fmla="*/ 138 h 825"/>
                <a:gd name="T32" fmla="*/ 1202 w 1540"/>
                <a:gd name="T33" fmla="*/ 250 h 825"/>
                <a:gd name="T34" fmla="*/ 930 w 1540"/>
                <a:gd name="T35" fmla="*/ 330 h 8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540" h="825">
                  <a:moveTo>
                    <a:pt x="930" y="330"/>
                  </a:moveTo>
                  <a:cubicBezTo>
                    <a:pt x="878" y="361"/>
                    <a:pt x="900" y="395"/>
                    <a:pt x="890" y="442"/>
                  </a:cubicBezTo>
                  <a:cubicBezTo>
                    <a:pt x="879" y="488"/>
                    <a:pt x="858" y="566"/>
                    <a:pt x="866" y="610"/>
                  </a:cubicBezTo>
                  <a:cubicBezTo>
                    <a:pt x="874" y="654"/>
                    <a:pt x="930" y="680"/>
                    <a:pt x="938" y="706"/>
                  </a:cubicBezTo>
                  <a:cubicBezTo>
                    <a:pt x="945" y="731"/>
                    <a:pt x="923" y="744"/>
                    <a:pt x="914" y="762"/>
                  </a:cubicBezTo>
                  <a:cubicBezTo>
                    <a:pt x="904" y="779"/>
                    <a:pt x="903" y="802"/>
                    <a:pt x="882" y="810"/>
                  </a:cubicBezTo>
                  <a:cubicBezTo>
                    <a:pt x="860" y="817"/>
                    <a:pt x="811" y="825"/>
                    <a:pt x="786" y="810"/>
                  </a:cubicBezTo>
                  <a:cubicBezTo>
                    <a:pt x="760" y="794"/>
                    <a:pt x="726" y="747"/>
                    <a:pt x="730" y="714"/>
                  </a:cubicBezTo>
                  <a:cubicBezTo>
                    <a:pt x="733" y="680"/>
                    <a:pt x="791" y="648"/>
                    <a:pt x="810" y="610"/>
                  </a:cubicBezTo>
                  <a:cubicBezTo>
                    <a:pt x="828" y="571"/>
                    <a:pt x="845" y="531"/>
                    <a:pt x="842" y="482"/>
                  </a:cubicBezTo>
                  <a:cubicBezTo>
                    <a:pt x="838" y="432"/>
                    <a:pt x="837" y="352"/>
                    <a:pt x="786" y="314"/>
                  </a:cubicBezTo>
                  <a:cubicBezTo>
                    <a:pt x="734" y="275"/>
                    <a:pt x="608" y="269"/>
                    <a:pt x="530" y="250"/>
                  </a:cubicBezTo>
                  <a:cubicBezTo>
                    <a:pt x="451" y="230"/>
                    <a:pt x="373" y="229"/>
                    <a:pt x="314" y="194"/>
                  </a:cubicBezTo>
                  <a:cubicBezTo>
                    <a:pt x="254" y="158"/>
                    <a:pt x="0" y="63"/>
                    <a:pt x="170" y="34"/>
                  </a:cubicBezTo>
                  <a:cubicBezTo>
                    <a:pt x="339" y="4"/>
                    <a:pt x="1119" y="0"/>
                    <a:pt x="1330" y="18"/>
                  </a:cubicBezTo>
                  <a:cubicBezTo>
                    <a:pt x="1540" y="35"/>
                    <a:pt x="1455" y="99"/>
                    <a:pt x="1434" y="138"/>
                  </a:cubicBezTo>
                  <a:cubicBezTo>
                    <a:pt x="1412" y="176"/>
                    <a:pt x="1284" y="220"/>
                    <a:pt x="1202" y="250"/>
                  </a:cubicBezTo>
                  <a:cubicBezTo>
                    <a:pt x="1119" y="279"/>
                    <a:pt x="981" y="298"/>
                    <a:pt x="930" y="33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148508" name="Text Box 28"/>
            <p:cNvSpPr txBox="1">
              <a:spLocks noChangeArrowheads="1"/>
            </p:cNvSpPr>
            <p:nvPr/>
          </p:nvSpPr>
          <p:spPr bwMode="auto">
            <a:xfrm>
              <a:off x="2790" y="2141"/>
              <a:ext cx="101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cs-CZ" altLang="en-GB" sz="1600" noProof="1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hypotalamus</a:t>
              </a:r>
            </a:p>
          </p:txBody>
        </p:sp>
        <p:sp>
          <p:nvSpPr>
            <p:cNvPr id="17422" name="Freeform 29"/>
            <p:cNvSpPr>
              <a:spLocks/>
            </p:cNvSpPr>
            <p:nvPr/>
          </p:nvSpPr>
          <p:spPr bwMode="auto">
            <a:xfrm>
              <a:off x="2664" y="2360"/>
              <a:ext cx="544" cy="1000"/>
            </a:xfrm>
            <a:custGeom>
              <a:avLst/>
              <a:gdLst>
                <a:gd name="T0" fmla="*/ 544 w 544"/>
                <a:gd name="T1" fmla="*/ 0 h 1000"/>
                <a:gd name="T2" fmla="*/ 280 w 544"/>
                <a:gd name="T3" fmla="*/ 232 h 1000"/>
                <a:gd name="T4" fmla="*/ 56 w 544"/>
                <a:gd name="T5" fmla="*/ 552 h 1000"/>
                <a:gd name="T6" fmla="*/ 0 w 544"/>
                <a:gd name="T7" fmla="*/ 100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4" h="1000">
                  <a:moveTo>
                    <a:pt x="544" y="0"/>
                  </a:moveTo>
                  <a:cubicBezTo>
                    <a:pt x="452" y="70"/>
                    <a:pt x="361" y="140"/>
                    <a:pt x="280" y="232"/>
                  </a:cubicBezTo>
                  <a:cubicBezTo>
                    <a:pt x="198" y="323"/>
                    <a:pt x="102" y="424"/>
                    <a:pt x="56" y="552"/>
                  </a:cubicBezTo>
                  <a:cubicBezTo>
                    <a:pt x="9" y="680"/>
                    <a:pt x="4" y="840"/>
                    <a:pt x="0" y="1000"/>
                  </a:cubicBezTo>
                </a:path>
              </a:pathLst>
            </a:custGeom>
            <a:noFill/>
            <a:ln w="28575" cmpd="sng">
              <a:solidFill>
                <a:srgbClr val="99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</p:grpSp>
      <p:sp>
        <p:nvSpPr>
          <p:cNvPr id="17416" name="Text Box 30"/>
          <p:cNvSpPr txBox="1">
            <a:spLocks noChangeArrowheads="1"/>
          </p:cNvSpPr>
          <p:nvPr/>
        </p:nvSpPr>
        <p:spPr bwMode="auto">
          <a:xfrm>
            <a:off x="1306513" y="5237163"/>
            <a:ext cx="504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en-GB" b="1" noProof="1">
                <a:solidFill>
                  <a:srgbClr val="00FF00"/>
                </a:solidFill>
                <a:latin typeface="Arial" charset="0"/>
              </a:rPr>
              <a:t>+ e</a:t>
            </a:r>
          </a:p>
        </p:txBody>
      </p:sp>
      <p:sp>
        <p:nvSpPr>
          <p:cNvPr id="17417" name="Text Box 31"/>
          <p:cNvSpPr txBox="1">
            <a:spLocks noChangeArrowheads="1"/>
          </p:cNvSpPr>
          <p:nvPr/>
        </p:nvSpPr>
        <p:spPr bwMode="auto">
          <a:xfrm>
            <a:off x="1878013" y="5792788"/>
            <a:ext cx="561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en-GB" b="1" noProof="1">
                <a:solidFill>
                  <a:srgbClr val="FF3300"/>
                </a:solidFill>
                <a:latin typeface="Arial" charset="0"/>
              </a:rPr>
              <a:t>–  e</a:t>
            </a:r>
          </a:p>
        </p:txBody>
      </p:sp>
      <p:sp>
        <p:nvSpPr>
          <p:cNvPr id="148512" name="Text Box 32"/>
          <p:cNvSpPr txBox="1">
            <a:spLocks noChangeArrowheads="1"/>
          </p:cNvSpPr>
          <p:nvPr/>
        </p:nvSpPr>
        <p:spPr bwMode="auto">
          <a:xfrm>
            <a:off x="754063" y="6461125"/>
            <a:ext cx="577850" cy="3952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VIP</a:t>
            </a:r>
          </a:p>
        </p:txBody>
      </p:sp>
      <p:sp>
        <p:nvSpPr>
          <p:cNvPr id="17419" name="Line 33"/>
          <p:cNvSpPr>
            <a:spLocks noChangeShapeType="1"/>
          </p:cNvSpPr>
          <p:nvPr/>
        </p:nvSpPr>
        <p:spPr bwMode="auto">
          <a:xfrm>
            <a:off x="1066800" y="6235700"/>
            <a:ext cx="355600" cy="101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06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sp>
        <p:nvSpPr>
          <p:cNvPr id="2242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pic>
        <p:nvPicPr>
          <p:cNvPr id="18436" name="Picture 5" descr="500px-21-1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613" y="265113"/>
            <a:ext cx="8761412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648369" y="3029229"/>
            <a:ext cx="2076405" cy="369332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rgbClr val="000000"/>
                </a:solidFill>
                <a:latin typeface="Arial Narrow" pitchFamily="34" charset="0"/>
              </a:rPr>
              <a:t>  Inhibiční</a:t>
            </a:r>
            <a:r>
              <a:rPr lang="cs-CZ" b="1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cs-CZ" sz="1600" b="1" dirty="0">
                <a:solidFill>
                  <a:srgbClr val="000000"/>
                </a:solidFill>
                <a:latin typeface="Arial Narrow" pitchFamily="34" charset="0"/>
              </a:rPr>
              <a:t>interneurony</a:t>
            </a:r>
            <a:endParaRPr lang="cs-CZ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143544" y="1390928"/>
            <a:ext cx="1595415" cy="584775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400" b="1" dirty="0">
              <a:solidFill>
                <a:srgbClr val="000000"/>
              </a:solidFill>
              <a:latin typeface="Arial Narrow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000000"/>
                </a:solidFill>
                <a:latin typeface="Arial Narrow" pitchFamily="34" charset="0"/>
              </a:rPr>
              <a:t>Efektory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0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219744" y="4591328"/>
            <a:ext cx="159541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400" b="1" dirty="0">
              <a:solidFill>
                <a:srgbClr val="000000"/>
              </a:solidFill>
              <a:latin typeface="Arial Narrow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000000"/>
                </a:solidFill>
                <a:latin typeface="Arial Narrow" pitchFamily="34" charset="0"/>
              </a:rPr>
              <a:t>Efektory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0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209969" y="265392"/>
            <a:ext cx="280748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dirty="0">
                <a:solidFill>
                  <a:srgbClr val="000000"/>
                </a:solidFill>
                <a:latin typeface="Arial Narrow" pitchFamily="34" charset="0"/>
              </a:rPr>
              <a:t>Lidská termoregulace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391444" y="1505229"/>
            <a:ext cx="1485856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rgbClr val="000000"/>
                </a:solidFill>
                <a:latin typeface="Arial Narrow" pitchFamily="34" charset="0"/>
              </a:rPr>
              <a:t>Ztráty tepla: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rgbClr val="000000"/>
                </a:solidFill>
                <a:latin typeface="Arial Narrow" pitchFamily="34" charset="0"/>
              </a:rPr>
              <a:t>Evaporace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rgbClr val="000000"/>
                </a:solidFill>
                <a:latin typeface="Arial Narrow" pitchFamily="34" charset="0"/>
              </a:rPr>
              <a:t>Konvekce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rgbClr val="000000"/>
                </a:solidFill>
                <a:latin typeface="Arial Narrow" pitchFamily="34" charset="0"/>
              </a:rPr>
              <a:t>Radiace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086622" y="5033507"/>
            <a:ext cx="1485856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600" b="1" dirty="0">
              <a:solidFill>
                <a:srgbClr val="000000"/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6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296194" y="4741119"/>
            <a:ext cx="1485856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rgbClr val="000000"/>
                </a:solidFill>
                <a:latin typeface="Arial Narrow" pitchFamily="34" charset="0"/>
              </a:rPr>
              <a:t>Produkce tepla: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rgbClr val="000000"/>
                </a:solidFill>
                <a:latin typeface="Arial Narrow" pitchFamily="34" charset="0"/>
              </a:rPr>
              <a:t>Třes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314701" y="2984083"/>
            <a:ext cx="771524" cy="276999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>
                <a:solidFill>
                  <a:srgbClr val="000000"/>
                </a:solidFill>
                <a:latin typeface="Arial Narrow" pitchFamily="34" charset="0"/>
              </a:rPr>
              <a:t>Zkřížená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175582" y="2984082"/>
            <a:ext cx="876256" cy="276999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>
                <a:solidFill>
                  <a:srgbClr val="000000"/>
                </a:solidFill>
                <a:latin typeface="Arial Narrow" pitchFamily="34" charset="0"/>
              </a:rPr>
              <a:t>inhibice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276476" y="2860973"/>
            <a:ext cx="866774" cy="923330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err="1">
                <a:solidFill>
                  <a:srgbClr val="000000"/>
                </a:solidFill>
                <a:latin typeface="Arial Narrow" pitchFamily="34" charset="0"/>
              </a:rPr>
              <a:t>Preop</a:t>
            </a:r>
            <a:r>
              <a:rPr lang="cs-CZ" b="1" dirty="0">
                <a:solidFill>
                  <a:srgbClr val="000000"/>
                </a:solidFill>
                <a:latin typeface="Arial Narrow" pitchFamily="34" charset="0"/>
              </a:rPr>
              <a:t>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err="1">
                <a:solidFill>
                  <a:srgbClr val="000000"/>
                </a:solidFill>
                <a:latin typeface="Arial Narrow" pitchFamily="34" charset="0"/>
              </a:rPr>
              <a:t>tický</a:t>
            </a:r>
            <a:endParaRPr lang="cs-CZ" b="1" dirty="0">
              <a:solidFill>
                <a:srgbClr val="000000"/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000000"/>
                </a:solidFill>
                <a:latin typeface="Arial Narrow" pitchFamily="34" charset="0"/>
              </a:rPr>
              <a:t>region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2552701" y="879058"/>
            <a:ext cx="4186258" cy="338554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rgbClr val="000000"/>
                </a:solidFill>
                <a:latin typeface="Arial Narrow" pitchFamily="34" charset="0"/>
              </a:rPr>
              <a:t> HYPOTHALAMUS (integrátor a termostat)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400051" y="6003508"/>
            <a:ext cx="771524" cy="2769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2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8105776" y="6025315"/>
            <a:ext cx="771524" cy="2769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2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33444" y="3036144"/>
            <a:ext cx="1485856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rgbClr val="000000"/>
                </a:solidFill>
                <a:latin typeface="Arial Narrow" pitchFamily="34" charset="0"/>
              </a:rPr>
              <a:t>Kutánní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1019175" y="1683315"/>
            <a:ext cx="1790699" cy="584775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rgbClr val="000000"/>
                </a:solidFill>
                <a:latin typeface="Arial Narrow" pitchFamily="34" charset="0"/>
              </a:rPr>
              <a:t>Receptory  tepla: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rgbClr val="000000"/>
                </a:solidFill>
                <a:latin typeface="Arial Narrow" pitchFamily="34" charset="0"/>
              </a:rPr>
              <a:t>&gt; 37°C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695369" y="4250443"/>
            <a:ext cx="1485856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6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1019174" y="4464022"/>
            <a:ext cx="1790699" cy="584775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rgbClr val="000000"/>
                </a:solidFill>
                <a:latin typeface="Arial Narrow" pitchFamily="34" charset="0"/>
              </a:rPr>
              <a:t>Receptory  chladu: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rgbClr val="000000"/>
                </a:solidFill>
                <a:latin typeface="Arial Narrow" pitchFamily="34" charset="0"/>
              </a:rPr>
              <a:t>Nereagují pod 33°C</a:t>
            </a:r>
          </a:p>
        </p:txBody>
      </p:sp>
    </p:spTree>
    <p:extLst>
      <p:ext uri="{BB962C8B-B14F-4D97-AF65-F5344CB8AC3E}">
        <p14:creationId xmlns:p14="http://schemas.microsoft.com/office/powerpoint/2010/main" xmlns="" val="187694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>
                <a:latin typeface="Courier New" pitchFamily="49" charset="0"/>
              </a:rPr>
              <a:t>Fluktuace teploty dána fluktuací nastavení řízení v hypotalamu</a:t>
            </a:r>
          </a:p>
        </p:txBody>
      </p:sp>
      <p:sp>
        <p:nvSpPr>
          <p:cNvPr id="2150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pic>
        <p:nvPicPr>
          <p:cNvPr id="19460" name="Picture 5" descr="body_temp_hou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3" y="2046288"/>
            <a:ext cx="686752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 rot="16200000">
            <a:off x="-1047707" y="3667404"/>
            <a:ext cx="361156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000000"/>
                </a:solidFill>
                <a:latin typeface="Arial Narrow" pitchFamily="34" charset="0"/>
              </a:rPr>
              <a:t>Teplota tělesného jádra (°C)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144739" y="6192877"/>
            <a:ext cx="420856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000000"/>
                </a:solidFill>
                <a:latin typeface="Arial Narrow" pitchFamily="34" charset="0"/>
              </a:rPr>
              <a:t>Čas (hod)</a:t>
            </a:r>
          </a:p>
        </p:txBody>
      </p:sp>
    </p:spTree>
    <p:extLst>
      <p:ext uri="{BB962C8B-B14F-4D97-AF65-F5344CB8AC3E}">
        <p14:creationId xmlns:p14="http://schemas.microsoft.com/office/powerpoint/2010/main" xmlns="" val="314827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>
                <a:solidFill>
                  <a:srgbClr val="FFCC00"/>
                </a:solidFill>
                <a:latin typeface="Courier New" pitchFamily="49" charset="0"/>
              </a:rPr>
              <a:t>REGULAČNÍ MECHANIZMY</a:t>
            </a:r>
          </a:p>
        </p:txBody>
      </p:sp>
      <p:sp>
        <p:nvSpPr>
          <p:cNvPr id="2283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2438400"/>
            <a:ext cx="8007350" cy="3657600"/>
          </a:xfrm>
        </p:spPr>
        <p:txBody>
          <a:bodyPr/>
          <a:lstStyle/>
          <a:p>
            <a:pPr eaLnBrk="1" hangingPunct="1">
              <a:defRPr/>
            </a:pPr>
            <a:r>
              <a:rPr lang="cs-CZ" b="1" smtClean="0">
                <a:latin typeface="Courier New" pitchFamily="49" charset="0"/>
              </a:rPr>
              <a:t>PRODUKCE A KONZERVACE TEPLA</a:t>
            </a:r>
          </a:p>
          <a:p>
            <a:pPr eaLnBrk="1" hangingPunct="1">
              <a:defRPr/>
            </a:pPr>
            <a:endParaRPr lang="cs-CZ" b="1" smtClean="0">
              <a:latin typeface="Courier New" pitchFamily="49" charset="0"/>
            </a:endParaRPr>
          </a:p>
          <a:p>
            <a:pPr eaLnBrk="1" hangingPunct="1">
              <a:defRPr/>
            </a:pPr>
            <a:r>
              <a:rPr lang="cs-CZ" b="1" smtClean="0">
                <a:latin typeface="Courier New" pitchFamily="49" charset="0"/>
              </a:rPr>
              <a:t>ZTRÁTY TEPLA</a:t>
            </a:r>
          </a:p>
        </p:txBody>
      </p:sp>
    </p:spTree>
    <p:extLst>
      <p:ext uri="{BB962C8B-B14F-4D97-AF65-F5344CB8AC3E}">
        <p14:creationId xmlns:p14="http://schemas.microsoft.com/office/powerpoint/2010/main" xmlns="" val="15607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>
                <a:solidFill>
                  <a:srgbClr val="FFCC00"/>
                </a:solidFill>
                <a:latin typeface="Courier New" pitchFamily="49" charset="0"/>
              </a:rPr>
              <a:t>PRODUKCE TEPLA</a:t>
            </a:r>
          </a:p>
        </p:txBody>
      </p:sp>
      <p:sp>
        <p:nvSpPr>
          <p:cNvPr id="22937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smtClean="0">
                <a:latin typeface="Courier New" pitchFamily="49" charset="0"/>
              </a:rPr>
              <a:t>vedlejší produkt metabolizmu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b="1" smtClean="0">
                <a:latin typeface="Courier New" pitchFamily="49" charset="0"/>
              </a:rPr>
              <a:t>	(cca 80 % odpadní teplo)</a:t>
            </a:r>
          </a:p>
          <a:p>
            <a:pPr lvl="1" eaLnBrk="1" hangingPunct="1">
              <a:defRPr/>
            </a:pPr>
            <a:r>
              <a:rPr lang="cs-CZ" b="1" smtClean="0">
                <a:latin typeface="Courier New" pitchFamily="49" charset="0"/>
              </a:rPr>
              <a:t>tělesná hmota</a:t>
            </a:r>
          </a:p>
          <a:p>
            <a:pPr lvl="1" eaLnBrk="1" hangingPunct="1">
              <a:defRPr/>
            </a:pPr>
            <a:r>
              <a:rPr lang="cs-CZ" b="1" smtClean="0">
                <a:latin typeface="Courier New" pitchFamily="49" charset="0"/>
              </a:rPr>
              <a:t>intenzita metabolizmu</a:t>
            </a:r>
          </a:p>
        </p:txBody>
      </p:sp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885825" y="5010150"/>
            <a:ext cx="752475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en-GB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při dokonalé tepelné izolaci</a:t>
            </a:r>
            <a:r>
              <a:rPr lang="en-GB" altLang="en-GB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,</a:t>
            </a:r>
            <a:r>
              <a:rPr lang="cs-CZ" altLang="en-GB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 fyzické inaktivitě (80 W) </a:t>
            </a:r>
            <a:r>
              <a:rPr lang="cs-CZ" altLang="en-GB" b="1" noProof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a specifick</a:t>
            </a:r>
            <a:r>
              <a:rPr lang="cs-CZ" altLang="en-GB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é</a:t>
            </a:r>
            <a:r>
              <a:rPr lang="cs-CZ" altLang="en-GB" b="1" noProof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 tepeln</a:t>
            </a:r>
            <a:r>
              <a:rPr lang="cs-CZ" altLang="en-GB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é</a:t>
            </a:r>
            <a:r>
              <a:rPr lang="cs-CZ" altLang="en-GB" b="1" noProof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 kapacit</a:t>
            </a:r>
            <a:r>
              <a:rPr lang="cs-CZ" altLang="en-GB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ě</a:t>
            </a:r>
            <a:r>
              <a:rPr lang="cs-CZ" altLang="en-GB" b="1" noProof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 (3.47 kJ.kg</a:t>
            </a:r>
            <a:r>
              <a:rPr lang="cs-CZ" altLang="en-GB" b="1" baseline="30000" noProof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-1</a:t>
            </a:r>
            <a:r>
              <a:rPr lang="cs-CZ" altLang="en-GB" b="1" noProof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.°C</a:t>
            </a:r>
            <a:r>
              <a:rPr lang="cs-CZ" altLang="en-GB" b="1" baseline="30000" noProof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-1</a:t>
            </a:r>
            <a:r>
              <a:rPr lang="cs-CZ" altLang="en-GB" b="1" noProof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) </a:t>
            </a:r>
            <a:r>
              <a:rPr lang="cs-CZ" altLang="en-GB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se </a:t>
            </a:r>
            <a:r>
              <a:rPr lang="cs-CZ" altLang="en-GB" b="1" noProof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za </a:t>
            </a:r>
            <a:r>
              <a:rPr lang="cs-CZ" altLang="en-GB" b="1" noProof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50 minut</a:t>
            </a:r>
            <a:r>
              <a:rPr lang="cs-CZ" altLang="en-GB" b="1" noProof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 zvýší tělesn</a:t>
            </a:r>
            <a:r>
              <a:rPr lang="cs-CZ" altLang="en-GB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á</a:t>
            </a:r>
            <a:r>
              <a:rPr lang="cs-CZ" altLang="en-GB" b="1" noProof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 teplo</a:t>
            </a:r>
            <a:r>
              <a:rPr lang="cs-CZ" altLang="en-GB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ta</a:t>
            </a:r>
            <a:r>
              <a:rPr lang="cs-CZ" altLang="en-GB" b="1" noProof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 </a:t>
            </a:r>
            <a:r>
              <a:rPr lang="cs-CZ" altLang="en-GB" b="1" noProof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o 1</a:t>
            </a:r>
            <a:r>
              <a:rPr lang="cs-CZ" altLang="en-GB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 </a:t>
            </a:r>
            <a:r>
              <a:rPr lang="cs-CZ" altLang="en-GB" b="1" noProof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°C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22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>
                <a:solidFill>
                  <a:srgbClr val="FFCC00"/>
                </a:solidFill>
                <a:latin typeface="Courier New" pitchFamily="49" charset="0"/>
              </a:rPr>
              <a:t>KONZERVACE TEPLA</a:t>
            </a:r>
          </a:p>
        </p:txBody>
      </p:sp>
      <p:sp>
        <p:nvSpPr>
          <p:cNvPr id="2355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smtClean="0">
                <a:latin typeface="Courier New" pitchFamily="49" charset="0"/>
              </a:rPr>
              <a:t>periferní vasokonstrikce</a:t>
            </a:r>
          </a:p>
          <a:p>
            <a:pPr eaLnBrk="1" hangingPunct="1">
              <a:defRPr/>
            </a:pPr>
            <a:r>
              <a:rPr lang="cs-CZ" b="1" smtClean="0">
                <a:latin typeface="Courier New" pitchFamily="49" charset="0"/>
              </a:rPr>
              <a:t>zvýšení viskozity krve</a:t>
            </a:r>
          </a:p>
          <a:p>
            <a:pPr eaLnBrk="1" hangingPunct="1">
              <a:defRPr/>
            </a:pPr>
            <a:r>
              <a:rPr lang="cs-CZ" b="1" smtClean="0">
                <a:latin typeface="Courier New" pitchFamily="49" charset="0"/>
              </a:rPr>
              <a:t>piloerekce</a:t>
            </a:r>
          </a:p>
          <a:p>
            <a:pPr eaLnBrk="1" hangingPunct="1">
              <a:defRPr/>
            </a:pPr>
            <a:r>
              <a:rPr lang="cs-CZ" b="1" smtClean="0">
                <a:latin typeface="Courier New" pitchFamily="49" charset="0"/>
              </a:rPr>
              <a:t>inhibice sudomotoriky</a:t>
            </a:r>
          </a:p>
          <a:p>
            <a:pPr eaLnBrk="1" hangingPunct="1">
              <a:defRPr/>
            </a:pPr>
            <a:r>
              <a:rPr lang="cs-CZ" b="1" smtClean="0">
                <a:latin typeface="Courier New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xmlns="" val="248960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39775" y="620713"/>
            <a:ext cx="589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en-GB"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Tělesná teplota</a:t>
            </a:r>
            <a:endParaRPr lang="cs-CZ" altLang="en-GB" sz="4000" b="1" noProof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838200" y="4800600"/>
            <a:ext cx="31178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en-GB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Homoioterm</a:t>
            </a:r>
            <a:r>
              <a:rPr lang="cs-CZ" altLang="en-GB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ie</a:t>
            </a:r>
            <a:endParaRPr lang="cs-CZ" altLang="en-GB" sz="3200" b="1" noProof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en-GB" sz="3200" b="1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(e</a:t>
            </a:r>
            <a:r>
              <a:rPr lang="cs-CZ" altLang="en-GB" sz="3200" b="1" noProof="1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ndoterm</a:t>
            </a:r>
            <a:r>
              <a:rPr lang="cs-CZ" altLang="en-GB" sz="3200" b="1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ie)</a:t>
            </a:r>
            <a:endParaRPr lang="cs-CZ" altLang="en-GB" sz="3200" b="1" noProof="1">
              <a:solidFill>
                <a:srgbClr val="FF7C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</p:txBody>
      </p:sp>
      <p:sp>
        <p:nvSpPr>
          <p:cNvPr id="4100" name="Text Box 12"/>
          <p:cNvSpPr txBox="1">
            <a:spLocks noChangeArrowheads="1"/>
          </p:cNvSpPr>
          <p:nvPr/>
        </p:nvSpPr>
        <p:spPr bwMode="auto">
          <a:xfrm>
            <a:off x="725488" y="2249488"/>
            <a:ext cx="38735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en-GB" sz="3200" b="1">
                <a:solidFill>
                  <a:srgbClr val="0000FF"/>
                </a:solidFill>
              </a:rPr>
              <a:t>Poikilotermie</a:t>
            </a:r>
            <a:endParaRPr lang="cs-CZ" altLang="en-GB" sz="3200" b="1" noProof="1">
              <a:solidFill>
                <a:srgbClr val="0000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en-GB" sz="3200" b="1">
                <a:solidFill>
                  <a:srgbClr val="3366CC"/>
                </a:solidFill>
              </a:rPr>
              <a:t>(ektotermie)</a:t>
            </a:r>
            <a:endParaRPr lang="cs-CZ" sz="3200" b="1">
              <a:solidFill>
                <a:srgbClr val="3366CC"/>
              </a:solidFill>
            </a:endParaRPr>
          </a:p>
        </p:txBody>
      </p:sp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1363663" y="3671888"/>
            <a:ext cx="1698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102" name="AutoShape 14"/>
          <p:cNvSpPr>
            <a:spLocks noChangeArrowheads="1"/>
          </p:cNvSpPr>
          <p:nvPr/>
        </p:nvSpPr>
        <p:spPr bwMode="auto">
          <a:xfrm>
            <a:off x="887413" y="3498850"/>
            <a:ext cx="485775" cy="1214438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40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sp>
        <p:nvSpPr>
          <p:cNvPr id="2181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pic>
        <p:nvPicPr>
          <p:cNvPr id="23556" name="Picture 5" descr="500px-21-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0813"/>
            <a:ext cx="8856663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ovéPole 1"/>
          <p:cNvSpPr txBox="1">
            <a:spLocks noChangeArrowheads="1"/>
          </p:cNvSpPr>
          <p:nvPr/>
        </p:nvSpPr>
        <p:spPr bwMode="auto">
          <a:xfrm>
            <a:off x="1495425" y="514350"/>
            <a:ext cx="6591300" cy="4619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400" b="1">
                <a:solidFill>
                  <a:srgbClr val="000000"/>
                </a:solidFill>
              </a:rPr>
              <a:t>Protiproudový výměnný mechanizmus</a:t>
            </a:r>
          </a:p>
        </p:txBody>
      </p:sp>
      <p:sp>
        <p:nvSpPr>
          <p:cNvPr id="23558" name="TextovéPole 2"/>
          <p:cNvSpPr txBox="1">
            <a:spLocks noChangeArrowheads="1"/>
          </p:cNvSpPr>
          <p:nvPr/>
        </p:nvSpPr>
        <p:spPr bwMode="auto">
          <a:xfrm>
            <a:off x="4084638" y="1533525"/>
            <a:ext cx="990600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FF0000"/>
                </a:solidFill>
              </a:rPr>
              <a:t>Krev</a:t>
            </a:r>
          </a:p>
        </p:txBody>
      </p:sp>
      <p:sp>
        <p:nvSpPr>
          <p:cNvPr id="23559" name="TextovéPole 8"/>
          <p:cNvSpPr txBox="1">
            <a:spLocks noChangeArrowheads="1"/>
          </p:cNvSpPr>
          <p:nvPr/>
        </p:nvSpPr>
        <p:spPr bwMode="auto">
          <a:xfrm>
            <a:off x="7723188" y="1504950"/>
            <a:ext cx="990600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FF0000"/>
                </a:solidFill>
              </a:rPr>
              <a:t>Krev</a:t>
            </a:r>
          </a:p>
        </p:txBody>
      </p:sp>
      <p:sp>
        <p:nvSpPr>
          <p:cNvPr id="23560" name="TextovéPole 3"/>
          <p:cNvSpPr txBox="1">
            <a:spLocks noChangeArrowheads="1"/>
          </p:cNvSpPr>
          <p:nvPr/>
        </p:nvSpPr>
        <p:spPr bwMode="auto">
          <a:xfrm>
            <a:off x="2428875" y="5457825"/>
            <a:ext cx="1304925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B0F0"/>
                </a:solidFill>
              </a:rPr>
              <a:t>Chlad</a:t>
            </a:r>
            <a:r>
              <a:rPr lang="cs-CZ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3561" name="TextovéPole 6"/>
          <p:cNvSpPr txBox="1">
            <a:spLocks noChangeArrowheads="1"/>
          </p:cNvSpPr>
          <p:nvPr/>
        </p:nvSpPr>
        <p:spPr bwMode="auto">
          <a:xfrm>
            <a:off x="6010275" y="5572125"/>
            <a:ext cx="1095375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FF3300"/>
                </a:solidFill>
              </a:rPr>
              <a:t>Teplo</a:t>
            </a:r>
          </a:p>
        </p:txBody>
      </p:sp>
    </p:spTree>
    <p:extLst>
      <p:ext uri="{BB962C8B-B14F-4D97-AF65-F5344CB8AC3E}">
        <p14:creationId xmlns:p14="http://schemas.microsoft.com/office/powerpoint/2010/main" xmlns="" val="103494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1016000" y="1485900"/>
            <a:ext cx="6918325" cy="4011613"/>
          </a:xfrm>
          <a:prstGeom prst="rect">
            <a:avLst/>
          </a:prstGeom>
          <a:solidFill>
            <a:srgbClr val="FFFFFF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GB" sz="3200">
              <a:solidFill>
                <a:srgbClr val="FFCC00"/>
              </a:solidFill>
              <a:latin typeface="Times" pitchFamily="18" charset="0"/>
            </a:endParaRPr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2184400" y="4699000"/>
            <a:ext cx="48768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24580" name="Line 5"/>
          <p:cNvSpPr>
            <a:spLocks noChangeShapeType="1"/>
          </p:cNvSpPr>
          <p:nvPr/>
        </p:nvSpPr>
        <p:spPr bwMode="auto">
          <a:xfrm flipV="1">
            <a:off x="3644900" y="4699000"/>
            <a:ext cx="1588" cy="50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24581" name="Line 6"/>
          <p:cNvSpPr>
            <a:spLocks noChangeShapeType="1"/>
          </p:cNvSpPr>
          <p:nvPr/>
        </p:nvSpPr>
        <p:spPr bwMode="auto">
          <a:xfrm flipV="1">
            <a:off x="5105400" y="4699000"/>
            <a:ext cx="1588" cy="50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 flipV="1">
            <a:off x="6578600" y="4699000"/>
            <a:ext cx="1588" cy="50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24583" name="Rectangle 8"/>
          <p:cNvSpPr>
            <a:spLocks noChangeArrowheads="1"/>
          </p:cNvSpPr>
          <p:nvPr/>
        </p:nvSpPr>
        <p:spPr bwMode="auto">
          <a:xfrm>
            <a:off x="3549650" y="4857750"/>
            <a:ext cx="206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GB" sz="1200" b="1">
                <a:solidFill>
                  <a:srgbClr val="000000"/>
                </a:solidFill>
                <a:latin typeface="Geneva" charset="0"/>
              </a:rPr>
              <a:t>60</a:t>
            </a:r>
            <a:endParaRPr lang="en-GB" altLang="en-GB" sz="3200">
              <a:solidFill>
                <a:srgbClr val="FFCC00"/>
              </a:solidFill>
              <a:latin typeface="Times" pitchFamily="18" charset="0"/>
            </a:endParaRPr>
          </a:p>
        </p:txBody>
      </p:sp>
      <p:sp>
        <p:nvSpPr>
          <p:cNvPr id="24584" name="Rectangle 9"/>
          <p:cNvSpPr>
            <a:spLocks noChangeArrowheads="1"/>
          </p:cNvSpPr>
          <p:nvPr/>
        </p:nvSpPr>
        <p:spPr bwMode="auto">
          <a:xfrm>
            <a:off x="4959350" y="4857750"/>
            <a:ext cx="30956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GB" sz="1200" b="1">
                <a:solidFill>
                  <a:srgbClr val="000000"/>
                </a:solidFill>
                <a:latin typeface="Geneva" charset="0"/>
              </a:rPr>
              <a:t>120</a:t>
            </a:r>
            <a:endParaRPr lang="en-GB" altLang="en-GB" sz="3200">
              <a:solidFill>
                <a:srgbClr val="FFCC00"/>
              </a:solidFill>
              <a:latin typeface="Times" pitchFamily="18" charset="0"/>
            </a:endParaRPr>
          </a:p>
        </p:txBody>
      </p:sp>
      <p:sp>
        <p:nvSpPr>
          <p:cNvPr id="24585" name="Rectangle 10"/>
          <p:cNvSpPr>
            <a:spLocks noChangeArrowheads="1"/>
          </p:cNvSpPr>
          <p:nvPr/>
        </p:nvSpPr>
        <p:spPr bwMode="auto">
          <a:xfrm>
            <a:off x="6432550" y="4857750"/>
            <a:ext cx="30956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GB" sz="1200" b="1">
                <a:solidFill>
                  <a:srgbClr val="000000"/>
                </a:solidFill>
                <a:latin typeface="Geneva" charset="0"/>
              </a:rPr>
              <a:t>180</a:t>
            </a:r>
            <a:endParaRPr lang="en-GB" altLang="en-GB" sz="3200">
              <a:solidFill>
                <a:srgbClr val="FFCC00"/>
              </a:solidFill>
              <a:latin typeface="Times" pitchFamily="18" charset="0"/>
            </a:endParaRPr>
          </a:p>
        </p:txBody>
      </p:sp>
      <p:grpSp>
        <p:nvGrpSpPr>
          <p:cNvPr id="24586" name="Group 11"/>
          <p:cNvGrpSpPr>
            <a:grpSpLocks/>
          </p:cNvGrpSpPr>
          <p:nvPr/>
        </p:nvGrpSpPr>
        <p:grpSpPr bwMode="auto">
          <a:xfrm>
            <a:off x="1187450" y="1644650"/>
            <a:ext cx="1106488" cy="3340100"/>
            <a:chOff x="748" y="1036"/>
            <a:chExt cx="697" cy="2104"/>
          </a:xfrm>
        </p:grpSpPr>
        <p:sp>
          <p:nvSpPr>
            <p:cNvPr id="24596" name="Line 12"/>
            <p:cNvSpPr>
              <a:spLocks noChangeShapeType="1"/>
            </p:cNvSpPr>
            <p:nvPr/>
          </p:nvSpPr>
          <p:spPr bwMode="auto">
            <a:xfrm>
              <a:off x="1256" y="1088"/>
              <a:ext cx="1" cy="188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24597" name="Line 13"/>
            <p:cNvSpPr>
              <a:spLocks noChangeShapeType="1"/>
            </p:cNvSpPr>
            <p:nvPr/>
          </p:nvSpPr>
          <p:spPr bwMode="auto">
            <a:xfrm>
              <a:off x="1224" y="2968"/>
              <a:ext cx="3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24598" name="Line 14"/>
            <p:cNvSpPr>
              <a:spLocks noChangeShapeType="1"/>
            </p:cNvSpPr>
            <p:nvPr/>
          </p:nvSpPr>
          <p:spPr bwMode="auto">
            <a:xfrm>
              <a:off x="1224" y="2696"/>
              <a:ext cx="3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24599" name="Line 15"/>
            <p:cNvSpPr>
              <a:spLocks noChangeShapeType="1"/>
            </p:cNvSpPr>
            <p:nvPr/>
          </p:nvSpPr>
          <p:spPr bwMode="auto">
            <a:xfrm>
              <a:off x="1224" y="2432"/>
              <a:ext cx="3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24600" name="Line 16"/>
            <p:cNvSpPr>
              <a:spLocks noChangeShapeType="1"/>
            </p:cNvSpPr>
            <p:nvPr/>
          </p:nvSpPr>
          <p:spPr bwMode="auto">
            <a:xfrm>
              <a:off x="1224" y="2160"/>
              <a:ext cx="3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24601" name="Line 17"/>
            <p:cNvSpPr>
              <a:spLocks noChangeShapeType="1"/>
            </p:cNvSpPr>
            <p:nvPr/>
          </p:nvSpPr>
          <p:spPr bwMode="auto">
            <a:xfrm>
              <a:off x="1224" y="1896"/>
              <a:ext cx="3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24602" name="Line 18"/>
            <p:cNvSpPr>
              <a:spLocks noChangeShapeType="1"/>
            </p:cNvSpPr>
            <p:nvPr/>
          </p:nvSpPr>
          <p:spPr bwMode="auto">
            <a:xfrm>
              <a:off x="1224" y="1624"/>
              <a:ext cx="3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24603" name="Line 19"/>
            <p:cNvSpPr>
              <a:spLocks noChangeShapeType="1"/>
            </p:cNvSpPr>
            <p:nvPr/>
          </p:nvSpPr>
          <p:spPr bwMode="auto">
            <a:xfrm>
              <a:off x="1224" y="1360"/>
              <a:ext cx="3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24604" name="Line 20"/>
            <p:cNvSpPr>
              <a:spLocks noChangeShapeType="1"/>
            </p:cNvSpPr>
            <p:nvPr/>
          </p:nvSpPr>
          <p:spPr bwMode="auto">
            <a:xfrm>
              <a:off x="1224" y="1088"/>
              <a:ext cx="3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24605" name="Line 21"/>
            <p:cNvSpPr>
              <a:spLocks noChangeShapeType="1"/>
            </p:cNvSpPr>
            <p:nvPr/>
          </p:nvSpPr>
          <p:spPr bwMode="auto">
            <a:xfrm flipV="1">
              <a:off x="1256" y="2968"/>
              <a:ext cx="1" cy="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24606" name="Rectangle 22"/>
            <p:cNvSpPr>
              <a:spLocks noChangeArrowheads="1"/>
            </p:cNvSpPr>
            <p:nvPr/>
          </p:nvSpPr>
          <p:spPr bwMode="auto">
            <a:xfrm>
              <a:off x="1108" y="2916"/>
              <a:ext cx="65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GB" sz="1200" b="1">
                  <a:solidFill>
                    <a:srgbClr val="000000"/>
                  </a:solidFill>
                  <a:latin typeface="Geneva" charset="0"/>
                </a:rPr>
                <a:t>0</a:t>
              </a:r>
              <a:endParaRPr lang="en-GB" altLang="en-GB" sz="3200">
                <a:solidFill>
                  <a:srgbClr val="FFCC00"/>
                </a:solidFill>
                <a:latin typeface="Times" pitchFamily="18" charset="0"/>
              </a:endParaRPr>
            </a:p>
          </p:txBody>
        </p:sp>
        <p:sp>
          <p:nvSpPr>
            <p:cNvPr id="24607" name="Rectangle 23"/>
            <p:cNvSpPr>
              <a:spLocks noChangeArrowheads="1"/>
            </p:cNvSpPr>
            <p:nvPr/>
          </p:nvSpPr>
          <p:spPr bwMode="auto">
            <a:xfrm>
              <a:off x="1108" y="2644"/>
              <a:ext cx="65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GB" sz="1200" b="1">
                  <a:solidFill>
                    <a:srgbClr val="000000"/>
                  </a:solidFill>
                  <a:latin typeface="Geneva" charset="0"/>
                </a:rPr>
                <a:t>5</a:t>
              </a:r>
              <a:endParaRPr lang="en-GB" altLang="en-GB" sz="3200">
                <a:solidFill>
                  <a:srgbClr val="FFCC00"/>
                </a:solidFill>
                <a:latin typeface="Times" pitchFamily="18" charset="0"/>
              </a:endParaRPr>
            </a:p>
          </p:txBody>
        </p:sp>
        <p:sp>
          <p:nvSpPr>
            <p:cNvPr id="24608" name="Rectangle 24"/>
            <p:cNvSpPr>
              <a:spLocks noChangeArrowheads="1"/>
            </p:cNvSpPr>
            <p:nvPr/>
          </p:nvSpPr>
          <p:spPr bwMode="auto">
            <a:xfrm>
              <a:off x="1036" y="2380"/>
              <a:ext cx="13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GB" sz="1200" b="1">
                  <a:solidFill>
                    <a:srgbClr val="000000"/>
                  </a:solidFill>
                  <a:latin typeface="Geneva" charset="0"/>
                </a:rPr>
                <a:t>10</a:t>
              </a:r>
              <a:endParaRPr lang="en-GB" altLang="en-GB" sz="3200">
                <a:solidFill>
                  <a:srgbClr val="FFCC00"/>
                </a:solidFill>
                <a:latin typeface="Times" pitchFamily="18" charset="0"/>
              </a:endParaRPr>
            </a:p>
          </p:txBody>
        </p:sp>
        <p:sp>
          <p:nvSpPr>
            <p:cNvPr id="24609" name="Rectangle 25"/>
            <p:cNvSpPr>
              <a:spLocks noChangeArrowheads="1"/>
            </p:cNvSpPr>
            <p:nvPr/>
          </p:nvSpPr>
          <p:spPr bwMode="auto">
            <a:xfrm>
              <a:off x="1036" y="2108"/>
              <a:ext cx="13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GB" sz="1200" b="1">
                  <a:solidFill>
                    <a:srgbClr val="000000"/>
                  </a:solidFill>
                  <a:latin typeface="Geneva" charset="0"/>
                </a:rPr>
                <a:t>15</a:t>
              </a:r>
              <a:endParaRPr lang="en-GB" altLang="en-GB" sz="3200">
                <a:solidFill>
                  <a:srgbClr val="FFCC00"/>
                </a:solidFill>
                <a:latin typeface="Times" pitchFamily="18" charset="0"/>
              </a:endParaRPr>
            </a:p>
          </p:txBody>
        </p:sp>
        <p:sp>
          <p:nvSpPr>
            <p:cNvPr id="24610" name="Rectangle 26"/>
            <p:cNvSpPr>
              <a:spLocks noChangeArrowheads="1"/>
            </p:cNvSpPr>
            <p:nvPr/>
          </p:nvSpPr>
          <p:spPr bwMode="auto">
            <a:xfrm>
              <a:off x="1036" y="1844"/>
              <a:ext cx="13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GB" sz="1200" b="1">
                  <a:solidFill>
                    <a:srgbClr val="000000"/>
                  </a:solidFill>
                  <a:latin typeface="Geneva" charset="0"/>
                </a:rPr>
                <a:t>20</a:t>
              </a:r>
              <a:endParaRPr lang="en-GB" altLang="en-GB" sz="3200">
                <a:solidFill>
                  <a:srgbClr val="FFCC00"/>
                </a:solidFill>
                <a:latin typeface="Times" pitchFamily="18" charset="0"/>
              </a:endParaRPr>
            </a:p>
          </p:txBody>
        </p:sp>
        <p:sp>
          <p:nvSpPr>
            <p:cNvPr id="24611" name="Rectangle 27"/>
            <p:cNvSpPr>
              <a:spLocks noChangeArrowheads="1"/>
            </p:cNvSpPr>
            <p:nvPr/>
          </p:nvSpPr>
          <p:spPr bwMode="auto">
            <a:xfrm>
              <a:off x="1036" y="1572"/>
              <a:ext cx="13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GB" sz="1200" b="1">
                  <a:solidFill>
                    <a:srgbClr val="000000"/>
                  </a:solidFill>
                  <a:latin typeface="Geneva" charset="0"/>
                </a:rPr>
                <a:t>25</a:t>
              </a:r>
              <a:endParaRPr lang="en-GB" altLang="en-GB" sz="3200">
                <a:solidFill>
                  <a:srgbClr val="FFCC00"/>
                </a:solidFill>
                <a:latin typeface="Times" pitchFamily="18" charset="0"/>
              </a:endParaRPr>
            </a:p>
          </p:txBody>
        </p:sp>
        <p:sp>
          <p:nvSpPr>
            <p:cNvPr id="24612" name="Rectangle 28"/>
            <p:cNvSpPr>
              <a:spLocks noChangeArrowheads="1"/>
            </p:cNvSpPr>
            <p:nvPr/>
          </p:nvSpPr>
          <p:spPr bwMode="auto">
            <a:xfrm>
              <a:off x="1036" y="1308"/>
              <a:ext cx="13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GB" sz="1200" b="1">
                  <a:solidFill>
                    <a:srgbClr val="000000"/>
                  </a:solidFill>
                  <a:latin typeface="Geneva" charset="0"/>
                </a:rPr>
                <a:t>30</a:t>
              </a:r>
              <a:endParaRPr lang="en-GB" altLang="en-GB" sz="3200">
                <a:solidFill>
                  <a:srgbClr val="FFCC00"/>
                </a:solidFill>
                <a:latin typeface="Times" pitchFamily="18" charset="0"/>
              </a:endParaRPr>
            </a:p>
          </p:txBody>
        </p:sp>
        <p:sp>
          <p:nvSpPr>
            <p:cNvPr id="24613" name="Rectangle 29"/>
            <p:cNvSpPr>
              <a:spLocks noChangeArrowheads="1"/>
            </p:cNvSpPr>
            <p:nvPr/>
          </p:nvSpPr>
          <p:spPr bwMode="auto">
            <a:xfrm>
              <a:off x="1036" y="1036"/>
              <a:ext cx="13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GB" sz="1200" b="1">
                  <a:solidFill>
                    <a:srgbClr val="000000"/>
                  </a:solidFill>
                  <a:latin typeface="Geneva" charset="0"/>
                </a:rPr>
                <a:t>35</a:t>
              </a:r>
              <a:endParaRPr lang="en-GB" altLang="en-GB" sz="3200">
                <a:solidFill>
                  <a:srgbClr val="FFCC00"/>
                </a:solidFill>
                <a:latin typeface="Times" pitchFamily="18" charset="0"/>
              </a:endParaRPr>
            </a:p>
          </p:txBody>
        </p:sp>
        <p:sp>
          <p:nvSpPr>
            <p:cNvPr id="24614" name="Rectangle 30"/>
            <p:cNvSpPr>
              <a:spLocks noChangeArrowheads="1"/>
            </p:cNvSpPr>
            <p:nvPr/>
          </p:nvSpPr>
          <p:spPr bwMode="auto">
            <a:xfrm>
              <a:off x="1380" y="3020"/>
              <a:ext cx="65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GB" sz="1200" b="1">
                  <a:solidFill>
                    <a:srgbClr val="000000"/>
                  </a:solidFill>
                  <a:latin typeface="Geneva" charset="0"/>
                </a:rPr>
                <a:t>0</a:t>
              </a:r>
              <a:endParaRPr lang="en-GB" altLang="en-GB" sz="3200">
                <a:solidFill>
                  <a:srgbClr val="FFCC00"/>
                </a:solidFill>
                <a:latin typeface="Times" pitchFamily="18" charset="0"/>
              </a:endParaRPr>
            </a:p>
          </p:txBody>
        </p:sp>
        <p:sp>
          <p:nvSpPr>
            <p:cNvPr id="24615" name="Text Box 31"/>
            <p:cNvSpPr txBox="1">
              <a:spLocks noChangeArrowheads="1"/>
            </p:cNvSpPr>
            <p:nvPr/>
          </p:nvSpPr>
          <p:spPr bwMode="auto">
            <a:xfrm rot="-5400000">
              <a:off x="269" y="2018"/>
              <a:ext cx="11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altLang="en-GB" b="1">
                  <a:solidFill>
                    <a:srgbClr val="FF3300"/>
                  </a:solidFill>
                  <a:latin typeface="Arial" charset="0"/>
                </a:rPr>
                <a:t>Teplota kůže</a:t>
              </a:r>
              <a:r>
                <a:rPr lang="en-GB" altLang="en-GB" b="1">
                  <a:solidFill>
                    <a:srgbClr val="FF3300"/>
                  </a:solidFill>
                  <a:latin typeface="Arial" charset="0"/>
                </a:rPr>
                <a:t> °C</a:t>
              </a:r>
            </a:p>
          </p:txBody>
        </p:sp>
      </p:grpSp>
      <p:sp>
        <p:nvSpPr>
          <p:cNvPr id="24587" name="Text Box 32"/>
          <p:cNvSpPr txBox="1">
            <a:spLocks noChangeArrowheads="1"/>
          </p:cNvSpPr>
          <p:nvPr/>
        </p:nvSpPr>
        <p:spPr bwMode="auto">
          <a:xfrm>
            <a:off x="3649663" y="5024438"/>
            <a:ext cx="1628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en-GB" b="1">
                <a:solidFill>
                  <a:srgbClr val="009900"/>
                </a:solidFill>
                <a:latin typeface="Arial" charset="0"/>
              </a:rPr>
              <a:t>Čas</a:t>
            </a:r>
            <a:r>
              <a:rPr lang="en-GB" altLang="en-GB" i="1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GB" altLang="en-GB">
                <a:solidFill>
                  <a:srgbClr val="009900"/>
                </a:solidFill>
                <a:latin typeface="Arial" charset="0"/>
              </a:rPr>
              <a:t>(min)</a:t>
            </a:r>
          </a:p>
        </p:txBody>
      </p:sp>
      <p:sp>
        <p:nvSpPr>
          <p:cNvPr id="144417" name="Text Box 33"/>
          <p:cNvSpPr txBox="1">
            <a:spLocks noChangeArrowheads="1"/>
          </p:cNvSpPr>
          <p:nvPr/>
        </p:nvSpPr>
        <p:spPr bwMode="auto">
          <a:xfrm>
            <a:off x="2274888" y="1631950"/>
            <a:ext cx="1470025" cy="33655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1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</a:t>
            </a:r>
            <a:r>
              <a:rPr lang="cs-CZ" altLang="en-GB" sz="1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tav imerze</a:t>
            </a:r>
            <a:endParaRPr lang="en-GB" altLang="en-GB" sz="16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4589" name="Line 34"/>
          <p:cNvSpPr>
            <a:spLocks noChangeShapeType="1"/>
          </p:cNvSpPr>
          <p:nvPr/>
        </p:nvSpPr>
        <p:spPr bwMode="auto">
          <a:xfrm flipV="1">
            <a:off x="2336800" y="2024063"/>
            <a:ext cx="487363" cy="1873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24590" name="Text Box 35"/>
          <p:cNvSpPr txBox="1">
            <a:spLocks noChangeArrowheads="1"/>
          </p:cNvSpPr>
          <p:nvPr/>
        </p:nvSpPr>
        <p:spPr bwMode="auto">
          <a:xfrm>
            <a:off x="2270125" y="3971925"/>
            <a:ext cx="1441450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GB">
                <a:solidFill>
                  <a:srgbClr val="008000"/>
                </a:solidFill>
                <a:latin typeface="Arial Black" pitchFamily="34" charset="0"/>
              </a:rPr>
              <a:t>I</a:t>
            </a:r>
            <a:r>
              <a:rPr lang="cs-CZ" altLang="en-GB">
                <a:solidFill>
                  <a:srgbClr val="008000"/>
                </a:solidFill>
                <a:latin typeface="Arial Black" pitchFamily="34" charset="0"/>
              </a:rPr>
              <a:t>SCHÉMIE</a:t>
            </a:r>
            <a:endParaRPr lang="en-GB" altLang="en-GB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44420" name="Text Box 36"/>
          <p:cNvSpPr txBox="1">
            <a:spLocks noChangeArrowheads="1"/>
          </p:cNvSpPr>
          <p:nvPr/>
        </p:nvSpPr>
        <p:spPr bwMode="auto">
          <a:xfrm>
            <a:off x="3860800" y="1951038"/>
            <a:ext cx="1717675" cy="376237"/>
          </a:xfrm>
          <a:prstGeom prst="rect">
            <a:avLst/>
          </a:prstGeom>
          <a:solidFill>
            <a:srgbClr val="CC33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en-GB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REPERFÚZE</a:t>
            </a:r>
            <a:endParaRPr lang="en-GB" altLang="en-GB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grpSp>
        <p:nvGrpSpPr>
          <p:cNvPr id="24592" name="Group 37"/>
          <p:cNvGrpSpPr>
            <a:grpSpLocks/>
          </p:cNvGrpSpPr>
          <p:nvPr/>
        </p:nvGrpSpPr>
        <p:grpSpPr bwMode="auto">
          <a:xfrm>
            <a:off x="1993900" y="2146300"/>
            <a:ext cx="5118100" cy="1562100"/>
            <a:chOff x="1256" y="1352"/>
            <a:chExt cx="3224" cy="984"/>
          </a:xfrm>
        </p:grpSpPr>
        <p:sp>
          <p:nvSpPr>
            <p:cNvPr id="24594" name="Freeform 38"/>
            <p:cNvSpPr>
              <a:spLocks/>
            </p:cNvSpPr>
            <p:nvPr/>
          </p:nvSpPr>
          <p:spPr bwMode="auto">
            <a:xfrm>
              <a:off x="1392" y="1352"/>
              <a:ext cx="3088" cy="984"/>
            </a:xfrm>
            <a:custGeom>
              <a:avLst/>
              <a:gdLst>
                <a:gd name="T0" fmla="*/ 0 w 3088"/>
                <a:gd name="T1" fmla="*/ 477 h 832"/>
                <a:gd name="T2" fmla="*/ 16 w 3088"/>
                <a:gd name="T3" fmla="*/ 887 h 832"/>
                <a:gd name="T4" fmla="*/ 128 w 3088"/>
                <a:gd name="T5" fmla="*/ 1257 h 832"/>
                <a:gd name="T6" fmla="*/ 240 w 3088"/>
                <a:gd name="T7" fmla="*/ 1377 h 832"/>
                <a:gd name="T8" fmla="*/ 304 w 3088"/>
                <a:gd name="T9" fmla="*/ 1349 h 832"/>
                <a:gd name="T10" fmla="*/ 352 w 3088"/>
                <a:gd name="T11" fmla="*/ 1243 h 832"/>
                <a:gd name="T12" fmla="*/ 424 w 3088"/>
                <a:gd name="T13" fmla="*/ 979 h 832"/>
                <a:gd name="T14" fmla="*/ 552 w 3088"/>
                <a:gd name="T15" fmla="*/ 556 h 832"/>
                <a:gd name="T16" fmla="*/ 616 w 3088"/>
                <a:gd name="T17" fmla="*/ 451 h 832"/>
                <a:gd name="T18" fmla="*/ 672 w 3088"/>
                <a:gd name="T19" fmla="*/ 477 h 832"/>
                <a:gd name="T20" fmla="*/ 728 w 3088"/>
                <a:gd name="T21" fmla="*/ 649 h 832"/>
                <a:gd name="T22" fmla="*/ 824 w 3088"/>
                <a:gd name="T23" fmla="*/ 1044 h 832"/>
                <a:gd name="T24" fmla="*/ 880 w 3088"/>
                <a:gd name="T25" fmla="*/ 1243 h 832"/>
                <a:gd name="T26" fmla="*/ 936 w 3088"/>
                <a:gd name="T27" fmla="*/ 1323 h 832"/>
                <a:gd name="T28" fmla="*/ 992 w 3088"/>
                <a:gd name="T29" fmla="*/ 1243 h 832"/>
                <a:gd name="T30" fmla="*/ 1048 w 3088"/>
                <a:gd name="T31" fmla="*/ 1044 h 832"/>
                <a:gd name="T32" fmla="*/ 1144 w 3088"/>
                <a:gd name="T33" fmla="*/ 649 h 832"/>
                <a:gd name="T34" fmla="*/ 1200 w 3088"/>
                <a:gd name="T35" fmla="*/ 477 h 832"/>
                <a:gd name="T36" fmla="*/ 1256 w 3088"/>
                <a:gd name="T37" fmla="*/ 451 h 832"/>
                <a:gd name="T38" fmla="*/ 1320 w 3088"/>
                <a:gd name="T39" fmla="*/ 569 h 832"/>
                <a:gd name="T40" fmla="*/ 1392 w 3088"/>
                <a:gd name="T41" fmla="*/ 873 h 832"/>
                <a:gd name="T42" fmla="*/ 1472 w 3088"/>
                <a:gd name="T43" fmla="*/ 1192 h 832"/>
                <a:gd name="T44" fmla="*/ 1536 w 3088"/>
                <a:gd name="T45" fmla="*/ 1310 h 832"/>
                <a:gd name="T46" fmla="*/ 1592 w 3088"/>
                <a:gd name="T47" fmla="*/ 1284 h 832"/>
                <a:gd name="T48" fmla="*/ 1648 w 3088"/>
                <a:gd name="T49" fmla="*/ 1112 h 832"/>
                <a:gd name="T50" fmla="*/ 1744 w 3088"/>
                <a:gd name="T51" fmla="*/ 714 h 832"/>
                <a:gd name="T52" fmla="*/ 1800 w 3088"/>
                <a:gd name="T53" fmla="*/ 516 h 832"/>
                <a:gd name="T54" fmla="*/ 1856 w 3088"/>
                <a:gd name="T55" fmla="*/ 436 h 832"/>
                <a:gd name="T56" fmla="*/ 1912 w 3088"/>
                <a:gd name="T57" fmla="*/ 516 h 832"/>
                <a:gd name="T58" fmla="*/ 1976 w 3088"/>
                <a:gd name="T59" fmla="*/ 714 h 832"/>
                <a:gd name="T60" fmla="*/ 2072 w 3088"/>
                <a:gd name="T61" fmla="*/ 1112 h 832"/>
                <a:gd name="T62" fmla="*/ 2128 w 3088"/>
                <a:gd name="T63" fmla="*/ 1284 h 832"/>
                <a:gd name="T64" fmla="*/ 2184 w 3088"/>
                <a:gd name="T65" fmla="*/ 1310 h 832"/>
                <a:gd name="T66" fmla="*/ 2248 w 3088"/>
                <a:gd name="T67" fmla="*/ 1192 h 832"/>
                <a:gd name="T68" fmla="*/ 2320 w 3088"/>
                <a:gd name="T69" fmla="*/ 873 h 832"/>
                <a:gd name="T70" fmla="*/ 2400 w 3088"/>
                <a:gd name="T71" fmla="*/ 569 h 832"/>
                <a:gd name="T72" fmla="*/ 2456 w 3088"/>
                <a:gd name="T73" fmla="*/ 451 h 832"/>
                <a:gd name="T74" fmla="*/ 2512 w 3088"/>
                <a:gd name="T75" fmla="*/ 477 h 832"/>
                <a:gd name="T76" fmla="*/ 2568 w 3088"/>
                <a:gd name="T77" fmla="*/ 649 h 832"/>
                <a:gd name="T78" fmla="*/ 2664 w 3088"/>
                <a:gd name="T79" fmla="*/ 1044 h 832"/>
                <a:gd name="T80" fmla="*/ 2720 w 3088"/>
                <a:gd name="T81" fmla="*/ 1243 h 832"/>
                <a:gd name="T82" fmla="*/ 2776 w 3088"/>
                <a:gd name="T83" fmla="*/ 1323 h 832"/>
                <a:gd name="T84" fmla="*/ 2832 w 3088"/>
                <a:gd name="T85" fmla="*/ 1270 h 832"/>
                <a:gd name="T86" fmla="*/ 2928 w 3088"/>
                <a:gd name="T87" fmla="*/ 993 h 832"/>
                <a:gd name="T88" fmla="*/ 3048 w 3088"/>
                <a:gd name="T89" fmla="*/ 556 h 83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088" h="832">
                  <a:moveTo>
                    <a:pt x="0" y="0"/>
                  </a:moveTo>
                  <a:lnTo>
                    <a:pt x="0" y="144"/>
                  </a:lnTo>
                  <a:lnTo>
                    <a:pt x="0" y="288"/>
                  </a:lnTo>
                  <a:lnTo>
                    <a:pt x="0" y="424"/>
                  </a:lnTo>
                  <a:lnTo>
                    <a:pt x="8" y="480"/>
                  </a:lnTo>
                  <a:lnTo>
                    <a:pt x="16" y="536"/>
                  </a:lnTo>
                  <a:lnTo>
                    <a:pt x="48" y="624"/>
                  </a:lnTo>
                  <a:lnTo>
                    <a:pt x="80" y="704"/>
                  </a:lnTo>
                  <a:lnTo>
                    <a:pt x="128" y="760"/>
                  </a:lnTo>
                  <a:lnTo>
                    <a:pt x="168" y="800"/>
                  </a:lnTo>
                  <a:lnTo>
                    <a:pt x="200" y="816"/>
                  </a:lnTo>
                  <a:lnTo>
                    <a:pt x="240" y="832"/>
                  </a:lnTo>
                  <a:lnTo>
                    <a:pt x="256" y="832"/>
                  </a:lnTo>
                  <a:lnTo>
                    <a:pt x="280" y="824"/>
                  </a:lnTo>
                  <a:lnTo>
                    <a:pt x="304" y="816"/>
                  </a:lnTo>
                  <a:lnTo>
                    <a:pt x="320" y="800"/>
                  </a:lnTo>
                  <a:lnTo>
                    <a:pt x="336" y="776"/>
                  </a:lnTo>
                  <a:lnTo>
                    <a:pt x="352" y="752"/>
                  </a:lnTo>
                  <a:lnTo>
                    <a:pt x="368" y="720"/>
                  </a:lnTo>
                  <a:lnTo>
                    <a:pt x="384" y="680"/>
                  </a:lnTo>
                  <a:lnTo>
                    <a:pt x="424" y="592"/>
                  </a:lnTo>
                  <a:lnTo>
                    <a:pt x="464" y="496"/>
                  </a:lnTo>
                  <a:lnTo>
                    <a:pt x="512" y="408"/>
                  </a:lnTo>
                  <a:lnTo>
                    <a:pt x="552" y="336"/>
                  </a:lnTo>
                  <a:lnTo>
                    <a:pt x="568" y="304"/>
                  </a:lnTo>
                  <a:lnTo>
                    <a:pt x="592" y="280"/>
                  </a:lnTo>
                  <a:lnTo>
                    <a:pt x="616" y="272"/>
                  </a:lnTo>
                  <a:lnTo>
                    <a:pt x="632" y="264"/>
                  </a:lnTo>
                  <a:lnTo>
                    <a:pt x="648" y="272"/>
                  </a:lnTo>
                  <a:lnTo>
                    <a:pt x="672" y="288"/>
                  </a:lnTo>
                  <a:lnTo>
                    <a:pt x="688" y="312"/>
                  </a:lnTo>
                  <a:lnTo>
                    <a:pt x="712" y="344"/>
                  </a:lnTo>
                  <a:lnTo>
                    <a:pt x="728" y="392"/>
                  </a:lnTo>
                  <a:lnTo>
                    <a:pt x="744" y="432"/>
                  </a:lnTo>
                  <a:lnTo>
                    <a:pt x="784" y="528"/>
                  </a:lnTo>
                  <a:lnTo>
                    <a:pt x="824" y="632"/>
                  </a:lnTo>
                  <a:lnTo>
                    <a:pt x="840" y="672"/>
                  </a:lnTo>
                  <a:lnTo>
                    <a:pt x="864" y="720"/>
                  </a:lnTo>
                  <a:lnTo>
                    <a:pt x="880" y="752"/>
                  </a:lnTo>
                  <a:lnTo>
                    <a:pt x="896" y="776"/>
                  </a:lnTo>
                  <a:lnTo>
                    <a:pt x="920" y="792"/>
                  </a:lnTo>
                  <a:lnTo>
                    <a:pt x="936" y="800"/>
                  </a:lnTo>
                  <a:lnTo>
                    <a:pt x="952" y="792"/>
                  </a:lnTo>
                  <a:lnTo>
                    <a:pt x="976" y="776"/>
                  </a:lnTo>
                  <a:lnTo>
                    <a:pt x="992" y="752"/>
                  </a:lnTo>
                  <a:lnTo>
                    <a:pt x="1008" y="720"/>
                  </a:lnTo>
                  <a:lnTo>
                    <a:pt x="1032" y="672"/>
                  </a:lnTo>
                  <a:lnTo>
                    <a:pt x="1048" y="632"/>
                  </a:lnTo>
                  <a:lnTo>
                    <a:pt x="1088" y="528"/>
                  </a:lnTo>
                  <a:lnTo>
                    <a:pt x="1128" y="432"/>
                  </a:lnTo>
                  <a:lnTo>
                    <a:pt x="1144" y="392"/>
                  </a:lnTo>
                  <a:lnTo>
                    <a:pt x="1160" y="344"/>
                  </a:lnTo>
                  <a:lnTo>
                    <a:pt x="1184" y="312"/>
                  </a:lnTo>
                  <a:lnTo>
                    <a:pt x="1200" y="288"/>
                  </a:lnTo>
                  <a:lnTo>
                    <a:pt x="1224" y="272"/>
                  </a:lnTo>
                  <a:lnTo>
                    <a:pt x="1240" y="264"/>
                  </a:lnTo>
                  <a:lnTo>
                    <a:pt x="1256" y="272"/>
                  </a:lnTo>
                  <a:lnTo>
                    <a:pt x="1280" y="288"/>
                  </a:lnTo>
                  <a:lnTo>
                    <a:pt x="1296" y="312"/>
                  </a:lnTo>
                  <a:lnTo>
                    <a:pt x="1320" y="344"/>
                  </a:lnTo>
                  <a:lnTo>
                    <a:pt x="1336" y="392"/>
                  </a:lnTo>
                  <a:lnTo>
                    <a:pt x="1360" y="432"/>
                  </a:lnTo>
                  <a:lnTo>
                    <a:pt x="1392" y="528"/>
                  </a:lnTo>
                  <a:lnTo>
                    <a:pt x="1432" y="632"/>
                  </a:lnTo>
                  <a:lnTo>
                    <a:pt x="1456" y="672"/>
                  </a:lnTo>
                  <a:lnTo>
                    <a:pt x="1472" y="720"/>
                  </a:lnTo>
                  <a:lnTo>
                    <a:pt x="1496" y="752"/>
                  </a:lnTo>
                  <a:lnTo>
                    <a:pt x="1512" y="776"/>
                  </a:lnTo>
                  <a:lnTo>
                    <a:pt x="1536" y="792"/>
                  </a:lnTo>
                  <a:lnTo>
                    <a:pt x="1552" y="800"/>
                  </a:lnTo>
                  <a:lnTo>
                    <a:pt x="1568" y="792"/>
                  </a:lnTo>
                  <a:lnTo>
                    <a:pt x="1592" y="776"/>
                  </a:lnTo>
                  <a:lnTo>
                    <a:pt x="1608" y="752"/>
                  </a:lnTo>
                  <a:lnTo>
                    <a:pt x="1632" y="720"/>
                  </a:lnTo>
                  <a:lnTo>
                    <a:pt x="1648" y="672"/>
                  </a:lnTo>
                  <a:lnTo>
                    <a:pt x="1664" y="632"/>
                  </a:lnTo>
                  <a:lnTo>
                    <a:pt x="1704" y="528"/>
                  </a:lnTo>
                  <a:lnTo>
                    <a:pt x="1744" y="432"/>
                  </a:lnTo>
                  <a:lnTo>
                    <a:pt x="1760" y="392"/>
                  </a:lnTo>
                  <a:lnTo>
                    <a:pt x="1776" y="344"/>
                  </a:lnTo>
                  <a:lnTo>
                    <a:pt x="1800" y="312"/>
                  </a:lnTo>
                  <a:lnTo>
                    <a:pt x="1816" y="288"/>
                  </a:lnTo>
                  <a:lnTo>
                    <a:pt x="1840" y="272"/>
                  </a:lnTo>
                  <a:lnTo>
                    <a:pt x="1856" y="264"/>
                  </a:lnTo>
                  <a:lnTo>
                    <a:pt x="1872" y="272"/>
                  </a:lnTo>
                  <a:lnTo>
                    <a:pt x="1896" y="288"/>
                  </a:lnTo>
                  <a:lnTo>
                    <a:pt x="1912" y="312"/>
                  </a:lnTo>
                  <a:lnTo>
                    <a:pt x="1936" y="344"/>
                  </a:lnTo>
                  <a:lnTo>
                    <a:pt x="1952" y="392"/>
                  </a:lnTo>
                  <a:lnTo>
                    <a:pt x="1976" y="432"/>
                  </a:lnTo>
                  <a:lnTo>
                    <a:pt x="2008" y="528"/>
                  </a:lnTo>
                  <a:lnTo>
                    <a:pt x="2048" y="632"/>
                  </a:lnTo>
                  <a:lnTo>
                    <a:pt x="2072" y="672"/>
                  </a:lnTo>
                  <a:lnTo>
                    <a:pt x="2088" y="720"/>
                  </a:lnTo>
                  <a:lnTo>
                    <a:pt x="2112" y="752"/>
                  </a:lnTo>
                  <a:lnTo>
                    <a:pt x="2128" y="776"/>
                  </a:lnTo>
                  <a:lnTo>
                    <a:pt x="2152" y="792"/>
                  </a:lnTo>
                  <a:lnTo>
                    <a:pt x="2168" y="800"/>
                  </a:lnTo>
                  <a:lnTo>
                    <a:pt x="2184" y="792"/>
                  </a:lnTo>
                  <a:lnTo>
                    <a:pt x="2208" y="776"/>
                  </a:lnTo>
                  <a:lnTo>
                    <a:pt x="2224" y="752"/>
                  </a:lnTo>
                  <a:lnTo>
                    <a:pt x="2248" y="720"/>
                  </a:lnTo>
                  <a:lnTo>
                    <a:pt x="2264" y="672"/>
                  </a:lnTo>
                  <a:lnTo>
                    <a:pt x="2280" y="632"/>
                  </a:lnTo>
                  <a:lnTo>
                    <a:pt x="2320" y="528"/>
                  </a:lnTo>
                  <a:lnTo>
                    <a:pt x="2360" y="432"/>
                  </a:lnTo>
                  <a:lnTo>
                    <a:pt x="2376" y="392"/>
                  </a:lnTo>
                  <a:lnTo>
                    <a:pt x="2400" y="344"/>
                  </a:lnTo>
                  <a:lnTo>
                    <a:pt x="2416" y="312"/>
                  </a:lnTo>
                  <a:lnTo>
                    <a:pt x="2432" y="288"/>
                  </a:lnTo>
                  <a:lnTo>
                    <a:pt x="2456" y="272"/>
                  </a:lnTo>
                  <a:lnTo>
                    <a:pt x="2472" y="264"/>
                  </a:lnTo>
                  <a:lnTo>
                    <a:pt x="2488" y="272"/>
                  </a:lnTo>
                  <a:lnTo>
                    <a:pt x="2512" y="288"/>
                  </a:lnTo>
                  <a:lnTo>
                    <a:pt x="2528" y="312"/>
                  </a:lnTo>
                  <a:lnTo>
                    <a:pt x="2544" y="344"/>
                  </a:lnTo>
                  <a:lnTo>
                    <a:pt x="2568" y="392"/>
                  </a:lnTo>
                  <a:lnTo>
                    <a:pt x="2584" y="432"/>
                  </a:lnTo>
                  <a:lnTo>
                    <a:pt x="2624" y="528"/>
                  </a:lnTo>
                  <a:lnTo>
                    <a:pt x="2664" y="632"/>
                  </a:lnTo>
                  <a:lnTo>
                    <a:pt x="2680" y="672"/>
                  </a:lnTo>
                  <a:lnTo>
                    <a:pt x="2696" y="720"/>
                  </a:lnTo>
                  <a:lnTo>
                    <a:pt x="2720" y="752"/>
                  </a:lnTo>
                  <a:lnTo>
                    <a:pt x="2736" y="776"/>
                  </a:lnTo>
                  <a:lnTo>
                    <a:pt x="2760" y="792"/>
                  </a:lnTo>
                  <a:lnTo>
                    <a:pt x="2776" y="800"/>
                  </a:lnTo>
                  <a:lnTo>
                    <a:pt x="2792" y="792"/>
                  </a:lnTo>
                  <a:lnTo>
                    <a:pt x="2816" y="784"/>
                  </a:lnTo>
                  <a:lnTo>
                    <a:pt x="2832" y="768"/>
                  </a:lnTo>
                  <a:lnTo>
                    <a:pt x="2856" y="744"/>
                  </a:lnTo>
                  <a:lnTo>
                    <a:pt x="2896" y="680"/>
                  </a:lnTo>
                  <a:lnTo>
                    <a:pt x="2928" y="600"/>
                  </a:lnTo>
                  <a:lnTo>
                    <a:pt x="2968" y="512"/>
                  </a:lnTo>
                  <a:lnTo>
                    <a:pt x="3008" y="424"/>
                  </a:lnTo>
                  <a:lnTo>
                    <a:pt x="3048" y="336"/>
                  </a:lnTo>
                  <a:lnTo>
                    <a:pt x="3088" y="264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24595" name="Line 39"/>
            <p:cNvSpPr>
              <a:spLocks noChangeShapeType="1"/>
            </p:cNvSpPr>
            <p:nvPr/>
          </p:nvSpPr>
          <p:spPr bwMode="auto">
            <a:xfrm flipH="1">
              <a:off x="1256" y="1352"/>
              <a:ext cx="13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</p:grpSp>
      <p:sp>
        <p:nvSpPr>
          <p:cNvPr id="144424" name="Text Box 40"/>
          <p:cNvSpPr txBox="1">
            <a:spLocks noChangeArrowheads="1"/>
          </p:cNvSpPr>
          <p:nvPr/>
        </p:nvSpPr>
        <p:spPr bwMode="auto">
          <a:xfrm>
            <a:off x="809625" y="466725"/>
            <a:ext cx="617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en-GB" sz="4000" b="1" noProof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Lewisova reakce</a:t>
            </a:r>
            <a:endParaRPr lang="cs-CZ" sz="4000" b="1">
              <a:solidFill>
                <a:srgbClr val="FFFFFF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54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>
                <a:solidFill>
                  <a:srgbClr val="FFCC00"/>
                </a:solidFill>
                <a:latin typeface="Courier New" pitchFamily="49" charset="0"/>
              </a:rPr>
              <a:t>Piloerekce</a:t>
            </a:r>
          </a:p>
        </p:txBody>
      </p:sp>
      <p:sp>
        <p:nvSpPr>
          <p:cNvPr id="2365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pic>
        <p:nvPicPr>
          <p:cNvPr id="25604" name="Picture 5" descr="piloere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" y="1308100"/>
            <a:ext cx="4802187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7" descr="200px-Gaensehau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7375" y="2019300"/>
            <a:ext cx="3200400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5639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>
                <a:solidFill>
                  <a:srgbClr val="FFCC00"/>
                </a:solidFill>
                <a:latin typeface="Courier New" pitchFamily="49" charset="0"/>
              </a:rPr>
              <a:t>KONZERVACE TEPLA</a:t>
            </a:r>
          </a:p>
        </p:txBody>
      </p:sp>
      <p:sp>
        <p:nvSpPr>
          <p:cNvPr id="23142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smtClean="0">
                <a:latin typeface="Courier New" pitchFamily="49" charset="0"/>
              </a:rPr>
              <a:t>behaviorální kontrola</a:t>
            </a:r>
          </a:p>
          <a:p>
            <a:pPr lvl="1" eaLnBrk="1" hangingPunct="1">
              <a:defRPr/>
            </a:pPr>
            <a:r>
              <a:rPr lang="cs-CZ" b="1" smtClean="0">
                <a:latin typeface="Courier New" pitchFamily="49" charset="0"/>
              </a:rPr>
              <a:t>ovlivnění expozice chladu (oblečení, schování se před větrem, deštěm, ...)</a:t>
            </a:r>
          </a:p>
          <a:p>
            <a:pPr lvl="1" eaLnBrk="1" hangingPunct="1">
              <a:defRPr/>
            </a:pPr>
            <a:r>
              <a:rPr lang="cs-CZ" b="1" smtClean="0">
                <a:latin typeface="Courier New" pitchFamily="49" charset="0"/>
              </a:rPr>
              <a:t>expozice teplému prostředí</a:t>
            </a:r>
          </a:p>
          <a:p>
            <a:pPr lvl="1" eaLnBrk="1" hangingPunct="1">
              <a:defRPr/>
            </a:pPr>
            <a:r>
              <a:rPr lang="cs-CZ" b="1" smtClean="0">
                <a:latin typeface="Courier New" pitchFamily="49" charset="0"/>
              </a:rPr>
              <a:t>zvýšení fyzické aktivity</a:t>
            </a:r>
          </a:p>
          <a:p>
            <a:pPr lvl="1" eaLnBrk="1" hangingPunct="1">
              <a:defRPr/>
            </a:pPr>
            <a:r>
              <a:rPr lang="cs-CZ" b="1" smtClean="0">
                <a:latin typeface="Courier New" pitchFamily="49" charset="0"/>
              </a:rPr>
              <a:t>...</a:t>
            </a:r>
          </a:p>
          <a:p>
            <a:pPr lvl="1" eaLnBrk="1" hangingPunct="1">
              <a:defRPr/>
            </a:pPr>
            <a:endParaRPr lang="cs-CZ" b="1" smtClean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880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>
                <a:solidFill>
                  <a:srgbClr val="FFCC00"/>
                </a:solidFill>
                <a:latin typeface="Courier New" pitchFamily="49" charset="0"/>
              </a:rPr>
              <a:t>VÝMĚNA TEPLA S OKOLÍM</a:t>
            </a:r>
            <a:br>
              <a:rPr lang="cs-CZ" smtClean="0">
                <a:solidFill>
                  <a:srgbClr val="FFCC00"/>
                </a:solidFill>
                <a:latin typeface="Courier New" pitchFamily="49" charset="0"/>
              </a:rPr>
            </a:br>
            <a:r>
              <a:rPr lang="cs-CZ" smtClean="0">
                <a:solidFill>
                  <a:srgbClr val="FFCC00"/>
                </a:solidFill>
                <a:latin typeface="Courier New" pitchFamily="49" charset="0"/>
              </a:rPr>
              <a:t>ZTRÁTY TEPLA</a:t>
            </a:r>
          </a:p>
        </p:txBody>
      </p:sp>
      <p:pic>
        <p:nvPicPr>
          <p:cNvPr id="27651" name="Picture 4" descr="500px-21-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563" y="1608138"/>
            <a:ext cx="7143750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3190875" y="1704975"/>
            <a:ext cx="1628775" cy="6397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80975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  <a:latin typeface="Verdana" pitchFamily="34" charset="0"/>
              </a:rPr>
              <a:t>respiračně-evaporační mechanizmus</a:t>
            </a:r>
          </a:p>
        </p:txBody>
      </p:sp>
      <p:sp>
        <p:nvSpPr>
          <p:cNvPr id="27653" name="Line 7"/>
          <p:cNvSpPr>
            <a:spLocks noChangeShapeType="1"/>
          </p:cNvSpPr>
          <p:nvPr/>
        </p:nvSpPr>
        <p:spPr bwMode="auto">
          <a:xfrm>
            <a:off x="4124325" y="2333625"/>
            <a:ext cx="914400" cy="2762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27654" name="Line 8"/>
          <p:cNvSpPr>
            <a:spLocks noChangeShapeType="1"/>
          </p:cNvSpPr>
          <p:nvPr/>
        </p:nvSpPr>
        <p:spPr bwMode="auto">
          <a:xfrm flipH="1">
            <a:off x="2790825" y="2333625"/>
            <a:ext cx="1171575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3019425" y="2695575"/>
            <a:ext cx="11049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  <a:latin typeface="Verdana" pitchFamily="34" charset="0"/>
              </a:rPr>
              <a:t>Konvekce</a:t>
            </a:r>
          </a:p>
        </p:txBody>
      </p:sp>
      <p:sp>
        <p:nvSpPr>
          <p:cNvPr id="27656" name="Line 10"/>
          <p:cNvSpPr>
            <a:spLocks noChangeShapeType="1"/>
          </p:cNvSpPr>
          <p:nvPr/>
        </p:nvSpPr>
        <p:spPr bwMode="auto">
          <a:xfrm flipH="1">
            <a:off x="2857500" y="2867025"/>
            <a:ext cx="200025" cy="1047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27657" name="Text Box 11"/>
          <p:cNvSpPr txBox="1">
            <a:spLocks noChangeArrowheads="1"/>
          </p:cNvSpPr>
          <p:nvPr/>
        </p:nvSpPr>
        <p:spPr bwMode="auto">
          <a:xfrm>
            <a:off x="942975" y="2524125"/>
            <a:ext cx="1057275" cy="5492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  <a:latin typeface="Verdana" pitchFamily="34" charset="0"/>
              </a:rPr>
              <a:t>Radiace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cs-CZ" sz="12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7658" name="Line 13"/>
          <p:cNvSpPr>
            <a:spLocks noChangeShapeType="1"/>
          </p:cNvSpPr>
          <p:nvPr/>
        </p:nvSpPr>
        <p:spPr bwMode="auto">
          <a:xfrm>
            <a:off x="1676400" y="2819400"/>
            <a:ext cx="447675" cy="1714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27659" name="Text Box 14"/>
          <p:cNvSpPr txBox="1">
            <a:spLocks noChangeArrowheads="1"/>
          </p:cNvSpPr>
          <p:nvPr/>
        </p:nvSpPr>
        <p:spPr bwMode="auto">
          <a:xfrm>
            <a:off x="3057525" y="4714875"/>
            <a:ext cx="1028700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27660" name="Text Box 15"/>
          <p:cNvSpPr txBox="1">
            <a:spLocks noChangeArrowheads="1"/>
          </p:cNvSpPr>
          <p:nvPr/>
        </p:nvSpPr>
        <p:spPr bwMode="auto">
          <a:xfrm>
            <a:off x="1076325" y="5324475"/>
            <a:ext cx="1133475" cy="6397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  <a:latin typeface="Verdana" pitchFamily="34" charset="0"/>
              </a:rPr>
              <a:t>Teplota vzduchu 19°C</a:t>
            </a:r>
          </a:p>
        </p:txBody>
      </p:sp>
      <p:sp>
        <p:nvSpPr>
          <p:cNvPr id="27661" name="Text Box 16"/>
          <p:cNvSpPr txBox="1">
            <a:spLocks noChangeArrowheads="1"/>
          </p:cNvSpPr>
          <p:nvPr/>
        </p:nvSpPr>
        <p:spPr bwMode="auto">
          <a:xfrm>
            <a:off x="3863975" y="5216525"/>
            <a:ext cx="1133475" cy="6397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  <a:latin typeface="Verdana" pitchFamily="34" charset="0"/>
              </a:rPr>
              <a:t>Teplota vzduchu 35°C</a:t>
            </a:r>
          </a:p>
        </p:txBody>
      </p:sp>
      <p:sp>
        <p:nvSpPr>
          <p:cNvPr id="27662" name="Text Box 17"/>
          <p:cNvSpPr txBox="1">
            <a:spLocks noChangeArrowheads="1"/>
          </p:cNvSpPr>
          <p:nvPr/>
        </p:nvSpPr>
        <p:spPr bwMode="auto">
          <a:xfrm>
            <a:off x="6016625" y="2263775"/>
            <a:ext cx="1390650" cy="8239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  <a:latin typeface="Verdana" pitchFamily="34" charset="0"/>
              </a:rPr>
              <a:t>Evaporace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cs-CZ" sz="1200" b="1">
              <a:solidFill>
                <a:srgbClr val="000000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cs-CZ" sz="12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7663" name="Line 18"/>
          <p:cNvSpPr>
            <a:spLocks noChangeShapeType="1"/>
          </p:cNvSpPr>
          <p:nvPr/>
        </p:nvSpPr>
        <p:spPr bwMode="auto">
          <a:xfrm flipH="1">
            <a:off x="5667375" y="2600325"/>
            <a:ext cx="466725" cy="2952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27664" name="Text Box 19"/>
          <p:cNvSpPr txBox="1">
            <a:spLocks noChangeArrowheads="1"/>
          </p:cNvSpPr>
          <p:nvPr/>
        </p:nvSpPr>
        <p:spPr bwMode="auto">
          <a:xfrm>
            <a:off x="3502025" y="6369050"/>
            <a:ext cx="11049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  <a:latin typeface="Verdana" pitchFamily="34" charset="0"/>
              </a:rPr>
              <a:t>Kondukce</a:t>
            </a:r>
          </a:p>
        </p:txBody>
      </p:sp>
      <p:sp>
        <p:nvSpPr>
          <p:cNvPr id="27665" name="Line 20"/>
          <p:cNvSpPr>
            <a:spLocks noChangeShapeType="1"/>
          </p:cNvSpPr>
          <p:nvPr/>
        </p:nvSpPr>
        <p:spPr bwMode="auto">
          <a:xfrm flipH="1">
            <a:off x="2609850" y="6343650"/>
            <a:ext cx="1228725" cy="666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27666" name="Line 21"/>
          <p:cNvSpPr>
            <a:spLocks noChangeShapeType="1"/>
          </p:cNvSpPr>
          <p:nvPr/>
        </p:nvSpPr>
        <p:spPr bwMode="auto">
          <a:xfrm>
            <a:off x="4114800" y="6343650"/>
            <a:ext cx="1028700" cy="571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0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reeform 2"/>
          <p:cNvSpPr>
            <a:spLocks/>
          </p:cNvSpPr>
          <p:nvPr/>
        </p:nvSpPr>
        <p:spPr bwMode="auto">
          <a:xfrm>
            <a:off x="2590800" y="4962525"/>
            <a:ext cx="3602038" cy="1730375"/>
          </a:xfrm>
          <a:custGeom>
            <a:avLst/>
            <a:gdLst>
              <a:gd name="T0" fmla="*/ 0 w 2269"/>
              <a:gd name="T1" fmla="*/ 2147483647 h 1090"/>
              <a:gd name="T2" fmla="*/ 2147483647 w 2269"/>
              <a:gd name="T3" fmla="*/ 2147483647 h 1090"/>
              <a:gd name="T4" fmla="*/ 2147483647 w 2269"/>
              <a:gd name="T5" fmla="*/ 2147483647 h 1090"/>
              <a:gd name="T6" fmla="*/ 2147483647 w 2269"/>
              <a:gd name="T7" fmla="*/ 2147483647 h 1090"/>
              <a:gd name="T8" fmla="*/ 2147483647 w 2269"/>
              <a:gd name="T9" fmla="*/ 2147483647 h 1090"/>
              <a:gd name="T10" fmla="*/ 2147483647 w 2269"/>
              <a:gd name="T11" fmla="*/ 2147483647 h 1090"/>
              <a:gd name="T12" fmla="*/ 2147483647 w 2269"/>
              <a:gd name="T13" fmla="*/ 2147483647 h 1090"/>
              <a:gd name="T14" fmla="*/ 2147483647 w 2269"/>
              <a:gd name="T15" fmla="*/ 2147483647 h 1090"/>
              <a:gd name="T16" fmla="*/ 2147483647 w 2269"/>
              <a:gd name="T17" fmla="*/ 2147483647 h 1090"/>
              <a:gd name="T18" fmla="*/ 2147483647 w 2269"/>
              <a:gd name="T19" fmla="*/ 2147483647 h 1090"/>
              <a:gd name="T20" fmla="*/ 2147483647 w 2269"/>
              <a:gd name="T21" fmla="*/ 2147483647 h 1090"/>
              <a:gd name="T22" fmla="*/ 2147483647 w 2269"/>
              <a:gd name="T23" fmla="*/ 2147483647 h 1090"/>
              <a:gd name="T24" fmla="*/ 2147483647 w 2269"/>
              <a:gd name="T25" fmla="*/ 2147483647 h 1090"/>
              <a:gd name="T26" fmla="*/ 2147483647 w 2269"/>
              <a:gd name="T27" fmla="*/ 2147483647 h 10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269" h="1090">
                <a:moveTo>
                  <a:pt x="0" y="970"/>
                </a:moveTo>
                <a:cubicBezTo>
                  <a:pt x="139" y="977"/>
                  <a:pt x="278" y="984"/>
                  <a:pt x="424" y="962"/>
                </a:cubicBezTo>
                <a:cubicBezTo>
                  <a:pt x="569" y="939"/>
                  <a:pt x="780" y="888"/>
                  <a:pt x="872" y="834"/>
                </a:cubicBezTo>
                <a:cubicBezTo>
                  <a:pt x="963" y="779"/>
                  <a:pt x="977" y="719"/>
                  <a:pt x="976" y="634"/>
                </a:cubicBezTo>
                <a:cubicBezTo>
                  <a:pt x="974" y="548"/>
                  <a:pt x="825" y="419"/>
                  <a:pt x="864" y="322"/>
                </a:cubicBezTo>
                <a:cubicBezTo>
                  <a:pt x="902" y="224"/>
                  <a:pt x="1090" y="61"/>
                  <a:pt x="1208" y="50"/>
                </a:cubicBezTo>
                <a:cubicBezTo>
                  <a:pt x="1325" y="38"/>
                  <a:pt x="1476" y="235"/>
                  <a:pt x="1568" y="250"/>
                </a:cubicBezTo>
                <a:cubicBezTo>
                  <a:pt x="1659" y="264"/>
                  <a:pt x="1673" y="171"/>
                  <a:pt x="1760" y="138"/>
                </a:cubicBezTo>
                <a:cubicBezTo>
                  <a:pt x="1846" y="104"/>
                  <a:pt x="2004" y="0"/>
                  <a:pt x="2088" y="50"/>
                </a:cubicBezTo>
                <a:cubicBezTo>
                  <a:pt x="2171" y="99"/>
                  <a:pt x="2269" y="316"/>
                  <a:pt x="2264" y="434"/>
                </a:cubicBezTo>
                <a:cubicBezTo>
                  <a:pt x="2258" y="551"/>
                  <a:pt x="2209" y="678"/>
                  <a:pt x="2056" y="754"/>
                </a:cubicBezTo>
                <a:cubicBezTo>
                  <a:pt x="1902" y="829"/>
                  <a:pt x="1572" y="852"/>
                  <a:pt x="1344" y="890"/>
                </a:cubicBezTo>
                <a:cubicBezTo>
                  <a:pt x="1116" y="927"/>
                  <a:pt x="890" y="944"/>
                  <a:pt x="688" y="978"/>
                </a:cubicBezTo>
                <a:cubicBezTo>
                  <a:pt x="485" y="1011"/>
                  <a:pt x="221" y="1071"/>
                  <a:pt x="128" y="1090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28675" name="Rectangle 3" descr="Divot"/>
          <p:cNvSpPr>
            <a:spLocks noChangeArrowheads="1"/>
          </p:cNvSpPr>
          <p:nvPr/>
        </p:nvSpPr>
        <p:spPr bwMode="auto">
          <a:xfrm>
            <a:off x="4622800" y="1066800"/>
            <a:ext cx="3835400" cy="317500"/>
          </a:xfrm>
          <a:prstGeom prst="rect">
            <a:avLst/>
          </a:prstGeom>
          <a:pattFill prst="divot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28676" name="Rectangle 4" descr="Divot"/>
          <p:cNvSpPr>
            <a:spLocks noChangeArrowheads="1"/>
          </p:cNvSpPr>
          <p:nvPr/>
        </p:nvSpPr>
        <p:spPr bwMode="auto">
          <a:xfrm>
            <a:off x="1016000" y="1181100"/>
            <a:ext cx="3594100" cy="228600"/>
          </a:xfrm>
          <a:prstGeom prst="rect">
            <a:avLst/>
          </a:prstGeom>
          <a:pattFill prst="divot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28677" name="Freeform 5"/>
          <p:cNvSpPr>
            <a:spLocks/>
          </p:cNvSpPr>
          <p:nvPr/>
        </p:nvSpPr>
        <p:spPr bwMode="auto">
          <a:xfrm>
            <a:off x="935038" y="835025"/>
            <a:ext cx="7678737" cy="444500"/>
          </a:xfrm>
          <a:custGeom>
            <a:avLst/>
            <a:gdLst>
              <a:gd name="T0" fmla="*/ 2147483647 w 4837"/>
              <a:gd name="T1" fmla="*/ 2147483647 h 280"/>
              <a:gd name="T2" fmla="*/ 2147483647 w 4837"/>
              <a:gd name="T3" fmla="*/ 2147483647 h 280"/>
              <a:gd name="T4" fmla="*/ 2147483647 w 4837"/>
              <a:gd name="T5" fmla="*/ 2147483647 h 280"/>
              <a:gd name="T6" fmla="*/ 2147483647 w 4837"/>
              <a:gd name="T7" fmla="*/ 2147483647 h 280"/>
              <a:gd name="T8" fmla="*/ 2147483647 w 4837"/>
              <a:gd name="T9" fmla="*/ 2147483647 h 280"/>
              <a:gd name="T10" fmla="*/ 2147483647 w 4837"/>
              <a:gd name="T11" fmla="*/ 2147483647 h 280"/>
              <a:gd name="T12" fmla="*/ 2147483647 w 4837"/>
              <a:gd name="T13" fmla="*/ 2147483647 h 280"/>
              <a:gd name="T14" fmla="*/ 2147483647 w 4837"/>
              <a:gd name="T15" fmla="*/ 2147483647 h 280"/>
              <a:gd name="T16" fmla="*/ 2147483647 w 4837"/>
              <a:gd name="T17" fmla="*/ 2147483647 h 280"/>
              <a:gd name="T18" fmla="*/ 2147483647 w 4837"/>
              <a:gd name="T19" fmla="*/ 2147483647 h 280"/>
              <a:gd name="T20" fmla="*/ 2147483647 w 4837"/>
              <a:gd name="T21" fmla="*/ 2147483647 h 280"/>
              <a:gd name="T22" fmla="*/ 2147483647 w 4837"/>
              <a:gd name="T23" fmla="*/ 2147483647 h 280"/>
              <a:gd name="T24" fmla="*/ 2147483647 w 4837"/>
              <a:gd name="T25" fmla="*/ 2147483647 h 280"/>
              <a:gd name="T26" fmla="*/ 2147483647 w 4837"/>
              <a:gd name="T27" fmla="*/ 2147483647 h 280"/>
              <a:gd name="T28" fmla="*/ 2147483647 w 4837"/>
              <a:gd name="T29" fmla="*/ 2147483647 h 280"/>
              <a:gd name="T30" fmla="*/ 2147483647 w 4837"/>
              <a:gd name="T31" fmla="*/ 2147483647 h 280"/>
              <a:gd name="T32" fmla="*/ 2147483647 w 4837"/>
              <a:gd name="T33" fmla="*/ 2147483647 h 280"/>
              <a:gd name="T34" fmla="*/ 2147483647 w 4837"/>
              <a:gd name="T35" fmla="*/ 2147483647 h 280"/>
              <a:gd name="T36" fmla="*/ 2147483647 w 4837"/>
              <a:gd name="T37" fmla="*/ 2147483647 h 280"/>
              <a:gd name="T38" fmla="*/ 2147483647 w 4837"/>
              <a:gd name="T39" fmla="*/ 2147483647 h 280"/>
              <a:gd name="T40" fmla="*/ 2147483647 w 4837"/>
              <a:gd name="T41" fmla="*/ 2147483647 h 280"/>
              <a:gd name="T42" fmla="*/ 2147483647 w 4837"/>
              <a:gd name="T43" fmla="*/ 2147483647 h 2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837" h="280">
                <a:moveTo>
                  <a:pt x="155" y="162"/>
                </a:moveTo>
                <a:cubicBezTo>
                  <a:pt x="271" y="152"/>
                  <a:pt x="588" y="110"/>
                  <a:pt x="795" y="106"/>
                </a:cubicBezTo>
                <a:cubicBezTo>
                  <a:pt x="1001" y="102"/>
                  <a:pt x="1205" y="134"/>
                  <a:pt x="1395" y="138"/>
                </a:cubicBezTo>
                <a:cubicBezTo>
                  <a:pt x="1584" y="142"/>
                  <a:pt x="1805" y="130"/>
                  <a:pt x="1931" y="130"/>
                </a:cubicBezTo>
                <a:cubicBezTo>
                  <a:pt x="2056" y="130"/>
                  <a:pt x="2093" y="130"/>
                  <a:pt x="2147" y="138"/>
                </a:cubicBezTo>
                <a:cubicBezTo>
                  <a:pt x="2200" y="145"/>
                  <a:pt x="2233" y="179"/>
                  <a:pt x="2251" y="178"/>
                </a:cubicBezTo>
                <a:cubicBezTo>
                  <a:pt x="2268" y="176"/>
                  <a:pt x="2256" y="144"/>
                  <a:pt x="2251" y="130"/>
                </a:cubicBezTo>
                <a:cubicBezTo>
                  <a:pt x="2245" y="115"/>
                  <a:pt x="2183" y="109"/>
                  <a:pt x="2219" y="90"/>
                </a:cubicBezTo>
                <a:cubicBezTo>
                  <a:pt x="2254" y="70"/>
                  <a:pt x="2341" y="19"/>
                  <a:pt x="2467" y="10"/>
                </a:cubicBezTo>
                <a:cubicBezTo>
                  <a:pt x="2592" y="0"/>
                  <a:pt x="2779" y="18"/>
                  <a:pt x="2971" y="34"/>
                </a:cubicBezTo>
                <a:cubicBezTo>
                  <a:pt x="3163" y="50"/>
                  <a:pt x="3407" y="108"/>
                  <a:pt x="3619" y="106"/>
                </a:cubicBezTo>
                <a:cubicBezTo>
                  <a:pt x="3831" y="103"/>
                  <a:pt x="4071" y="22"/>
                  <a:pt x="4243" y="18"/>
                </a:cubicBezTo>
                <a:cubicBezTo>
                  <a:pt x="4415" y="14"/>
                  <a:pt x="4575" y="58"/>
                  <a:pt x="4651" y="82"/>
                </a:cubicBezTo>
                <a:cubicBezTo>
                  <a:pt x="4726" y="105"/>
                  <a:pt x="4837" y="135"/>
                  <a:pt x="4699" y="162"/>
                </a:cubicBezTo>
                <a:cubicBezTo>
                  <a:pt x="4560" y="188"/>
                  <a:pt x="4161" y="243"/>
                  <a:pt x="3819" y="242"/>
                </a:cubicBezTo>
                <a:cubicBezTo>
                  <a:pt x="3476" y="240"/>
                  <a:pt x="2908" y="152"/>
                  <a:pt x="2643" y="154"/>
                </a:cubicBezTo>
                <a:cubicBezTo>
                  <a:pt x="2377" y="155"/>
                  <a:pt x="2456" y="230"/>
                  <a:pt x="2227" y="250"/>
                </a:cubicBezTo>
                <a:cubicBezTo>
                  <a:pt x="1997" y="269"/>
                  <a:pt x="1603" y="270"/>
                  <a:pt x="1267" y="274"/>
                </a:cubicBezTo>
                <a:cubicBezTo>
                  <a:pt x="931" y="278"/>
                  <a:pt x="419" y="280"/>
                  <a:pt x="211" y="274"/>
                </a:cubicBezTo>
                <a:cubicBezTo>
                  <a:pt x="3" y="267"/>
                  <a:pt x="37" y="252"/>
                  <a:pt x="19" y="234"/>
                </a:cubicBezTo>
                <a:cubicBezTo>
                  <a:pt x="0" y="215"/>
                  <a:pt x="76" y="172"/>
                  <a:pt x="99" y="162"/>
                </a:cubicBezTo>
                <a:cubicBezTo>
                  <a:pt x="121" y="151"/>
                  <a:pt x="39" y="171"/>
                  <a:pt x="155" y="162"/>
                </a:cubicBezTo>
                <a:close/>
              </a:path>
            </a:pathLst>
          </a:cu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28678" name="Freeform 6"/>
          <p:cNvSpPr>
            <a:spLocks/>
          </p:cNvSpPr>
          <p:nvPr/>
        </p:nvSpPr>
        <p:spPr bwMode="auto">
          <a:xfrm>
            <a:off x="3387725" y="1016000"/>
            <a:ext cx="2255838" cy="4851400"/>
          </a:xfrm>
          <a:custGeom>
            <a:avLst/>
            <a:gdLst>
              <a:gd name="T0" fmla="*/ 2147483647 w 605"/>
              <a:gd name="T1" fmla="*/ 0 h 1864"/>
              <a:gd name="T2" fmla="*/ 2147483647 w 605"/>
              <a:gd name="T3" fmla="*/ 2147483647 h 1864"/>
              <a:gd name="T4" fmla="*/ 2147483647 w 605"/>
              <a:gd name="T5" fmla="*/ 2147483647 h 1864"/>
              <a:gd name="T6" fmla="*/ 2147483647 w 605"/>
              <a:gd name="T7" fmla="*/ 2147483647 h 1864"/>
              <a:gd name="T8" fmla="*/ 2147483647 w 605"/>
              <a:gd name="T9" fmla="*/ 2147483647 h 1864"/>
              <a:gd name="T10" fmla="*/ 2147483647 w 605"/>
              <a:gd name="T11" fmla="*/ 2147483647 h 1864"/>
              <a:gd name="T12" fmla="*/ 2147483647 w 605"/>
              <a:gd name="T13" fmla="*/ 2147483647 h 1864"/>
              <a:gd name="T14" fmla="*/ 2147483647 w 605"/>
              <a:gd name="T15" fmla="*/ 2147483647 h 1864"/>
              <a:gd name="T16" fmla="*/ 2147483647 w 605"/>
              <a:gd name="T17" fmla="*/ 2147483647 h 1864"/>
              <a:gd name="T18" fmla="*/ 2147483647 w 605"/>
              <a:gd name="T19" fmla="*/ 2147483647 h 1864"/>
              <a:gd name="T20" fmla="*/ 2147483647 w 605"/>
              <a:gd name="T21" fmla="*/ 2147483647 h 1864"/>
              <a:gd name="T22" fmla="*/ 2147483647 w 605"/>
              <a:gd name="T23" fmla="*/ 2147483647 h 1864"/>
              <a:gd name="T24" fmla="*/ 2147483647 w 605"/>
              <a:gd name="T25" fmla="*/ 2147483647 h 1864"/>
              <a:gd name="T26" fmla="*/ 2147483647 w 605"/>
              <a:gd name="T27" fmla="*/ 2147483647 h 1864"/>
              <a:gd name="T28" fmla="*/ 2147483647 w 605"/>
              <a:gd name="T29" fmla="*/ 2147483647 h 1864"/>
              <a:gd name="T30" fmla="*/ 2147483647 w 605"/>
              <a:gd name="T31" fmla="*/ 2147483647 h 1864"/>
              <a:gd name="T32" fmla="*/ 2147483647 w 605"/>
              <a:gd name="T33" fmla="*/ 2147483647 h 1864"/>
              <a:gd name="T34" fmla="*/ 2147483647 w 605"/>
              <a:gd name="T35" fmla="*/ 2147483647 h 1864"/>
              <a:gd name="T36" fmla="*/ 2147483647 w 605"/>
              <a:gd name="T37" fmla="*/ 2147483647 h 1864"/>
              <a:gd name="T38" fmla="*/ 2147483647 w 605"/>
              <a:gd name="T39" fmla="*/ 2147483647 h 1864"/>
              <a:gd name="T40" fmla="*/ 2147483647 w 605"/>
              <a:gd name="T41" fmla="*/ 2147483647 h 1864"/>
              <a:gd name="T42" fmla="*/ 2147483647 w 605"/>
              <a:gd name="T43" fmla="*/ 2147483647 h 1864"/>
              <a:gd name="T44" fmla="*/ 2147483647 w 605"/>
              <a:gd name="T45" fmla="*/ 2147483647 h 1864"/>
              <a:gd name="T46" fmla="*/ 2147483647 w 605"/>
              <a:gd name="T47" fmla="*/ 2147483647 h 1864"/>
              <a:gd name="T48" fmla="*/ 2147483647 w 605"/>
              <a:gd name="T49" fmla="*/ 2147483647 h 1864"/>
              <a:gd name="T50" fmla="*/ 2147483647 w 605"/>
              <a:gd name="T51" fmla="*/ 2147483647 h 1864"/>
              <a:gd name="T52" fmla="*/ 2147483647 w 605"/>
              <a:gd name="T53" fmla="*/ 2147483647 h 1864"/>
              <a:gd name="T54" fmla="*/ 2147483647 w 605"/>
              <a:gd name="T55" fmla="*/ 2147483647 h 1864"/>
              <a:gd name="T56" fmla="*/ 2147483647 w 605"/>
              <a:gd name="T57" fmla="*/ 2147483647 h 1864"/>
              <a:gd name="T58" fmla="*/ 2147483647 w 605"/>
              <a:gd name="T59" fmla="*/ 2147483647 h 186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05" h="1864">
                <a:moveTo>
                  <a:pt x="274" y="0"/>
                </a:moveTo>
                <a:cubicBezTo>
                  <a:pt x="303" y="48"/>
                  <a:pt x="332" y="96"/>
                  <a:pt x="330" y="128"/>
                </a:cubicBezTo>
                <a:cubicBezTo>
                  <a:pt x="327" y="160"/>
                  <a:pt x="304" y="178"/>
                  <a:pt x="258" y="192"/>
                </a:cubicBezTo>
                <a:cubicBezTo>
                  <a:pt x="211" y="205"/>
                  <a:pt x="88" y="190"/>
                  <a:pt x="50" y="208"/>
                </a:cubicBezTo>
                <a:cubicBezTo>
                  <a:pt x="11" y="225"/>
                  <a:pt x="0" y="278"/>
                  <a:pt x="26" y="296"/>
                </a:cubicBezTo>
                <a:cubicBezTo>
                  <a:pt x="51" y="313"/>
                  <a:pt x="144" y="317"/>
                  <a:pt x="202" y="312"/>
                </a:cubicBezTo>
                <a:cubicBezTo>
                  <a:pt x="259" y="306"/>
                  <a:pt x="327" y="257"/>
                  <a:pt x="370" y="264"/>
                </a:cubicBezTo>
                <a:cubicBezTo>
                  <a:pt x="412" y="270"/>
                  <a:pt x="472" y="321"/>
                  <a:pt x="458" y="352"/>
                </a:cubicBezTo>
                <a:cubicBezTo>
                  <a:pt x="443" y="382"/>
                  <a:pt x="344" y="436"/>
                  <a:pt x="282" y="448"/>
                </a:cubicBezTo>
                <a:cubicBezTo>
                  <a:pt x="219" y="459"/>
                  <a:pt x="124" y="408"/>
                  <a:pt x="82" y="424"/>
                </a:cubicBezTo>
                <a:cubicBezTo>
                  <a:pt x="39" y="440"/>
                  <a:pt x="6" y="514"/>
                  <a:pt x="26" y="544"/>
                </a:cubicBezTo>
                <a:cubicBezTo>
                  <a:pt x="45" y="573"/>
                  <a:pt x="154" y="600"/>
                  <a:pt x="202" y="600"/>
                </a:cubicBezTo>
                <a:cubicBezTo>
                  <a:pt x="250" y="600"/>
                  <a:pt x="276" y="547"/>
                  <a:pt x="314" y="544"/>
                </a:cubicBezTo>
                <a:cubicBezTo>
                  <a:pt x="351" y="540"/>
                  <a:pt x="410" y="548"/>
                  <a:pt x="426" y="576"/>
                </a:cubicBezTo>
                <a:cubicBezTo>
                  <a:pt x="441" y="603"/>
                  <a:pt x="435" y="681"/>
                  <a:pt x="410" y="712"/>
                </a:cubicBezTo>
                <a:cubicBezTo>
                  <a:pt x="384" y="742"/>
                  <a:pt x="296" y="693"/>
                  <a:pt x="274" y="760"/>
                </a:cubicBezTo>
                <a:cubicBezTo>
                  <a:pt x="251" y="826"/>
                  <a:pt x="260" y="1020"/>
                  <a:pt x="274" y="1112"/>
                </a:cubicBezTo>
                <a:cubicBezTo>
                  <a:pt x="287" y="1204"/>
                  <a:pt x="361" y="1257"/>
                  <a:pt x="354" y="1312"/>
                </a:cubicBezTo>
                <a:cubicBezTo>
                  <a:pt x="346" y="1366"/>
                  <a:pt x="236" y="1378"/>
                  <a:pt x="226" y="1440"/>
                </a:cubicBezTo>
                <a:cubicBezTo>
                  <a:pt x="215" y="1501"/>
                  <a:pt x="243" y="1626"/>
                  <a:pt x="290" y="1680"/>
                </a:cubicBezTo>
                <a:cubicBezTo>
                  <a:pt x="336" y="1733"/>
                  <a:pt x="458" y="1781"/>
                  <a:pt x="506" y="1760"/>
                </a:cubicBezTo>
                <a:cubicBezTo>
                  <a:pt x="554" y="1738"/>
                  <a:pt x="605" y="1595"/>
                  <a:pt x="578" y="1552"/>
                </a:cubicBezTo>
                <a:cubicBezTo>
                  <a:pt x="550" y="1508"/>
                  <a:pt x="403" y="1486"/>
                  <a:pt x="338" y="1496"/>
                </a:cubicBezTo>
                <a:cubicBezTo>
                  <a:pt x="272" y="1505"/>
                  <a:pt x="207" y="1566"/>
                  <a:pt x="186" y="1608"/>
                </a:cubicBezTo>
                <a:cubicBezTo>
                  <a:pt x="164" y="1649"/>
                  <a:pt x="158" y="1709"/>
                  <a:pt x="210" y="1744"/>
                </a:cubicBezTo>
                <a:cubicBezTo>
                  <a:pt x="261" y="1778"/>
                  <a:pt x="450" y="1837"/>
                  <a:pt x="498" y="1816"/>
                </a:cubicBezTo>
                <a:cubicBezTo>
                  <a:pt x="546" y="1794"/>
                  <a:pt x="540" y="1648"/>
                  <a:pt x="498" y="1616"/>
                </a:cubicBezTo>
                <a:cubicBezTo>
                  <a:pt x="455" y="1584"/>
                  <a:pt x="291" y="1590"/>
                  <a:pt x="242" y="1624"/>
                </a:cubicBezTo>
                <a:cubicBezTo>
                  <a:pt x="192" y="1657"/>
                  <a:pt x="174" y="1776"/>
                  <a:pt x="202" y="1816"/>
                </a:cubicBezTo>
                <a:cubicBezTo>
                  <a:pt x="229" y="1855"/>
                  <a:pt x="366" y="1854"/>
                  <a:pt x="410" y="1864"/>
                </a:cubicBezTo>
              </a:path>
            </a:pathLst>
          </a:custGeom>
          <a:noFill/>
          <a:ln w="127000" cmpd="sng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grpSp>
        <p:nvGrpSpPr>
          <p:cNvPr id="28679" name="Group 7"/>
          <p:cNvGrpSpPr>
            <a:grpSpLocks/>
          </p:cNvGrpSpPr>
          <p:nvPr/>
        </p:nvGrpSpPr>
        <p:grpSpPr bwMode="auto">
          <a:xfrm>
            <a:off x="4191000" y="4927600"/>
            <a:ext cx="2108200" cy="1905000"/>
            <a:chOff x="2640" y="3104"/>
            <a:chExt cx="1328" cy="1200"/>
          </a:xfrm>
        </p:grpSpPr>
        <p:sp>
          <p:nvSpPr>
            <p:cNvPr id="28694" name="Freeform 8"/>
            <p:cNvSpPr>
              <a:spLocks/>
            </p:cNvSpPr>
            <p:nvPr/>
          </p:nvSpPr>
          <p:spPr bwMode="auto">
            <a:xfrm>
              <a:off x="2896" y="3576"/>
              <a:ext cx="1072" cy="728"/>
            </a:xfrm>
            <a:custGeom>
              <a:avLst/>
              <a:gdLst>
                <a:gd name="T0" fmla="*/ 1072 w 1072"/>
                <a:gd name="T1" fmla="*/ 728 h 728"/>
                <a:gd name="T2" fmla="*/ 792 w 1072"/>
                <a:gd name="T3" fmla="*/ 384 h 728"/>
                <a:gd name="T4" fmla="*/ 0 w 1072"/>
                <a:gd name="T5" fmla="*/ 0 h 7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72" h="728">
                  <a:moveTo>
                    <a:pt x="1072" y="728"/>
                  </a:moveTo>
                  <a:cubicBezTo>
                    <a:pt x="1021" y="616"/>
                    <a:pt x="970" y="505"/>
                    <a:pt x="792" y="384"/>
                  </a:cubicBezTo>
                  <a:cubicBezTo>
                    <a:pt x="613" y="262"/>
                    <a:pt x="306" y="131"/>
                    <a:pt x="0" y="0"/>
                  </a:cubicBezTo>
                </a:path>
              </a:pathLst>
            </a:custGeom>
            <a:noFill/>
            <a:ln w="28575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28695" name="Freeform 9"/>
            <p:cNvSpPr>
              <a:spLocks/>
            </p:cNvSpPr>
            <p:nvPr/>
          </p:nvSpPr>
          <p:spPr bwMode="auto">
            <a:xfrm>
              <a:off x="3040" y="3512"/>
              <a:ext cx="448" cy="336"/>
            </a:xfrm>
            <a:custGeom>
              <a:avLst/>
              <a:gdLst>
                <a:gd name="T0" fmla="*/ 448 w 448"/>
                <a:gd name="T1" fmla="*/ 336 h 336"/>
                <a:gd name="T2" fmla="*/ 0 w 448"/>
                <a:gd name="T3" fmla="*/ 0 h 3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8" h="336">
                  <a:moveTo>
                    <a:pt x="448" y="336"/>
                  </a:moveTo>
                  <a:cubicBezTo>
                    <a:pt x="261" y="196"/>
                    <a:pt x="74" y="56"/>
                    <a:pt x="0" y="0"/>
                  </a:cubicBezTo>
                </a:path>
              </a:pathLst>
            </a:custGeom>
            <a:noFill/>
            <a:ln w="28575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28696" name="Freeform 10"/>
            <p:cNvSpPr>
              <a:spLocks/>
            </p:cNvSpPr>
            <p:nvPr/>
          </p:nvSpPr>
          <p:spPr bwMode="auto">
            <a:xfrm>
              <a:off x="3092" y="3256"/>
              <a:ext cx="268" cy="464"/>
            </a:xfrm>
            <a:custGeom>
              <a:avLst/>
              <a:gdLst>
                <a:gd name="T0" fmla="*/ 268 w 268"/>
                <a:gd name="T1" fmla="*/ 464 h 464"/>
                <a:gd name="T2" fmla="*/ 44 w 268"/>
                <a:gd name="T3" fmla="*/ 192 h 464"/>
                <a:gd name="T4" fmla="*/ 4 w 268"/>
                <a:gd name="T5" fmla="*/ 0 h 4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8" h="464">
                  <a:moveTo>
                    <a:pt x="268" y="464"/>
                  </a:moveTo>
                  <a:cubicBezTo>
                    <a:pt x="177" y="366"/>
                    <a:pt x="87" y="269"/>
                    <a:pt x="44" y="192"/>
                  </a:cubicBezTo>
                  <a:cubicBezTo>
                    <a:pt x="0" y="114"/>
                    <a:pt x="7" y="33"/>
                    <a:pt x="4" y="0"/>
                  </a:cubicBezTo>
                </a:path>
              </a:pathLst>
            </a:custGeom>
            <a:noFill/>
            <a:ln w="28575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28697" name="Freeform 11"/>
            <p:cNvSpPr>
              <a:spLocks/>
            </p:cNvSpPr>
            <p:nvPr/>
          </p:nvSpPr>
          <p:spPr bwMode="auto">
            <a:xfrm>
              <a:off x="3236" y="3128"/>
              <a:ext cx="100" cy="480"/>
            </a:xfrm>
            <a:custGeom>
              <a:avLst/>
              <a:gdLst>
                <a:gd name="T0" fmla="*/ 28 w 100"/>
                <a:gd name="T1" fmla="*/ 480 h 480"/>
                <a:gd name="T2" fmla="*/ 12 w 100"/>
                <a:gd name="T3" fmla="*/ 288 h 480"/>
                <a:gd name="T4" fmla="*/ 100 w 100"/>
                <a:gd name="T5" fmla="*/ 0 h 4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" h="480">
                  <a:moveTo>
                    <a:pt x="28" y="480"/>
                  </a:moveTo>
                  <a:cubicBezTo>
                    <a:pt x="14" y="423"/>
                    <a:pt x="0" y="367"/>
                    <a:pt x="12" y="288"/>
                  </a:cubicBezTo>
                  <a:cubicBezTo>
                    <a:pt x="23" y="208"/>
                    <a:pt x="61" y="104"/>
                    <a:pt x="100" y="0"/>
                  </a:cubicBezTo>
                </a:path>
              </a:pathLst>
            </a:custGeom>
            <a:noFill/>
            <a:ln w="28575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28698" name="Freeform 12"/>
            <p:cNvSpPr>
              <a:spLocks/>
            </p:cNvSpPr>
            <p:nvPr/>
          </p:nvSpPr>
          <p:spPr bwMode="auto">
            <a:xfrm>
              <a:off x="2640" y="3601"/>
              <a:ext cx="536" cy="103"/>
            </a:xfrm>
            <a:custGeom>
              <a:avLst/>
              <a:gdLst>
                <a:gd name="T0" fmla="*/ 536 w 536"/>
                <a:gd name="T1" fmla="*/ 103 h 103"/>
                <a:gd name="T2" fmla="*/ 224 w 536"/>
                <a:gd name="T3" fmla="*/ 15 h 103"/>
                <a:gd name="T4" fmla="*/ 0 w 536"/>
                <a:gd name="T5" fmla="*/ 15 h 10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6" h="103">
                  <a:moveTo>
                    <a:pt x="536" y="103"/>
                  </a:moveTo>
                  <a:cubicBezTo>
                    <a:pt x="424" y="66"/>
                    <a:pt x="313" y="29"/>
                    <a:pt x="224" y="15"/>
                  </a:cubicBezTo>
                  <a:cubicBezTo>
                    <a:pt x="134" y="0"/>
                    <a:pt x="67" y="7"/>
                    <a:pt x="0" y="15"/>
                  </a:cubicBezTo>
                </a:path>
              </a:pathLst>
            </a:custGeom>
            <a:noFill/>
            <a:ln w="28575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28699" name="Freeform 13"/>
            <p:cNvSpPr>
              <a:spLocks/>
            </p:cNvSpPr>
            <p:nvPr/>
          </p:nvSpPr>
          <p:spPr bwMode="auto">
            <a:xfrm>
              <a:off x="3112" y="3104"/>
              <a:ext cx="184" cy="144"/>
            </a:xfrm>
            <a:custGeom>
              <a:avLst/>
              <a:gdLst>
                <a:gd name="T0" fmla="*/ 184 w 184"/>
                <a:gd name="T1" fmla="*/ 144 h 144"/>
                <a:gd name="T2" fmla="*/ 160 w 184"/>
                <a:gd name="T3" fmla="*/ 40 h 144"/>
                <a:gd name="T4" fmla="*/ 64 w 184"/>
                <a:gd name="T5" fmla="*/ 8 h 144"/>
                <a:gd name="T6" fmla="*/ 0 w 184"/>
                <a:gd name="T7" fmla="*/ 0 h 1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4" h="144">
                  <a:moveTo>
                    <a:pt x="184" y="144"/>
                  </a:moveTo>
                  <a:cubicBezTo>
                    <a:pt x="181" y="103"/>
                    <a:pt x="179" y="62"/>
                    <a:pt x="160" y="40"/>
                  </a:cubicBezTo>
                  <a:cubicBezTo>
                    <a:pt x="140" y="17"/>
                    <a:pt x="90" y="14"/>
                    <a:pt x="64" y="8"/>
                  </a:cubicBezTo>
                  <a:cubicBezTo>
                    <a:pt x="37" y="1"/>
                    <a:pt x="18" y="0"/>
                    <a:pt x="0" y="0"/>
                  </a:cubicBezTo>
                </a:path>
              </a:pathLst>
            </a:custGeom>
            <a:noFill/>
            <a:ln w="28575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28700" name="Freeform 14"/>
            <p:cNvSpPr>
              <a:spLocks/>
            </p:cNvSpPr>
            <p:nvPr/>
          </p:nvSpPr>
          <p:spPr bwMode="auto">
            <a:xfrm>
              <a:off x="2888" y="3272"/>
              <a:ext cx="248" cy="192"/>
            </a:xfrm>
            <a:custGeom>
              <a:avLst/>
              <a:gdLst>
                <a:gd name="T0" fmla="*/ 248 w 248"/>
                <a:gd name="T1" fmla="*/ 192 h 192"/>
                <a:gd name="T2" fmla="*/ 160 w 248"/>
                <a:gd name="T3" fmla="*/ 80 h 192"/>
                <a:gd name="T4" fmla="*/ 0 w 248"/>
                <a:gd name="T5" fmla="*/ 0 h 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8" h="192">
                  <a:moveTo>
                    <a:pt x="248" y="192"/>
                  </a:moveTo>
                  <a:cubicBezTo>
                    <a:pt x="224" y="151"/>
                    <a:pt x="201" y="111"/>
                    <a:pt x="160" y="80"/>
                  </a:cubicBezTo>
                  <a:cubicBezTo>
                    <a:pt x="118" y="48"/>
                    <a:pt x="59" y="24"/>
                    <a:pt x="0" y="0"/>
                  </a:cubicBezTo>
                </a:path>
              </a:pathLst>
            </a:custGeom>
            <a:noFill/>
            <a:ln w="28575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</p:grpSp>
      <p:sp>
        <p:nvSpPr>
          <p:cNvPr id="28680" name="Freeform 15"/>
          <p:cNvSpPr>
            <a:spLocks/>
          </p:cNvSpPr>
          <p:nvPr/>
        </p:nvSpPr>
        <p:spPr bwMode="auto">
          <a:xfrm>
            <a:off x="3525838" y="4838700"/>
            <a:ext cx="334962" cy="1266825"/>
          </a:xfrm>
          <a:custGeom>
            <a:avLst/>
            <a:gdLst>
              <a:gd name="T0" fmla="*/ 2147483647 w 211"/>
              <a:gd name="T1" fmla="*/ 0 h 998"/>
              <a:gd name="T2" fmla="*/ 2147483647 w 211"/>
              <a:gd name="T3" fmla="*/ 2147483647 h 998"/>
              <a:gd name="T4" fmla="*/ 2147483647 w 211"/>
              <a:gd name="T5" fmla="*/ 2147483647 h 998"/>
              <a:gd name="T6" fmla="*/ 2147483647 w 211"/>
              <a:gd name="T7" fmla="*/ 2147483647 h 998"/>
              <a:gd name="T8" fmla="*/ 2147483647 w 211"/>
              <a:gd name="T9" fmla="*/ 2147483647 h 998"/>
              <a:gd name="T10" fmla="*/ 2147483647 w 211"/>
              <a:gd name="T11" fmla="*/ 2147483647 h 998"/>
              <a:gd name="T12" fmla="*/ 2147483647 w 211"/>
              <a:gd name="T13" fmla="*/ 2147483647 h 998"/>
              <a:gd name="T14" fmla="*/ 2147483647 w 211"/>
              <a:gd name="T15" fmla="*/ 2147483647 h 998"/>
              <a:gd name="T16" fmla="*/ 2147483647 w 211"/>
              <a:gd name="T17" fmla="*/ 2147483647 h 998"/>
              <a:gd name="T18" fmla="*/ 2147483647 w 211"/>
              <a:gd name="T19" fmla="*/ 2147483647 h 998"/>
              <a:gd name="T20" fmla="*/ 2147483647 w 211"/>
              <a:gd name="T21" fmla="*/ 2147483647 h 9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1" h="998">
                <a:moveTo>
                  <a:pt x="179" y="0"/>
                </a:moveTo>
                <a:cubicBezTo>
                  <a:pt x="133" y="7"/>
                  <a:pt x="88" y="14"/>
                  <a:pt x="67" y="48"/>
                </a:cubicBezTo>
                <a:cubicBezTo>
                  <a:pt x="45" y="81"/>
                  <a:pt x="43" y="141"/>
                  <a:pt x="51" y="200"/>
                </a:cubicBezTo>
                <a:cubicBezTo>
                  <a:pt x="58" y="258"/>
                  <a:pt x="108" y="349"/>
                  <a:pt x="115" y="400"/>
                </a:cubicBezTo>
                <a:cubicBezTo>
                  <a:pt x="121" y="450"/>
                  <a:pt x="109" y="484"/>
                  <a:pt x="91" y="504"/>
                </a:cubicBezTo>
                <a:cubicBezTo>
                  <a:pt x="72" y="524"/>
                  <a:pt x="5" y="517"/>
                  <a:pt x="3" y="520"/>
                </a:cubicBezTo>
                <a:cubicBezTo>
                  <a:pt x="0" y="522"/>
                  <a:pt x="52" y="502"/>
                  <a:pt x="75" y="520"/>
                </a:cubicBezTo>
                <a:cubicBezTo>
                  <a:pt x="97" y="537"/>
                  <a:pt x="135" y="562"/>
                  <a:pt x="139" y="624"/>
                </a:cubicBezTo>
                <a:cubicBezTo>
                  <a:pt x="143" y="685"/>
                  <a:pt x="95" y="828"/>
                  <a:pt x="99" y="888"/>
                </a:cubicBezTo>
                <a:cubicBezTo>
                  <a:pt x="103" y="948"/>
                  <a:pt x="144" y="969"/>
                  <a:pt x="163" y="984"/>
                </a:cubicBezTo>
                <a:cubicBezTo>
                  <a:pt x="181" y="998"/>
                  <a:pt x="196" y="987"/>
                  <a:pt x="211" y="976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29040" name="Text Box 16"/>
          <p:cNvSpPr txBox="1">
            <a:spLocks noChangeArrowheads="1"/>
          </p:cNvSpPr>
          <p:nvPr/>
        </p:nvSpPr>
        <p:spPr bwMode="auto">
          <a:xfrm>
            <a:off x="2248265" y="5219700"/>
            <a:ext cx="1040670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en-GB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potní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en-GB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žláza</a:t>
            </a:r>
            <a:endParaRPr lang="en-GB" altLang="en-GB" sz="24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8682" name="Freeform 17"/>
          <p:cNvSpPr>
            <a:spLocks/>
          </p:cNvSpPr>
          <p:nvPr/>
        </p:nvSpPr>
        <p:spPr bwMode="auto">
          <a:xfrm>
            <a:off x="2890838" y="1562100"/>
            <a:ext cx="334962" cy="3133725"/>
          </a:xfrm>
          <a:custGeom>
            <a:avLst/>
            <a:gdLst>
              <a:gd name="T0" fmla="*/ 2147483647 w 211"/>
              <a:gd name="T1" fmla="*/ 0 h 998"/>
              <a:gd name="T2" fmla="*/ 2147483647 w 211"/>
              <a:gd name="T3" fmla="*/ 2147483647 h 998"/>
              <a:gd name="T4" fmla="*/ 2147483647 w 211"/>
              <a:gd name="T5" fmla="*/ 2147483647 h 998"/>
              <a:gd name="T6" fmla="*/ 2147483647 w 211"/>
              <a:gd name="T7" fmla="*/ 2147483647 h 998"/>
              <a:gd name="T8" fmla="*/ 2147483647 w 211"/>
              <a:gd name="T9" fmla="*/ 2147483647 h 998"/>
              <a:gd name="T10" fmla="*/ 2147483647 w 211"/>
              <a:gd name="T11" fmla="*/ 2147483647 h 998"/>
              <a:gd name="T12" fmla="*/ 2147483647 w 211"/>
              <a:gd name="T13" fmla="*/ 2147483647 h 998"/>
              <a:gd name="T14" fmla="*/ 2147483647 w 211"/>
              <a:gd name="T15" fmla="*/ 2147483647 h 998"/>
              <a:gd name="T16" fmla="*/ 2147483647 w 211"/>
              <a:gd name="T17" fmla="*/ 2147483647 h 998"/>
              <a:gd name="T18" fmla="*/ 2147483647 w 211"/>
              <a:gd name="T19" fmla="*/ 2147483647 h 998"/>
              <a:gd name="T20" fmla="*/ 2147483647 w 211"/>
              <a:gd name="T21" fmla="*/ 2147483647 h 9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1" h="998">
                <a:moveTo>
                  <a:pt x="179" y="0"/>
                </a:moveTo>
                <a:cubicBezTo>
                  <a:pt x="133" y="7"/>
                  <a:pt x="88" y="14"/>
                  <a:pt x="67" y="48"/>
                </a:cubicBezTo>
                <a:cubicBezTo>
                  <a:pt x="45" y="81"/>
                  <a:pt x="43" y="141"/>
                  <a:pt x="51" y="200"/>
                </a:cubicBezTo>
                <a:cubicBezTo>
                  <a:pt x="58" y="258"/>
                  <a:pt x="108" y="349"/>
                  <a:pt x="115" y="400"/>
                </a:cubicBezTo>
                <a:cubicBezTo>
                  <a:pt x="121" y="450"/>
                  <a:pt x="109" y="484"/>
                  <a:pt x="91" y="504"/>
                </a:cubicBezTo>
                <a:cubicBezTo>
                  <a:pt x="72" y="524"/>
                  <a:pt x="5" y="517"/>
                  <a:pt x="3" y="520"/>
                </a:cubicBezTo>
                <a:cubicBezTo>
                  <a:pt x="0" y="522"/>
                  <a:pt x="52" y="502"/>
                  <a:pt x="75" y="520"/>
                </a:cubicBezTo>
                <a:cubicBezTo>
                  <a:pt x="97" y="537"/>
                  <a:pt x="135" y="562"/>
                  <a:pt x="139" y="624"/>
                </a:cubicBezTo>
                <a:cubicBezTo>
                  <a:pt x="143" y="685"/>
                  <a:pt x="95" y="828"/>
                  <a:pt x="99" y="888"/>
                </a:cubicBezTo>
                <a:cubicBezTo>
                  <a:pt x="103" y="948"/>
                  <a:pt x="144" y="969"/>
                  <a:pt x="163" y="984"/>
                </a:cubicBezTo>
                <a:cubicBezTo>
                  <a:pt x="181" y="998"/>
                  <a:pt x="196" y="987"/>
                  <a:pt x="211" y="976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29042" name="Text Box 18"/>
          <p:cNvSpPr txBox="1">
            <a:spLocks noChangeArrowheads="1"/>
          </p:cNvSpPr>
          <p:nvPr/>
        </p:nvSpPr>
        <p:spPr bwMode="auto">
          <a:xfrm>
            <a:off x="1247775" y="2865438"/>
            <a:ext cx="1479550" cy="588962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en-GB" sz="32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vývod</a:t>
            </a:r>
            <a:endParaRPr lang="en-GB" altLang="en-GB" sz="32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8684" name="Oval 19"/>
          <p:cNvSpPr>
            <a:spLocks noChangeArrowheads="1"/>
          </p:cNvSpPr>
          <p:nvPr/>
        </p:nvSpPr>
        <p:spPr bwMode="auto">
          <a:xfrm rot="1934873">
            <a:off x="4386263" y="962025"/>
            <a:ext cx="74612" cy="13017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29044" name="Text Box 20"/>
          <p:cNvSpPr txBox="1">
            <a:spLocks noChangeArrowheads="1"/>
          </p:cNvSpPr>
          <p:nvPr/>
        </p:nvSpPr>
        <p:spPr bwMode="auto">
          <a:xfrm>
            <a:off x="2867025" y="266700"/>
            <a:ext cx="36199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en-GB" sz="2400" noProof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pór – ústí potní žlázy</a:t>
            </a:r>
          </a:p>
        </p:txBody>
      </p:sp>
      <p:sp>
        <p:nvSpPr>
          <p:cNvPr id="28686" name="Line 21"/>
          <p:cNvSpPr>
            <a:spLocks noChangeShapeType="1"/>
          </p:cNvSpPr>
          <p:nvPr/>
        </p:nvSpPr>
        <p:spPr bwMode="auto">
          <a:xfrm flipH="1" flipV="1">
            <a:off x="6972300" y="2527300"/>
            <a:ext cx="0" cy="37211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28687" name="Line 22"/>
          <p:cNvSpPr>
            <a:spLocks noChangeShapeType="1"/>
          </p:cNvSpPr>
          <p:nvPr/>
        </p:nvSpPr>
        <p:spPr bwMode="auto">
          <a:xfrm flipH="1">
            <a:off x="6972300" y="1066800"/>
            <a:ext cx="0" cy="143510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29047" name="Text Box 23"/>
          <p:cNvSpPr txBox="1">
            <a:spLocks noChangeArrowheads="1"/>
          </p:cNvSpPr>
          <p:nvPr/>
        </p:nvSpPr>
        <p:spPr bwMode="auto">
          <a:xfrm>
            <a:off x="7096125" y="4178300"/>
            <a:ext cx="1317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en-GB" sz="2400" noProof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dermis</a:t>
            </a:r>
          </a:p>
        </p:txBody>
      </p:sp>
      <p:sp>
        <p:nvSpPr>
          <p:cNvPr id="129048" name="Text Box 24"/>
          <p:cNvSpPr txBox="1">
            <a:spLocks noChangeArrowheads="1"/>
          </p:cNvSpPr>
          <p:nvPr/>
        </p:nvSpPr>
        <p:spPr bwMode="auto">
          <a:xfrm>
            <a:off x="7096125" y="1638300"/>
            <a:ext cx="1825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en-GB" sz="2400" noProof="1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epidermis</a:t>
            </a:r>
          </a:p>
        </p:txBody>
      </p:sp>
      <p:sp>
        <p:nvSpPr>
          <p:cNvPr id="129049" name="Text Box 25"/>
          <p:cNvSpPr txBox="1">
            <a:spLocks noChangeArrowheads="1"/>
          </p:cNvSpPr>
          <p:nvPr/>
        </p:nvSpPr>
        <p:spPr bwMode="auto">
          <a:xfrm>
            <a:off x="4883150" y="6254750"/>
            <a:ext cx="41941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en-GB" sz="1600" noProof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Sympatická cholinergní vlákna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en-GB" sz="1600" noProof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Vasoaktivní intestinální peptid (VIP)</a:t>
            </a:r>
          </a:p>
        </p:txBody>
      </p:sp>
      <p:sp>
        <p:nvSpPr>
          <p:cNvPr id="129050" name="Text Box 26"/>
          <p:cNvSpPr txBox="1">
            <a:spLocks noChangeArrowheads="1"/>
          </p:cNvSpPr>
          <p:nvPr/>
        </p:nvSpPr>
        <p:spPr bwMode="auto">
          <a:xfrm>
            <a:off x="5054600" y="4173538"/>
            <a:ext cx="1625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en-GB" sz="2000" noProof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izotonická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en-GB" sz="2000" noProof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tekutina</a:t>
            </a:r>
          </a:p>
        </p:txBody>
      </p:sp>
      <p:sp>
        <p:nvSpPr>
          <p:cNvPr id="129051" name="Text Box 27"/>
          <p:cNvSpPr txBox="1">
            <a:spLocks noChangeArrowheads="1"/>
          </p:cNvSpPr>
          <p:nvPr/>
        </p:nvSpPr>
        <p:spPr bwMode="auto">
          <a:xfrm>
            <a:off x="5121275" y="1585913"/>
            <a:ext cx="185896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en-GB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h</a:t>
            </a:r>
            <a:r>
              <a:rPr lang="cs-CZ" altLang="en-GB" noProof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ypotonická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en-GB" noProof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tekutina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en-GB" noProof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(abs. Na + Cl)</a:t>
            </a:r>
          </a:p>
        </p:txBody>
      </p:sp>
      <p:sp>
        <p:nvSpPr>
          <p:cNvPr id="28693" name="Text Box 28"/>
          <p:cNvSpPr txBox="1">
            <a:spLocks noChangeArrowheads="1"/>
          </p:cNvSpPr>
          <p:nvPr/>
        </p:nvSpPr>
        <p:spPr bwMode="auto">
          <a:xfrm>
            <a:off x="247650" y="5321300"/>
            <a:ext cx="1431925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en-GB" sz="1600" noProof="1">
                <a:solidFill>
                  <a:srgbClr val="FFFFB7"/>
                </a:solidFill>
                <a:latin typeface="Arial Black" pitchFamily="34" charset="0"/>
              </a:rPr>
              <a:t>Velké žlázy jsou </a:t>
            </a:r>
            <a:r>
              <a:rPr lang="cs-CZ" altLang="en-GB" sz="1600" dirty="0">
                <a:solidFill>
                  <a:srgbClr val="FFFFB7"/>
                </a:solidFill>
                <a:latin typeface="Arial Black" pitchFamily="34" charset="0"/>
              </a:rPr>
              <a:t>výhodnější</a:t>
            </a:r>
            <a:endParaRPr lang="cs-CZ" altLang="en-GB" sz="1600" noProof="1">
              <a:solidFill>
                <a:srgbClr val="FFFFB7"/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en-GB" sz="1600" noProof="1">
                <a:solidFill>
                  <a:srgbClr val="FFFFB7"/>
                </a:solidFill>
                <a:latin typeface="Arial Black" pitchFamily="34" charset="0"/>
              </a:rPr>
              <a:t>než malé</a:t>
            </a:r>
          </a:p>
        </p:txBody>
      </p:sp>
    </p:spTree>
    <p:extLst>
      <p:ext uri="{BB962C8B-B14F-4D97-AF65-F5344CB8AC3E}">
        <p14:creationId xmlns:p14="http://schemas.microsoft.com/office/powerpoint/2010/main" xmlns="" val="386714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CC00"/>
                </a:solidFill>
                <a:latin typeface="Courier New" pitchFamily="49" charset="0"/>
              </a:rPr>
              <a:t>SLOŽENÍ POTU</a:t>
            </a:r>
          </a:p>
        </p:txBody>
      </p:sp>
      <p:sp>
        <p:nvSpPr>
          <p:cNvPr id="2334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latin typeface="Courier New" pitchFamily="49" charset="0"/>
              </a:rPr>
              <a:t>± plazma bez obsahu proteinů</a:t>
            </a:r>
          </a:p>
          <a:p>
            <a:pPr eaLnBrk="1" hangingPunct="1">
              <a:defRPr/>
            </a:pPr>
            <a:r>
              <a:rPr lang="cs-CZ" b="1" dirty="0" smtClean="0">
                <a:latin typeface="Courier New" pitchFamily="49" charset="0"/>
              </a:rPr>
              <a:t>Složení potu v oblasti duktu závislé na intenzitě pocení</a:t>
            </a:r>
          </a:p>
          <a:p>
            <a:pPr lvl="1" eaLnBrk="1" hangingPunct="1">
              <a:defRPr/>
            </a:pPr>
            <a:r>
              <a:rPr lang="cs-CZ" b="1" dirty="0" smtClean="0">
                <a:latin typeface="Courier New" pitchFamily="49" charset="0"/>
              </a:rPr>
              <a:t>Nízká </a:t>
            </a:r>
            <a:r>
              <a:rPr lang="cs-CZ" b="1" dirty="0">
                <a:latin typeface="Courier New" pitchFamily="49" charset="0"/>
              </a:rPr>
              <a:t>produkce </a:t>
            </a:r>
            <a:r>
              <a:rPr lang="cs-CZ" b="1" dirty="0" smtClean="0">
                <a:latin typeface="Courier New" pitchFamily="49" charset="0"/>
              </a:rPr>
              <a:t>potu</a:t>
            </a:r>
          </a:p>
          <a:p>
            <a:pPr marL="457200" lvl="1" indent="0" eaLnBrk="1" hangingPunct="1">
              <a:buNone/>
              <a:defRPr/>
            </a:pPr>
            <a:r>
              <a:rPr lang="cs-CZ" altLang="en-GB" noProof="1">
                <a:solidFill>
                  <a:srgbClr val="FFCC00"/>
                </a:solidFill>
                <a:latin typeface="Arial Black" pitchFamily="34" charset="0"/>
                <a:sym typeface="Wingdings 3" pitchFamily="18" charset="2"/>
              </a:rPr>
              <a:t> </a:t>
            </a:r>
            <a:r>
              <a:rPr lang="cs-CZ" altLang="en-GB" noProof="1" smtClean="0">
                <a:solidFill>
                  <a:srgbClr val="FFCC00"/>
                </a:solidFill>
                <a:latin typeface="Arial Black" pitchFamily="34" charset="0"/>
              </a:rPr>
              <a:t>Na</a:t>
            </a:r>
            <a:r>
              <a:rPr lang="cs-CZ" altLang="en-GB" baseline="30000" noProof="1">
                <a:solidFill>
                  <a:srgbClr val="FFCC00"/>
                </a:solidFill>
                <a:latin typeface="Arial Black" pitchFamily="34" charset="0"/>
              </a:rPr>
              <a:t>+</a:t>
            </a:r>
            <a:r>
              <a:rPr lang="cs-CZ" altLang="en-GB" noProof="1">
                <a:solidFill>
                  <a:srgbClr val="FFCC00"/>
                </a:solidFill>
                <a:latin typeface="Arial Black" pitchFamily="34" charset="0"/>
              </a:rPr>
              <a:t> a</a:t>
            </a:r>
            <a:r>
              <a:rPr lang="cs-CZ" altLang="en-GB" dirty="0">
                <a:solidFill>
                  <a:srgbClr val="FFCC00"/>
                </a:solidFill>
                <a:latin typeface="Arial Black" pitchFamily="34" charset="0"/>
              </a:rPr>
              <a:t> </a:t>
            </a:r>
            <a:r>
              <a:rPr lang="cs-CZ" altLang="en-GB" noProof="1" smtClean="0">
                <a:solidFill>
                  <a:srgbClr val="FFCC00"/>
                </a:solidFill>
                <a:latin typeface="Arial Black" pitchFamily="34" charset="0"/>
              </a:rPr>
              <a:t>Cl</a:t>
            </a:r>
            <a:r>
              <a:rPr lang="cs-CZ" altLang="en-GB" baseline="30000" noProof="1" smtClean="0">
                <a:solidFill>
                  <a:srgbClr val="FFCC00"/>
                </a:solidFill>
                <a:latin typeface="Arial Black" pitchFamily="34" charset="0"/>
              </a:rPr>
              <a:t>-    </a:t>
            </a:r>
            <a:r>
              <a:rPr lang="cs-CZ" altLang="en-GB" noProof="1" smtClean="0">
                <a:solidFill>
                  <a:srgbClr val="FFCC00"/>
                </a:solidFill>
                <a:latin typeface="Arial Black" pitchFamily="34" charset="0"/>
                <a:sym typeface="Wingdings 3" pitchFamily="18" charset="2"/>
              </a:rPr>
              <a:t>x    </a:t>
            </a:r>
            <a:r>
              <a:rPr lang="cs-CZ" altLang="en-GB" noProof="1" smtClean="0">
                <a:solidFill>
                  <a:srgbClr val="FFCC00"/>
                </a:solidFill>
                <a:latin typeface="Arial Black" pitchFamily="34" charset="0"/>
              </a:rPr>
              <a:t>K</a:t>
            </a:r>
            <a:r>
              <a:rPr lang="cs-CZ" altLang="en-GB" baseline="30000" noProof="1">
                <a:solidFill>
                  <a:srgbClr val="FFCC00"/>
                </a:solidFill>
                <a:latin typeface="Arial Black" pitchFamily="34" charset="0"/>
              </a:rPr>
              <a:t>+</a:t>
            </a:r>
            <a:r>
              <a:rPr lang="cs-CZ" altLang="en-GB" noProof="1">
                <a:solidFill>
                  <a:srgbClr val="FFCC00"/>
                </a:solidFill>
                <a:latin typeface="Arial Black" pitchFamily="34" charset="0"/>
              </a:rPr>
              <a:t>, </a:t>
            </a:r>
            <a:r>
              <a:rPr lang="cs-CZ" altLang="en-GB" noProof="1" smtClean="0">
                <a:solidFill>
                  <a:srgbClr val="FFCC00"/>
                </a:solidFill>
                <a:latin typeface="Arial Black" pitchFamily="34" charset="0"/>
              </a:rPr>
              <a:t>laktátu a urey</a:t>
            </a:r>
            <a:r>
              <a:rPr lang="cs-CZ" altLang="en-GB" noProof="1" smtClean="0">
                <a:latin typeface="Arial Black" pitchFamily="34" charset="0"/>
              </a:rPr>
              <a:t> </a:t>
            </a:r>
            <a:endParaRPr lang="cs-CZ" b="1" dirty="0">
              <a:latin typeface="Courier New" pitchFamily="49" charset="0"/>
            </a:endParaRPr>
          </a:p>
          <a:p>
            <a:pPr lvl="1" eaLnBrk="1" hangingPunct="1">
              <a:defRPr/>
            </a:pPr>
            <a:r>
              <a:rPr lang="cs-CZ" b="1" dirty="0" smtClean="0">
                <a:latin typeface="Courier New" pitchFamily="49" charset="0"/>
              </a:rPr>
              <a:t>Vysoká produkce potu</a:t>
            </a:r>
          </a:p>
          <a:p>
            <a:pPr marL="457200" lvl="1" indent="0" eaLnBrk="1" hangingPunct="1">
              <a:buNone/>
              <a:defRPr/>
            </a:pPr>
            <a:r>
              <a:rPr lang="cs-CZ" altLang="en-GB" noProof="1">
                <a:solidFill>
                  <a:srgbClr val="FFCC00"/>
                </a:solidFill>
                <a:latin typeface="Arial Black" pitchFamily="34" charset="0"/>
                <a:sym typeface="Wingdings 3" pitchFamily="18" charset="2"/>
              </a:rPr>
              <a:t></a:t>
            </a:r>
            <a:r>
              <a:rPr lang="cs-CZ" altLang="en-GB" noProof="1">
                <a:latin typeface="Arial Black" pitchFamily="34" charset="0"/>
              </a:rPr>
              <a:t> </a:t>
            </a:r>
            <a:r>
              <a:rPr lang="cs-CZ" altLang="en-GB" noProof="1">
                <a:solidFill>
                  <a:srgbClr val="FFCC00"/>
                </a:solidFill>
                <a:latin typeface="Arial Black" pitchFamily="34" charset="0"/>
              </a:rPr>
              <a:t>Na</a:t>
            </a:r>
            <a:r>
              <a:rPr lang="cs-CZ" altLang="en-GB" baseline="30000" noProof="1">
                <a:solidFill>
                  <a:srgbClr val="FFCC00"/>
                </a:solidFill>
                <a:latin typeface="Arial Black" pitchFamily="34" charset="0"/>
              </a:rPr>
              <a:t>+</a:t>
            </a:r>
            <a:r>
              <a:rPr lang="cs-CZ" altLang="en-GB" noProof="1">
                <a:solidFill>
                  <a:srgbClr val="FFCC00"/>
                </a:solidFill>
                <a:latin typeface="Arial Black" pitchFamily="34" charset="0"/>
              </a:rPr>
              <a:t> a </a:t>
            </a:r>
            <a:r>
              <a:rPr lang="cs-CZ" altLang="en-GB" noProof="1" smtClean="0">
                <a:solidFill>
                  <a:srgbClr val="FFCC00"/>
                </a:solidFill>
                <a:latin typeface="Arial Black" pitchFamily="34" charset="0"/>
              </a:rPr>
              <a:t>Cl</a:t>
            </a:r>
            <a:r>
              <a:rPr lang="cs-CZ" altLang="en-GB" baseline="30000" noProof="1" smtClean="0">
                <a:solidFill>
                  <a:srgbClr val="FFCC00"/>
                </a:solidFill>
                <a:latin typeface="Arial Black" pitchFamily="34" charset="0"/>
              </a:rPr>
              <a:t>-</a:t>
            </a:r>
            <a:r>
              <a:rPr lang="cs-CZ" altLang="en-GB" noProof="1">
                <a:solidFill>
                  <a:srgbClr val="FFCC00"/>
                </a:solidFill>
                <a:latin typeface="Arial Black" pitchFamily="34" charset="0"/>
                <a:sym typeface="Wingdings 3" pitchFamily="18" charset="2"/>
              </a:rPr>
              <a:t> </a:t>
            </a:r>
            <a:r>
              <a:rPr lang="cs-CZ" altLang="en-GB" noProof="1" smtClean="0">
                <a:solidFill>
                  <a:srgbClr val="FFCC00"/>
                </a:solidFill>
                <a:latin typeface="Arial Black" pitchFamily="34" charset="0"/>
                <a:sym typeface="Wingdings 3" pitchFamily="18" charset="2"/>
              </a:rPr>
              <a:t>  x   </a:t>
            </a:r>
            <a:r>
              <a:rPr lang="cs-CZ" altLang="en-GB" noProof="1">
                <a:solidFill>
                  <a:srgbClr val="FFCC00"/>
                </a:solidFill>
                <a:latin typeface="Arial Black" pitchFamily="34" charset="0"/>
              </a:rPr>
              <a:t>K</a:t>
            </a:r>
            <a:r>
              <a:rPr lang="cs-CZ" altLang="en-GB" baseline="30000" noProof="1">
                <a:solidFill>
                  <a:srgbClr val="FFCC00"/>
                </a:solidFill>
                <a:latin typeface="Arial Black" pitchFamily="34" charset="0"/>
              </a:rPr>
              <a:t>+</a:t>
            </a:r>
            <a:r>
              <a:rPr lang="cs-CZ" altLang="en-GB" noProof="1">
                <a:solidFill>
                  <a:srgbClr val="FFCC00"/>
                </a:solidFill>
                <a:latin typeface="Arial Black" pitchFamily="34" charset="0"/>
              </a:rPr>
              <a:t>, laktátu a urey</a:t>
            </a:r>
            <a:r>
              <a:rPr lang="cs-CZ" altLang="en-GB" noProof="1">
                <a:latin typeface="Arial Black" pitchFamily="34" charset="0"/>
              </a:rPr>
              <a:t> </a:t>
            </a:r>
            <a:endParaRPr lang="cs-CZ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578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CC00"/>
                </a:solidFill>
                <a:latin typeface="Courier New" pitchFamily="49" charset="0"/>
              </a:rPr>
              <a:t>POTNÍ AKLIMATIZACE</a:t>
            </a:r>
          </a:p>
        </p:txBody>
      </p:sp>
      <p:sp>
        <p:nvSpPr>
          <p:cNvPr id="2334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en-GB" noProof="1" smtClean="0">
                <a:latin typeface="Arial" charset="0"/>
              </a:rPr>
              <a:t>↑ </a:t>
            </a:r>
            <a:r>
              <a:rPr lang="cs-CZ" altLang="en-GB" noProof="1">
                <a:latin typeface="Arial" charset="0"/>
              </a:rPr>
              <a:t>produkce </a:t>
            </a:r>
            <a:r>
              <a:rPr lang="cs-CZ" altLang="en-GB" b="1" noProof="1" smtClean="0">
                <a:latin typeface="Arial" charset="0"/>
              </a:rPr>
              <a:t>potu</a:t>
            </a:r>
          </a:p>
          <a:p>
            <a:pPr>
              <a:defRPr/>
            </a:pPr>
            <a:endParaRPr lang="cs-CZ" altLang="en-GB" b="1" noProof="1" smtClean="0">
              <a:latin typeface="Arial" charset="0"/>
            </a:endParaRPr>
          </a:p>
          <a:p>
            <a:pPr>
              <a:defRPr/>
            </a:pPr>
            <a:r>
              <a:rPr lang="cs-CZ" altLang="en-GB" noProof="1" smtClean="0">
                <a:latin typeface="Arial Black" pitchFamily="34" charset="0"/>
                <a:sym typeface="Wingdings 3" pitchFamily="18" charset="2"/>
              </a:rPr>
              <a:t></a:t>
            </a:r>
            <a:r>
              <a:rPr lang="cs-CZ" altLang="en-GB" b="1" dirty="0" smtClean="0">
                <a:latin typeface="Arial" charset="0"/>
                <a:sym typeface="Wingdings 3" pitchFamily="18" charset="2"/>
              </a:rPr>
              <a:t> obsah</a:t>
            </a:r>
            <a:r>
              <a:rPr lang="cs-CZ" altLang="en-GB" dirty="0" smtClean="0">
                <a:latin typeface="Arial" charset="0"/>
                <a:sym typeface="Wingdings 3" pitchFamily="18" charset="2"/>
              </a:rPr>
              <a:t> </a:t>
            </a:r>
            <a:r>
              <a:rPr lang="cs-CZ" altLang="en-GB" noProof="1" smtClean="0">
                <a:latin typeface="Arial Black" pitchFamily="34" charset="0"/>
              </a:rPr>
              <a:t>Na</a:t>
            </a:r>
            <a:r>
              <a:rPr lang="cs-CZ" altLang="en-GB" baseline="30000" noProof="1" smtClean="0">
                <a:latin typeface="Arial Black" pitchFamily="34" charset="0"/>
              </a:rPr>
              <a:t>+</a:t>
            </a:r>
            <a:r>
              <a:rPr lang="cs-CZ" altLang="en-GB" dirty="0" smtClean="0">
                <a:latin typeface="Arial Black" pitchFamily="34" charset="0"/>
              </a:rPr>
              <a:t>, </a:t>
            </a:r>
            <a:r>
              <a:rPr lang="cs-CZ" altLang="en-GB" noProof="1" smtClean="0">
                <a:latin typeface="Arial Black" pitchFamily="34" charset="0"/>
              </a:rPr>
              <a:t>Cl</a:t>
            </a:r>
            <a:r>
              <a:rPr lang="cs-CZ" altLang="en-GB" baseline="30000" noProof="1" smtClean="0">
                <a:latin typeface="Arial Black" pitchFamily="34" charset="0"/>
              </a:rPr>
              <a:t>-</a:t>
            </a:r>
            <a:r>
              <a:rPr lang="cs-CZ" altLang="en-GB" dirty="0">
                <a:latin typeface="Arial Black" pitchFamily="34" charset="0"/>
              </a:rPr>
              <a:t>, </a:t>
            </a:r>
            <a:r>
              <a:rPr lang="cs-CZ" altLang="en-GB" noProof="1">
                <a:latin typeface="Arial Black" pitchFamily="34" charset="0"/>
              </a:rPr>
              <a:t>K</a:t>
            </a:r>
            <a:r>
              <a:rPr lang="cs-CZ" altLang="en-GB" baseline="30000" noProof="1">
                <a:latin typeface="Arial Black" pitchFamily="34" charset="0"/>
              </a:rPr>
              <a:t>+</a:t>
            </a:r>
            <a:r>
              <a:rPr lang="cs-CZ" altLang="en-GB" noProof="1">
                <a:latin typeface="Arial Black" pitchFamily="34" charset="0"/>
              </a:rPr>
              <a:t>, laktát</a:t>
            </a:r>
            <a:r>
              <a:rPr lang="cs-CZ" altLang="en-GB" dirty="0">
                <a:latin typeface="Arial Black" pitchFamily="34" charset="0"/>
              </a:rPr>
              <a:t>u a</a:t>
            </a:r>
            <a:r>
              <a:rPr lang="cs-CZ" altLang="en-GB" noProof="1">
                <a:latin typeface="Arial Black" pitchFamily="34" charset="0"/>
              </a:rPr>
              <a:t> ure</a:t>
            </a:r>
            <a:r>
              <a:rPr lang="cs-CZ" altLang="en-GB" dirty="0">
                <a:latin typeface="Arial Black" pitchFamily="34" charset="0"/>
              </a:rPr>
              <a:t>y</a:t>
            </a:r>
            <a:endParaRPr lang="cs-CZ" altLang="en-GB" noProof="1">
              <a:latin typeface="Arial Black" pitchFamily="34" charset="0"/>
            </a:endParaRPr>
          </a:p>
          <a:p>
            <a:pPr>
              <a:defRPr/>
            </a:pPr>
            <a:endParaRPr lang="cs-CZ" altLang="en-GB" sz="1600" noProof="1" smtClean="0">
              <a:solidFill>
                <a:srgbClr val="00FFFF"/>
              </a:solidFill>
              <a:latin typeface="Arial Black" pitchFamily="34" charset="0"/>
            </a:endParaRPr>
          </a:p>
          <a:p>
            <a:pPr>
              <a:defRPr/>
            </a:pPr>
            <a:endParaRPr lang="cs-CZ" altLang="en-GB" sz="1600" noProof="1">
              <a:solidFill>
                <a:srgbClr val="00FFFF"/>
              </a:solidFill>
              <a:latin typeface="Arial Black" pitchFamily="34" charset="0"/>
            </a:endParaRPr>
          </a:p>
          <a:p>
            <a:pPr>
              <a:defRPr/>
            </a:pPr>
            <a:endParaRPr lang="cs-CZ" altLang="en-GB" sz="1600" noProof="1">
              <a:solidFill>
                <a:srgbClr val="00FFFF"/>
              </a:solidFill>
              <a:latin typeface="Arial Black" pitchFamily="34" charset="0"/>
            </a:endParaRPr>
          </a:p>
          <a:p>
            <a:pPr marL="0" indent="0">
              <a:buNone/>
              <a:defRPr/>
            </a:pPr>
            <a:r>
              <a:rPr lang="cs-CZ" altLang="en-GB" sz="2800" noProof="1" smtClean="0">
                <a:solidFill>
                  <a:schemeClr val="bg1"/>
                </a:solidFill>
                <a:latin typeface="Arial" charset="0"/>
              </a:rPr>
              <a:t>(aldosteron-dependentní mechanismus)</a:t>
            </a:r>
            <a:endParaRPr lang="cs-CZ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35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>
                <a:solidFill>
                  <a:srgbClr val="FFCC00"/>
                </a:solidFill>
                <a:latin typeface="Courier New" pitchFamily="49" charset="0"/>
              </a:rPr>
              <a:t>TEPELNÝ TRANSPORT</a:t>
            </a:r>
          </a:p>
        </p:txBody>
      </p:sp>
      <p:sp>
        <p:nvSpPr>
          <p:cNvPr id="2334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smtClean="0">
                <a:latin typeface="Courier New" pitchFamily="49" charset="0"/>
              </a:rPr>
              <a:t>nejintenzivněji výměnou krevního média mezi tělesným jádrem a periferií</a:t>
            </a:r>
          </a:p>
          <a:p>
            <a:pPr lvl="1" eaLnBrk="1" hangingPunct="1">
              <a:defRPr/>
            </a:pPr>
            <a:r>
              <a:rPr lang="cs-CZ" b="1" smtClean="0">
                <a:latin typeface="Courier New" pitchFamily="49" charset="0"/>
              </a:rPr>
              <a:t>viskozita krve (tepelná kapacita)</a:t>
            </a:r>
          </a:p>
          <a:p>
            <a:pPr lvl="1" eaLnBrk="1" hangingPunct="1">
              <a:defRPr/>
            </a:pPr>
            <a:r>
              <a:rPr lang="cs-CZ" b="1" smtClean="0">
                <a:latin typeface="Courier New" pitchFamily="49" charset="0"/>
              </a:rPr>
              <a:t>průtok</a:t>
            </a:r>
          </a:p>
          <a:p>
            <a:pPr lvl="1" eaLnBrk="1" hangingPunct="1">
              <a:defRPr/>
            </a:pPr>
            <a:endParaRPr lang="cs-CZ" b="1" smtClean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692150" y="1362075"/>
            <a:ext cx="8061325" cy="4752975"/>
            <a:chOff x="1046" y="838"/>
            <a:chExt cx="3820" cy="1813"/>
          </a:xfrm>
        </p:grpSpPr>
        <p:sp>
          <p:nvSpPr>
            <p:cNvPr id="31748" name="Text Box 3"/>
            <p:cNvSpPr txBox="1">
              <a:spLocks noChangeArrowheads="1"/>
            </p:cNvSpPr>
            <p:nvPr/>
          </p:nvSpPr>
          <p:spPr bwMode="auto">
            <a:xfrm>
              <a:off x="1239" y="838"/>
              <a:ext cx="3244" cy="6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altLang="en-GB" sz="2800" b="1">
                  <a:solidFill>
                    <a:srgbClr val="FF0000"/>
                  </a:solidFill>
                  <a:latin typeface="Arial" charset="0"/>
                </a:rPr>
                <a:t>1. </a:t>
              </a:r>
              <a:r>
                <a:rPr lang="cs-CZ" altLang="en-GB" sz="2800" b="1">
                  <a:solidFill>
                    <a:srgbClr val="FFCC00"/>
                  </a:solidFill>
                  <a:latin typeface="Arial" charset="0"/>
                </a:rPr>
                <a:t>r</a:t>
              </a:r>
              <a:r>
                <a:rPr lang="cs-CZ" altLang="en-GB" sz="2800" b="1" noProof="1">
                  <a:solidFill>
                    <a:srgbClr val="FFCC00"/>
                  </a:solidFill>
                  <a:latin typeface="Arial" charset="0"/>
                </a:rPr>
                <a:t>adiace</a:t>
              </a:r>
              <a:r>
                <a:rPr lang="cs-CZ" altLang="en-GB" sz="3200" noProof="1">
                  <a:solidFill>
                    <a:srgbClr val="FFCC00"/>
                  </a:solidFill>
                  <a:latin typeface="Arial" charset="0"/>
                </a:rPr>
                <a:t> (</a:t>
              </a:r>
              <a:r>
                <a:rPr lang="cs-CZ" altLang="en-GB" sz="3200" b="1" noProof="1">
                  <a:solidFill>
                    <a:srgbClr val="FFCC00"/>
                  </a:solidFill>
                  <a:latin typeface="Arial" charset="0"/>
                </a:rPr>
                <a:t>R</a:t>
              </a:r>
              <a:r>
                <a:rPr lang="cs-CZ" altLang="en-GB" sz="3200" noProof="1">
                  <a:solidFill>
                    <a:srgbClr val="FFCC00"/>
                  </a:solidFill>
                  <a:latin typeface="Arial" charset="0"/>
                </a:rPr>
                <a:t>) - </a:t>
              </a:r>
              <a:r>
                <a:rPr lang="cs-CZ" altLang="en-GB" sz="2800" noProof="1">
                  <a:solidFill>
                    <a:srgbClr val="FFCC00"/>
                  </a:solidFill>
                  <a:latin typeface="Arial" charset="0"/>
                </a:rPr>
                <a:t>elektromagnetické </a:t>
              </a:r>
              <a:r>
                <a:rPr lang="cs-CZ" altLang="en-GB" sz="2800">
                  <a:solidFill>
                    <a:srgbClr val="FFCC00"/>
                  </a:solidFill>
                  <a:latin typeface="Arial" charset="0"/>
                </a:rPr>
                <a:t>záření</a:t>
              </a:r>
              <a:endParaRPr lang="en-GB" sz="2800">
                <a:solidFill>
                  <a:srgbClr val="FFCC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2400">
                  <a:solidFill>
                    <a:srgbClr val="00FF00"/>
                  </a:solidFill>
                  <a:latin typeface="Arial" charset="0"/>
                </a:rPr>
                <a:t>přímé </a:t>
              </a:r>
              <a:r>
                <a:rPr lang="cs-CZ" sz="2400" b="1">
                  <a:solidFill>
                    <a:srgbClr val="00FF00"/>
                  </a:solidFill>
                  <a:latin typeface="Arial" charset="0"/>
                </a:rPr>
                <a:t>vyzařování</a:t>
              </a:r>
              <a:r>
                <a:rPr lang="cs-CZ" sz="2400">
                  <a:solidFill>
                    <a:srgbClr val="00FF00"/>
                  </a:solidFill>
                  <a:latin typeface="Arial" charset="0"/>
                </a:rPr>
                <a:t> tepelné energie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2400">
                  <a:solidFill>
                    <a:srgbClr val="00FF00"/>
                  </a:solidFill>
                  <a:latin typeface="Arial" charset="0"/>
                </a:rPr>
                <a:t>z povrchu kůže do okolního prostředí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altLang="en-GB" sz="2400" noProof="1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31749" name="Text Box 4"/>
            <p:cNvSpPr txBox="1">
              <a:spLocks noChangeArrowheads="1"/>
            </p:cNvSpPr>
            <p:nvPr/>
          </p:nvSpPr>
          <p:spPr bwMode="auto">
            <a:xfrm>
              <a:off x="1283" y="1340"/>
              <a:ext cx="292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altLang="en-GB" sz="3200" b="1">
                <a:solidFill>
                  <a:srgbClr val="FFCC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altLang="en-GB" sz="3200" b="1" noProof="1">
                  <a:solidFill>
                    <a:srgbClr val="FFCC00"/>
                  </a:solidFill>
                  <a:latin typeface="Arial" charset="0"/>
                </a:rPr>
                <a:t>R </a:t>
              </a:r>
              <a:r>
                <a:rPr lang="cs-CZ" altLang="en-GB" sz="3200" noProof="1">
                  <a:solidFill>
                    <a:srgbClr val="FFCC00"/>
                  </a:solidFill>
                  <a:latin typeface="Arial" charset="0"/>
                </a:rPr>
                <a:t>=</a:t>
              </a:r>
              <a:r>
                <a:rPr lang="cs-CZ" altLang="en-GB" sz="3200" b="1" noProof="1">
                  <a:solidFill>
                    <a:srgbClr val="FFCC00"/>
                  </a:solidFill>
                  <a:latin typeface="Arial" charset="0"/>
                </a:rPr>
                <a:t> </a:t>
              </a:r>
              <a:r>
                <a:rPr lang="el-GR" altLang="en-GB" sz="3200" b="1">
                  <a:solidFill>
                    <a:srgbClr val="FFCC00"/>
                  </a:solidFill>
                  <a:latin typeface="Arial" charset="0"/>
                </a:rPr>
                <a:t>ε</a:t>
              </a:r>
              <a:r>
                <a:rPr lang="el-GR" altLang="en-GB" sz="3200" b="1" noProof="1">
                  <a:solidFill>
                    <a:srgbClr val="FFCC00"/>
                  </a:solidFill>
                  <a:latin typeface="Arial" charset="0"/>
                </a:rPr>
                <a:t> . </a:t>
              </a:r>
              <a:r>
                <a:rPr lang="el-GR" altLang="en-GB" sz="3200" b="1">
                  <a:solidFill>
                    <a:srgbClr val="FFCC00"/>
                  </a:solidFill>
                  <a:latin typeface="Arial" charset="0"/>
                </a:rPr>
                <a:t>σ</a:t>
              </a:r>
              <a:r>
                <a:rPr lang="cs-CZ" altLang="en-GB" sz="3200" b="1" noProof="1">
                  <a:solidFill>
                    <a:srgbClr val="FFCC00"/>
                  </a:solidFill>
                  <a:latin typeface="Arial" charset="0"/>
                </a:rPr>
                <a:t> . A </a:t>
              </a:r>
              <a:r>
                <a:rPr lang="cs-CZ" altLang="en-GB" sz="3200" b="1" baseline="-25000" noProof="1">
                  <a:solidFill>
                    <a:srgbClr val="FFCC00"/>
                  </a:solidFill>
                  <a:latin typeface="Arial" charset="0"/>
                </a:rPr>
                <a:t>r </a:t>
              </a:r>
              <a:r>
                <a:rPr lang="cs-CZ" altLang="en-GB" sz="3200" b="1" noProof="1">
                  <a:solidFill>
                    <a:srgbClr val="FFCC00"/>
                  </a:solidFill>
                  <a:latin typeface="Arial" charset="0"/>
                </a:rPr>
                <a:t>. (T</a:t>
              </a:r>
              <a:r>
                <a:rPr lang="cs-CZ" altLang="en-GB" sz="3200" b="1" baseline="30000" noProof="1">
                  <a:solidFill>
                    <a:srgbClr val="FFCC00"/>
                  </a:solidFill>
                  <a:latin typeface="Arial" charset="0"/>
                </a:rPr>
                <a:t>4</a:t>
              </a:r>
              <a:r>
                <a:rPr lang="cs-CZ" altLang="en-GB" sz="3200" b="1" baseline="-25000" noProof="1">
                  <a:solidFill>
                    <a:srgbClr val="FFCC00"/>
                  </a:solidFill>
                  <a:latin typeface="Arial" charset="0"/>
                </a:rPr>
                <a:t>sk</a:t>
              </a:r>
              <a:r>
                <a:rPr lang="cs-CZ" altLang="en-GB" sz="3200" b="1" noProof="1">
                  <a:solidFill>
                    <a:srgbClr val="FFCC00"/>
                  </a:solidFill>
                  <a:latin typeface="Arial" charset="0"/>
                </a:rPr>
                <a:t>-T</a:t>
              </a:r>
              <a:r>
                <a:rPr lang="cs-CZ" altLang="en-GB" sz="3200" b="1" baseline="30000" noProof="1">
                  <a:solidFill>
                    <a:srgbClr val="FFCC00"/>
                  </a:solidFill>
                  <a:latin typeface="Arial" charset="0"/>
                </a:rPr>
                <a:t>4</a:t>
              </a:r>
              <a:r>
                <a:rPr lang="cs-CZ" altLang="en-GB" sz="3200" b="1" baseline="-25000" noProof="1">
                  <a:solidFill>
                    <a:srgbClr val="FFCC00"/>
                  </a:solidFill>
                  <a:latin typeface="Arial" charset="0"/>
                </a:rPr>
                <a:t>r</a:t>
              </a:r>
              <a:r>
                <a:rPr lang="cs-CZ" altLang="en-GB" sz="3200" b="1" noProof="1">
                  <a:solidFill>
                    <a:srgbClr val="FFCC00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31750" name="Text Box 5"/>
            <p:cNvSpPr txBox="1">
              <a:spLocks noChangeArrowheads="1"/>
            </p:cNvSpPr>
            <p:nvPr/>
          </p:nvSpPr>
          <p:spPr bwMode="auto">
            <a:xfrm>
              <a:off x="1113" y="1800"/>
              <a:ext cx="375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altLang="en-GB" sz="3200">
                  <a:solidFill>
                    <a:srgbClr val="FFCC00"/>
                  </a:solidFill>
                  <a:latin typeface="Arial" charset="0"/>
                </a:rPr>
                <a:t>       </a:t>
              </a:r>
              <a:r>
                <a:rPr lang="el-GR" altLang="en-GB" sz="3200">
                  <a:solidFill>
                    <a:srgbClr val="FFCC00"/>
                  </a:solidFill>
                  <a:latin typeface="Arial" charset="0"/>
                </a:rPr>
                <a:t>ε</a:t>
              </a:r>
              <a:r>
                <a:rPr lang="en-GB" altLang="en-GB" sz="3200">
                  <a:solidFill>
                    <a:srgbClr val="FFCC00"/>
                  </a:solidFill>
                  <a:latin typeface="Arial" charset="0"/>
                </a:rPr>
                <a:t> </a:t>
              </a:r>
              <a:r>
                <a:rPr lang="cs-CZ" altLang="en-GB" sz="3200">
                  <a:solidFill>
                    <a:srgbClr val="FFCC00"/>
                  </a:solidFill>
                  <a:latin typeface="Arial" charset="0"/>
                </a:rPr>
                <a:t> </a:t>
              </a:r>
              <a:r>
                <a:rPr lang="en-GB" altLang="en-GB" sz="3200">
                  <a:solidFill>
                    <a:srgbClr val="FFCC00"/>
                  </a:solidFill>
                  <a:latin typeface="Arial" charset="0"/>
                </a:rPr>
                <a:t>= </a:t>
              </a:r>
              <a:r>
                <a:rPr lang="cs-CZ" altLang="en-GB" sz="3200">
                  <a:solidFill>
                    <a:srgbClr val="FFCC00"/>
                  </a:solidFill>
                  <a:latin typeface="Arial" charset="0"/>
                </a:rPr>
                <a:t>  emise</a:t>
              </a:r>
              <a:r>
                <a:rPr lang="en-GB" altLang="en-GB" sz="3200">
                  <a:solidFill>
                    <a:srgbClr val="FFCC00"/>
                  </a:solidFill>
                  <a:latin typeface="Arial" charset="0"/>
                </a:rPr>
                <a:t> </a:t>
              </a:r>
              <a:r>
                <a:rPr lang="en-GB" altLang="en-GB" sz="1600">
                  <a:solidFill>
                    <a:srgbClr val="FFCC00"/>
                  </a:solidFill>
                  <a:latin typeface="Arial" charset="0"/>
                </a:rPr>
                <a:t>(infra</a:t>
              </a:r>
              <a:r>
                <a:rPr lang="cs-CZ" altLang="en-GB" sz="1600">
                  <a:solidFill>
                    <a:srgbClr val="FFCC00"/>
                  </a:solidFill>
                  <a:latin typeface="Arial" charset="0"/>
                </a:rPr>
                <a:t>červené spektrum</a:t>
              </a:r>
              <a:r>
                <a:rPr lang="en-GB" altLang="en-GB" sz="1600">
                  <a:solidFill>
                    <a:srgbClr val="FFCC00"/>
                  </a:solidFill>
                  <a:latin typeface="Arial" charset="0"/>
                </a:rPr>
                <a:t>)</a:t>
              </a:r>
              <a:endParaRPr lang="cs-CZ" altLang="en-GB" sz="1600">
                <a:solidFill>
                  <a:srgbClr val="FFCC00"/>
                </a:solidFill>
                <a:latin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altLang="en-GB" sz="1600">
                  <a:solidFill>
                    <a:srgbClr val="FFCC00"/>
                  </a:solidFill>
                  <a:latin typeface="Arial" charset="0"/>
                </a:rPr>
                <a:t>            </a:t>
              </a:r>
              <a:r>
                <a:rPr lang="el-GR" altLang="en-GB" sz="3200">
                  <a:solidFill>
                    <a:srgbClr val="FFCC00"/>
                  </a:solidFill>
                  <a:latin typeface="Arial" charset="0"/>
                </a:rPr>
                <a:t>σ</a:t>
              </a:r>
              <a:r>
                <a:rPr lang="en-GB" altLang="en-GB" sz="3200">
                  <a:solidFill>
                    <a:srgbClr val="FFCC00"/>
                  </a:solidFill>
                  <a:latin typeface="Arial" charset="0"/>
                </a:rPr>
                <a:t> </a:t>
              </a:r>
              <a:r>
                <a:rPr lang="cs-CZ" altLang="en-GB" sz="3200">
                  <a:solidFill>
                    <a:srgbClr val="FFCC00"/>
                  </a:solidFill>
                  <a:latin typeface="Arial" charset="0"/>
                </a:rPr>
                <a:t> </a:t>
              </a:r>
              <a:r>
                <a:rPr lang="en-GB" altLang="en-GB" sz="3200">
                  <a:solidFill>
                    <a:srgbClr val="FFCC00"/>
                  </a:solidFill>
                  <a:latin typeface="Arial" charset="0"/>
                </a:rPr>
                <a:t>=</a:t>
              </a:r>
              <a:r>
                <a:rPr lang="cs-CZ" altLang="en-GB" sz="3200">
                  <a:solidFill>
                    <a:srgbClr val="FFCC00"/>
                  </a:solidFill>
                  <a:latin typeface="Arial" charset="0"/>
                </a:rPr>
                <a:t> </a:t>
              </a:r>
              <a:r>
                <a:rPr lang="en-GB" altLang="en-GB" sz="3200">
                  <a:solidFill>
                    <a:srgbClr val="FFCC00"/>
                  </a:solidFill>
                  <a:latin typeface="Arial" charset="0"/>
                </a:rPr>
                <a:t> </a:t>
              </a:r>
              <a:r>
                <a:rPr lang="cs-CZ" altLang="en-GB" sz="3200">
                  <a:solidFill>
                    <a:srgbClr val="FFCC00"/>
                  </a:solidFill>
                  <a:latin typeface="Arial" charset="0"/>
                </a:rPr>
                <a:t> </a:t>
              </a:r>
              <a:r>
                <a:rPr lang="cs-CZ" altLang="en-GB" sz="3200" noProof="1">
                  <a:solidFill>
                    <a:srgbClr val="FFCC00"/>
                  </a:solidFill>
                  <a:latin typeface="Arial" charset="0"/>
                </a:rPr>
                <a:t>Boltzmannova konstanta</a:t>
              </a:r>
            </a:p>
          </p:txBody>
        </p:sp>
        <p:sp>
          <p:nvSpPr>
            <p:cNvPr id="31751" name="Rectangle 6"/>
            <p:cNvSpPr>
              <a:spLocks noChangeArrowheads="1"/>
            </p:cNvSpPr>
            <p:nvPr/>
          </p:nvSpPr>
          <p:spPr bwMode="auto">
            <a:xfrm>
              <a:off x="1046" y="2430"/>
              <a:ext cx="3527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altLang="en-GB" sz="3200">
                  <a:solidFill>
                    <a:srgbClr val="FFCC00"/>
                  </a:solidFill>
                </a:rPr>
                <a:t> </a:t>
              </a:r>
              <a:r>
                <a:rPr lang="cs-CZ" altLang="en-GB" sz="3200" noProof="1">
                  <a:solidFill>
                    <a:srgbClr val="FFCC00"/>
                  </a:solidFill>
                </a:rPr>
                <a:t>A</a:t>
              </a:r>
              <a:r>
                <a:rPr lang="cs-CZ" altLang="en-GB" sz="3200">
                  <a:solidFill>
                    <a:srgbClr val="FFCC00"/>
                  </a:solidFill>
                </a:rPr>
                <a:t> </a:t>
              </a:r>
              <a:r>
                <a:rPr lang="cs-CZ" altLang="en-GB" sz="3200" baseline="-25000" noProof="1">
                  <a:solidFill>
                    <a:srgbClr val="FFCC00"/>
                  </a:solidFill>
                </a:rPr>
                <a:t>r  </a:t>
              </a:r>
              <a:r>
                <a:rPr lang="cs-CZ" altLang="en-GB" sz="3200" noProof="1">
                  <a:solidFill>
                    <a:srgbClr val="FFCC00"/>
                  </a:solidFill>
                </a:rPr>
                <a:t>=  povrchová oblast radiace</a:t>
              </a:r>
            </a:p>
          </p:txBody>
        </p:sp>
      </p:grp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1339850" y="388938"/>
            <a:ext cx="6556375" cy="5794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en-GB" sz="3200" b="1" noProof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Mechanismy tepelných ztrát</a:t>
            </a:r>
          </a:p>
        </p:txBody>
      </p:sp>
    </p:spTree>
    <p:extLst>
      <p:ext uri="{BB962C8B-B14F-4D97-AF65-F5344CB8AC3E}">
        <p14:creationId xmlns:p14="http://schemas.microsoft.com/office/powerpoint/2010/main" xmlns="" val="177453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500px-21-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66688"/>
            <a:ext cx="47625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724148" y="628650"/>
            <a:ext cx="3876675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Teplota tělesného jádra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&amp;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teplota prostředí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486398" y="2324100"/>
            <a:ext cx="1390652" cy="2616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990033"/>
                </a:solidFill>
                <a:latin typeface="Agency FB" pitchFamily="34" charset="0"/>
              </a:rPr>
              <a:t>Normální teplota jádra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991223" y="2062490"/>
            <a:ext cx="885827" cy="2616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990033"/>
                </a:solidFill>
                <a:latin typeface="Agency FB" pitchFamily="34" charset="0"/>
              </a:rPr>
              <a:t>Smrt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991223" y="2801005"/>
            <a:ext cx="885827" cy="2616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990033"/>
                </a:solidFill>
                <a:latin typeface="Agency FB" pitchFamily="34" charset="0"/>
              </a:rPr>
              <a:t>Smrt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724148" y="2806718"/>
            <a:ext cx="828676" cy="7386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srgbClr val="339966"/>
                </a:solidFill>
                <a:latin typeface="Arial Narrow" pitchFamily="34" charset="0"/>
              </a:rPr>
              <a:t>Neutrální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srgbClr val="339966"/>
                </a:solidFill>
                <a:latin typeface="Arial Narrow" pitchFamily="34" charset="0"/>
              </a:rPr>
              <a:t>prostředí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dirty="0">
              <a:solidFill>
                <a:srgbClr val="00B900">
                  <a:lumMod val="40000"/>
                  <a:lumOff val="60000"/>
                </a:srgbClr>
              </a:solidFill>
              <a:latin typeface="Agency FB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776534" y="5416568"/>
            <a:ext cx="828676" cy="7386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srgbClr val="339966"/>
                </a:solidFill>
                <a:latin typeface="Arial Narrow" pitchFamily="34" charset="0"/>
              </a:rPr>
              <a:t>Arktické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srgbClr val="339966"/>
                </a:solidFill>
                <a:latin typeface="Arial Narrow" pitchFamily="34" charset="0"/>
              </a:rPr>
              <a:t>prostředí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dirty="0">
              <a:solidFill>
                <a:srgbClr val="00B900">
                  <a:lumMod val="40000"/>
                  <a:lumOff val="60000"/>
                </a:srgbClr>
              </a:solidFill>
              <a:latin typeface="Agency FB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638423" y="1716241"/>
            <a:ext cx="828676" cy="7386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srgbClr val="339966"/>
                </a:solidFill>
                <a:latin typeface="Arial Narrow" pitchFamily="34" charset="0"/>
              </a:rPr>
              <a:t>Tropické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srgbClr val="339966"/>
                </a:solidFill>
                <a:latin typeface="Arial Narrow" pitchFamily="34" charset="0"/>
              </a:rPr>
              <a:t>prostředí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dirty="0">
              <a:solidFill>
                <a:srgbClr val="00B900">
                  <a:lumMod val="40000"/>
                  <a:lumOff val="60000"/>
                </a:srgbClr>
              </a:solidFill>
              <a:latin typeface="Agency FB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638423" y="3625868"/>
            <a:ext cx="828676" cy="7386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srgbClr val="339966"/>
                </a:solidFill>
                <a:latin typeface="Arial Narrow" pitchFamily="34" charset="0"/>
              </a:rPr>
              <a:t>Chladné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srgbClr val="339966"/>
                </a:solidFill>
                <a:latin typeface="Arial Narrow" pitchFamily="34" charset="0"/>
              </a:rPr>
              <a:t>prostředí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dirty="0">
              <a:solidFill>
                <a:srgbClr val="00B900">
                  <a:lumMod val="40000"/>
                  <a:lumOff val="60000"/>
                </a:srgbClr>
              </a:solidFill>
              <a:latin typeface="Agency FB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309810" y="6073793"/>
            <a:ext cx="828676" cy="5232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dirty="0">
              <a:solidFill>
                <a:srgbClr val="339966"/>
              </a:solidFill>
              <a:latin typeface="Agency FB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dirty="0">
              <a:solidFill>
                <a:srgbClr val="00B900">
                  <a:lumMod val="40000"/>
                  <a:lumOff val="60000"/>
                </a:srgbClr>
              </a:solidFill>
              <a:latin typeface="Agency FB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048374" y="5859478"/>
            <a:ext cx="828676" cy="7386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dirty="0">
              <a:solidFill>
                <a:srgbClr val="339966"/>
              </a:solidFill>
              <a:latin typeface="Agency FB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dirty="0">
              <a:solidFill>
                <a:srgbClr val="339966"/>
              </a:solidFill>
              <a:latin typeface="Agency FB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dirty="0">
              <a:solidFill>
                <a:srgbClr val="00B900">
                  <a:lumMod val="40000"/>
                  <a:lumOff val="60000"/>
                </a:srgbClr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166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303213" y="174625"/>
            <a:ext cx="8559800" cy="3173413"/>
            <a:chOff x="440" y="420"/>
            <a:chExt cx="4871" cy="1409"/>
          </a:xfrm>
        </p:grpSpPr>
        <p:sp>
          <p:nvSpPr>
            <p:cNvPr id="32782" name="Text Box 3"/>
            <p:cNvSpPr txBox="1">
              <a:spLocks noChangeArrowheads="1"/>
            </p:cNvSpPr>
            <p:nvPr/>
          </p:nvSpPr>
          <p:spPr bwMode="auto">
            <a:xfrm>
              <a:off x="972" y="420"/>
              <a:ext cx="4339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altLang="en-GB" sz="3200" b="1" noProof="1">
                  <a:solidFill>
                    <a:srgbClr val="FF0000"/>
                  </a:solidFill>
                  <a:latin typeface="Arial" charset="0"/>
                </a:rPr>
                <a:t>2.</a:t>
              </a:r>
              <a:r>
                <a:rPr lang="cs-CZ" altLang="en-GB" sz="3200" noProof="1">
                  <a:solidFill>
                    <a:srgbClr val="FFCC00"/>
                  </a:solidFill>
                  <a:latin typeface="Arial" charset="0"/>
                </a:rPr>
                <a:t> </a:t>
              </a:r>
              <a:r>
                <a:rPr lang="cs-CZ" altLang="en-GB" sz="3200" b="1">
                  <a:solidFill>
                    <a:srgbClr val="FFCC00"/>
                  </a:solidFill>
                  <a:latin typeface="Arial" charset="0"/>
                </a:rPr>
                <a:t>k</a:t>
              </a:r>
              <a:r>
                <a:rPr lang="cs-CZ" altLang="en-GB" sz="3200" b="1" noProof="1">
                  <a:solidFill>
                    <a:srgbClr val="FFCC00"/>
                  </a:solidFill>
                  <a:latin typeface="Arial" charset="0"/>
                </a:rPr>
                <a:t>ondukce</a:t>
              </a:r>
              <a:r>
                <a:rPr lang="cs-CZ" altLang="en-GB" sz="3200" noProof="1">
                  <a:solidFill>
                    <a:srgbClr val="FFCC00"/>
                  </a:solidFill>
                  <a:latin typeface="Arial" charset="0"/>
                </a:rPr>
                <a:t> (</a:t>
              </a:r>
              <a:r>
                <a:rPr lang="cs-CZ" altLang="en-GB" sz="3200" b="1" noProof="1">
                  <a:solidFill>
                    <a:srgbClr val="FFCC00"/>
                  </a:solidFill>
                  <a:latin typeface="Arial" charset="0"/>
                </a:rPr>
                <a:t>K</a:t>
              </a:r>
              <a:r>
                <a:rPr lang="cs-CZ" altLang="en-GB" sz="3200" noProof="1">
                  <a:solidFill>
                    <a:srgbClr val="FFCC00"/>
                  </a:solidFill>
                  <a:latin typeface="Arial" charset="0"/>
                </a:rPr>
                <a:t>) – přímý kontakt</a:t>
              </a:r>
              <a:endParaRPr lang="cs-CZ" altLang="en-GB" sz="3200">
                <a:solidFill>
                  <a:srgbClr val="FFCC00"/>
                </a:solidFill>
                <a:latin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altLang="en-GB" sz="2000">
                  <a:solidFill>
                    <a:srgbClr val="00FF00"/>
                  </a:solidFill>
                  <a:latin typeface="Arial" charset="0"/>
                </a:rPr>
                <a:t>odvádění tepla pomocí </a:t>
              </a:r>
              <a:r>
                <a:rPr lang="cs-CZ" altLang="en-GB" sz="2000" b="1">
                  <a:solidFill>
                    <a:srgbClr val="00FF00"/>
                  </a:solidFill>
                  <a:latin typeface="Arial" charset="0"/>
                </a:rPr>
                <a:t>přímého fyzického kontaktu</a:t>
              </a:r>
              <a:r>
                <a:rPr lang="cs-CZ" altLang="en-GB" sz="2000">
                  <a:solidFill>
                    <a:srgbClr val="00FF00"/>
                  </a:solidFill>
                  <a:latin typeface="Arial" charset="0"/>
                </a:rPr>
                <a:t> těla s chladnějším médiem v okolí (např.ponoření do vody)</a:t>
              </a:r>
              <a:endParaRPr lang="cs-CZ" altLang="en-GB" sz="2000" noProof="1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32783" name="Text Box 4"/>
            <p:cNvSpPr txBox="1">
              <a:spLocks noChangeArrowheads="1"/>
            </p:cNvSpPr>
            <p:nvPr/>
          </p:nvSpPr>
          <p:spPr bwMode="auto">
            <a:xfrm>
              <a:off x="1808" y="1036"/>
              <a:ext cx="211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altLang="en-GB" sz="3200" b="1" noProof="1">
                  <a:solidFill>
                    <a:srgbClr val="FFCC00"/>
                  </a:solidFill>
                  <a:latin typeface="Arial" charset="0"/>
                </a:rPr>
                <a:t>K</a:t>
              </a:r>
              <a:r>
                <a:rPr lang="cs-CZ" altLang="en-GB" sz="3200" b="1">
                  <a:solidFill>
                    <a:srgbClr val="FFCC00"/>
                  </a:solidFill>
                  <a:latin typeface="Arial" charset="0"/>
                </a:rPr>
                <a:t> </a:t>
              </a:r>
              <a:r>
                <a:rPr lang="cs-CZ" altLang="en-GB" sz="3200" b="1" noProof="1">
                  <a:solidFill>
                    <a:srgbClr val="FFCC00"/>
                  </a:solidFill>
                  <a:latin typeface="Arial" charset="0"/>
                </a:rPr>
                <a:t>=</a:t>
              </a:r>
              <a:r>
                <a:rPr lang="cs-CZ" altLang="en-GB" sz="3200" b="1">
                  <a:solidFill>
                    <a:srgbClr val="FFCC00"/>
                  </a:solidFill>
                  <a:latin typeface="Arial" charset="0"/>
                </a:rPr>
                <a:t> </a:t>
              </a:r>
              <a:r>
                <a:rPr lang="cs-CZ" altLang="en-GB" sz="3200" b="1" noProof="1">
                  <a:solidFill>
                    <a:srgbClr val="00FF00"/>
                  </a:solidFill>
                  <a:latin typeface="Arial" charset="0"/>
                </a:rPr>
                <a:t>h</a:t>
              </a:r>
              <a:r>
                <a:rPr lang="cs-CZ" altLang="en-GB" sz="3200" b="1" baseline="-25000" noProof="1">
                  <a:solidFill>
                    <a:srgbClr val="00FF00"/>
                  </a:solidFill>
                  <a:latin typeface="Arial" charset="0"/>
                </a:rPr>
                <a:t>k</a:t>
              </a:r>
              <a:r>
                <a:rPr lang="cs-CZ" altLang="en-GB" sz="3200" b="1" baseline="-25000" noProof="1">
                  <a:solidFill>
                    <a:srgbClr val="FFCC00"/>
                  </a:solidFill>
                  <a:latin typeface="Arial" charset="0"/>
                </a:rPr>
                <a:t> </a:t>
              </a:r>
              <a:r>
                <a:rPr lang="cs-CZ" altLang="en-GB" sz="3200" b="1" noProof="1">
                  <a:solidFill>
                    <a:srgbClr val="FFCC00"/>
                  </a:solidFill>
                  <a:latin typeface="Arial" charset="0"/>
                </a:rPr>
                <a:t>.</a:t>
              </a:r>
              <a:r>
                <a:rPr lang="cs-CZ" altLang="en-GB" sz="3200" b="1">
                  <a:solidFill>
                    <a:srgbClr val="FFCC00"/>
                  </a:solidFill>
                  <a:latin typeface="Arial" charset="0"/>
                </a:rPr>
                <a:t> </a:t>
              </a:r>
              <a:r>
                <a:rPr lang="cs-CZ" altLang="en-GB" sz="3200" b="1" noProof="1">
                  <a:solidFill>
                    <a:srgbClr val="FFCC00"/>
                  </a:solidFill>
                  <a:latin typeface="Arial" charset="0"/>
                </a:rPr>
                <a:t>A</a:t>
              </a:r>
              <a:r>
                <a:rPr lang="cs-CZ" altLang="en-GB" sz="3200" b="1" baseline="-25000" noProof="1">
                  <a:solidFill>
                    <a:srgbClr val="FFCC00"/>
                  </a:solidFill>
                  <a:latin typeface="Arial" charset="0"/>
                </a:rPr>
                <a:t>k</a:t>
              </a:r>
              <a:r>
                <a:rPr lang="cs-CZ" altLang="en-GB" sz="3200" b="1" noProof="1">
                  <a:solidFill>
                    <a:srgbClr val="FFCC00"/>
                  </a:solidFill>
                  <a:latin typeface="Arial" charset="0"/>
                </a:rPr>
                <a:t> (T</a:t>
              </a:r>
              <a:r>
                <a:rPr lang="cs-CZ" altLang="en-GB" sz="3200" b="1" baseline="-25000" noProof="1">
                  <a:solidFill>
                    <a:srgbClr val="FFCC00"/>
                  </a:solidFill>
                  <a:latin typeface="Arial" charset="0"/>
                </a:rPr>
                <a:t>sk</a:t>
              </a:r>
              <a:r>
                <a:rPr lang="cs-CZ" altLang="en-GB" sz="3200" b="1" noProof="1">
                  <a:solidFill>
                    <a:srgbClr val="FFCC00"/>
                  </a:solidFill>
                  <a:latin typeface="Arial" charset="0"/>
                </a:rPr>
                <a:t>-T</a:t>
              </a:r>
              <a:r>
                <a:rPr lang="cs-CZ" altLang="en-GB" sz="3200" b="1" baseline="-25000" noProof="1">
                  <a:solidFill>
                    <a:srgbClr val="FFCC00"/>
                  </a:solidFill>
                  <a:latin typeface="Arial" charset="0"/>
                </a:rPr>
                <a:t>a </a:t>
              </a:r>
              <a:r>
                <a:rPr lang="cs-CZ" altLang="en-GB" sz="3200" b="1" noProof="1">
                  <a:solidFill>
                    <a:srgbClr val="FFCC00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32784" name="Rectangle 5"/>
            <p:cNvSpPr>
              <a:spLocks noChangeArrowheads="1"/>
            </p:cNvSpPr>
            <p:nvPr/>
          </p:nvSpPr>
          <p:spPr bwMode="auto">
            <a:xfrm>
              <a:off x="440" y="1652"/>
              <a:ext cx="3381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altLang="en-GB" sz="2000" b="1">
                  <a:solidFill>
                    <a:srgbClr val="00FF00"/>
                  </a:solidFill>
                </a:rPr>
                <a:t>  </a:t>
              </a:r>
              <a:r>
                <a:rPr lang="cs-CZ" altLang="en-GB" sz="2000" b="1" noProof="1">
                  <a:solidFill>
                    <a:srgbClr val="00FF00"/>
                  </a:solidFill>
                </a:rPr>
                <a:t>h</a:t>
              </a:r>
              <a:r>
                <a:rPr lang="cs-CZ" altLang="en-GB" sz="2000" b="1" baseline="-25000" noProof="1">
                  <a:solidFill>
                    <a:srgbClr val="00FF00"/>
                  </a:solidFill>
                </a:rPr>
                <a:t>k</a:t>
              </a:r>
              <a:r>
                <a:rPr lang="cs-CZ" altLang="en-GB" sz="2000" baseline="-25000" noProof="1">
                  <a:solidFill>
                    <a:srgbClr val="FFCC00"/>
                  </a:solidFill>
                </a:rPr>
                <a:t> </a:t>
              </a:r>
              <a:r>
                <a:rPr lang="cs-CZ" altLang="en-GB" sz="2000" noProof="1">
                  <a:solidFill>
                    <a:srgbClr val="FFCC00"/>
                  </a:solidFill>
                </a:rPr>
                <a:t>= koeficient konduktivního tepelného transportu</a:t>
              </a:r>
            </a:p>
          </p:txBody>
        </p:sp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92125" y="3524250"/>
            <a:ext cx="6080125" cy="2890838"/>
            <a:chOff x="0" y="2202"/>
            <a:chExt cx="3830" cy="1821"/>
          </a:xfrm>
        </p:grpSpPr>
        <p:sp>
          <p:nvSpPr>
            <p:cNvPr id="32780" name="Rectangle 7"/>
            <p:cNvSpPr>
              <a:spLocks noChangeArrowheads="1"/>
            </p:cNvSpPr>
            <p:nvPr/>
          </p:nvSpPr>
          <p:spPr bwMode="auto">
            <a:xfrm>
              <a:off x="0" y="2202"/>
              <a:ext cx="3830" cy="1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altLang="en-GB" sz="2400" b="1">
                  <a:solidFill>
                    <a:srgbClr val="FFCC00"/>
                  </a:solidFill>
                </a:rPr>
                <a:t> </a:t>
              </a:r>
              <a:r>
                <a:rPr lang="cs-CZ" altLang="en-GB" sz="2400" b="1" noProof="1">
                  <a:solidFill>
                    <a:srgbClr val="FFCC00"/>
                  </a:solidFill>
                </a:rPr>
                <a:t>h</a:t>
              </a:r>
              <a:r>
                <a:rPr lang="cs-CZ" altLang="en-GB" sz="2400" b="1" baseline="-25000" noProof="1">
                  <a:solidFill>
                    <a:srgbClr val="FFCC00"/>
                  </a:solidFill>
                </a:rPr>
                <a:t>k </a:t>
              </a:r>
              <a:r>
                <a:rPr lang="cs-CZ" altLang="en-GB" sz="2400" baseline="-25000">
                  <a:solidFill>
                    <a:srgbClr val="FFCC00"/>
                  </a:solidFill>
                </a:rPr>
                <a:t> </a:t>
              </a:r>
              <a:r>
                <a:rPr lang="cs-CZ" altLang="en-GB" sz="2400" noProof="1">
                  <a:solidFill>
                    <a:srgbClr val="FFCC00"/>
                  </a:solidFill>
                </a:rPr>
                <a:t>je závislý na </a:t>
              </a:r>
              <a:r>
                <a:rPr lang="cs-CZ" altLang="en-GB" sz="2400" b="1" noProof="1">
                  <a:solidFill>
                    <a:srgbClr val="FFCC00"/>
                  </a:solidFill>
                </a:rPr>
                <a:t>vodivosti</a:t>
              </a:r>
              <a:r>
                <a:rPr lang="cs-CZ" altLang="en-GB" sz="2400" noProof="1">
                  <a:solidFill>
                    <a:srgbClr val="FFCC00"/>
                  </a:solidFill>
                </a:rPr>
                <a:t> a síle 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altLang="en-GB" sz="2400" b="1" noProof="1">
                  <a:solidFill>
                    <a:srgbClr val="00FFFF"/>
                  </a:solidFill>
                </a:rPr>
                <a:t>dělícího prostoru</a:t>
              </a:r>
              <a:r>
                <a:rPr lang="cs-CZ" altLang="en-GB" sz="2400" noProof="1">
                  <a:solidFill>
                    <a:srgbClr val="FFCC00"/>
                  </a:solidFill>
                </a:rPr>
                <a:t> (pásu) = </a:t>
              </a:r>
              <a:r>
                <a:rPr lang="el-GR" altLang="en-GB" sz="2400" b="1" noProof="1">
                  <a:solidFill>
                    <a:srgbClr val="00FFFF"/>
                  </a:solidFill>
                </a:rPr>
                <a:t>λ / Δ</a:t>
              </a:r>
              <a:r>
                <a:rPr lang="cs-CZ" altLang="en-GB" sz="2400" b="1" noProof="1">
                  <a:solidFill>
                    <a:srgbClr val="00FFFF"/>
                  </a:solidFill>
                </a:rPr>
                <a:t>x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altLang="en-GB" sz="2400" noProof="1">
                <a:solidFill>
                  <a:srgbClr val="FFCC00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altLang="en-GB" sz="2400" noProof="1">
                  <a:solidFill>
                    <a:srgbClr val="FFFF00"/>
                  </a:solidFill>
                </a:rPr>
                <a:t>(</a:t>
              </a:r>
              <a:r>
                <a:rPr lang="el-GR" altLang="en-GB" sz="2400" b="1" noProof="1">
                  <a:solidFill>
                    <a:srgbClr val="00FFFF"/>
                  </a:solidFill>
                </a:rPr>
                <a:t>λ</a:t>
              </a:r>
              <a:r>
                <a:rPr lang="cs-CZ" altLang="en-GB" sz="2400" noProof="1">
                  <a:solidFill>
                    <a:srgbClr val="FFFF00"/>
                  </a:solidFill>
                </a:rPr>
                <a:t> je </a:t>
              </a:r>
              <a:r>
                <a:rPr lang="cs-CZ" altLang="en-GB" sz="2400" noProof="1">
                  <a:solidFill>
                    <a:srgbClr val="00FFFF"/>
                  </a:solidFill>
                </a:rPr>
                <a:t>25x</a:t>
              </a:r>
              <a:r>
                <a:rPr lang="cs-CZ" altLang="en-GB" sz="2400" noProof="1">
                  <a:solidFill>
                    <a:srgbClr val="FFFF00"/>
                  </a:solidFill>
                </a:rPr>
                <a:t> vyšší pro vodu </a:t>
              </a:r>
              <a:endParaRPr lang="cs-CZ" altLang="en-GB" sz="2400">
                <a:solidFill>
                  <a:srgbClr val="FFFF00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altLang="en-GB" sz="2400" noProof="1">
                  <a:solidFill>
                    <a:srgbClr val="FFFF00"/>
                  </a:solidFill>
                </a:rPr>
                <a:t>než pro vzduch)</a:t>
              </a:r>
            </a:p>
          </p:txBody>
        </p:sp>
        <p:sp>
          <p:nvSpPr>
            <p:cNvPr id="109576" name="Rectangle 8"/>
            <p:cNvSpPr>
              <a:spLocks noChangeArrowheads="1"/>
            </p:cNvSpPr>
            <p:nvPr/>
          </p:nvSpPr>
          <p:spPr bwMode="auto">
            <a:xfrm>
              <a:off x="269" y="3735"/>
              <a:ext cx="2920" cy="2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cs-CZ" altLang="en-GB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Velký význam pro popáleniny !</a:t>
              </a:r>
              <a:endParaRPr lang="en-GB" altLang="en-GB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32772" name="Group 9"/>
          <p:cNvGrpSpPr>
            <a:grpSpLocks/>
          </p:cNvGrpSpPr>
          <p:nvPr/>
        </p:nvGrpSpPr>
        <p:grpSpPr bwMode="auto">
          <a:xfrm>
            <a:off x="6346825" y="3124200"/>
            <a:ext cx="2811463" cy="3194050"/>
            <a:chOff x="3998" y="1968"/>
            <a:chExt cx="1771" cy="2012"/>
          </a:xfrm>
        </p:grpSpPr>
        <p:sp>
          <p:nvSpPr>
            <p:cNvPr id="32773" name="AutoShape 10"/>
            <p:cNvSpPr>
              <a:spLocks noChangeArrowheads="1"/>
            </p:cNvSpPr>
            <p:nvPr/>
          </p:nvSpPr>
          <p:spPr bwMode="auto">
            <a:xfrm>
              <a:off x="4728" y="1968"/>
              <a:ext cx="664" cy="1536"/>
            </a:xfrm>
            <a:prstGeom prst="cube">
              <a:avLst>
                <a:gd name="adj" fmla="val 5090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32774" name="Text Box 11"/>
            <p:cNvSpPr txBox="1">
              <a:spLocks noChangeArrowheads="1"/>
            </p:cNvSpPr>
            <p:nvPr/>
          </p:nvSpPr>
          <p:spPr bwMode="auto">
            <a:xfrm>
              <a:off x="3998" y="2205"/>
              <a:ext cx="36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GB" sz="3200" b="1">
                  <a:solidFill>
                    <a:srgbClr val="FFCC00"/>
                  </a:solidFill>
                  <a:latin typeface="Arial" charset="0"/>
                </a:rPr>
                <a:t>T</a:t>
              </a:r>
              <a:r>
                <a:rPr lang="en-GB" altLang="en-GB" sz="3200" b="1" baseline="-25000">
                  <a:solidFill>
                    <a:srgbClr val="FFCC00"/>
                  </a:solidFill>
                  <a:latin typeface="Arial" charset="0"/>
                </a:rPr>
                <a:t>1</a:t>
              </a:r>
              <a:endParaRPr lang="en-GB" altLang="en-GB" sz="3200" b="1">
                <a:solidFill>
                  <a:srgbClr val="FFCC00"/>
                </a:solidFill>
                <a:latin typeface="Arial" charset="0"/>
              </a:endParaRPr>
            </a:p>
          </p:txBody>
        </p:sp>
        <p:sp>
          <p:nvSpPr>
            <p:cNvPr id="32775" name="Text Box 12"/>
            <p:cNvSpPr txBox="1">
              <a:spLocks noChangeArrowheads="1"/>
            </p:cNvSpPr>
            <p:nvPr/>
          </p:nvSpPr>
          <p:spPr bwMode="auto">
            <a:xfrm>
              <a:off x="5404" y="2885"/>
              <a:ext cx="36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GB" sz="3200" b="1">
                  <a:solidFill>
                    <a:srgbClr val="FFCC00"/>
                  </a:solidFill>
                  <a:latin typeface="Arial" charset="0"/>
                </a:rPr>
                <a:t>T</a:t>
              </a:r>
              <a:r>
                <a:rPr lang="en-GB" altLang="en-GB" sz="3200" b="1" baseline="-25000">
                  <a:solidFill>
                    <a:srgbClr val="FFCC00"/>
                  </a:solidFill>
                  <a:latin typeface="Arial" charset="0"/>
                </a:rPr>
                <a:t>2</a:t>
              </a:r>
              <a:endParaRPr lang="en-GB" altLang="en-GB" sz="3200" b="1">
                <a:solidFill>
                  <a:srgbClr val="FFCC00"/>
                </a:solidFill>
                <a:latin typeface="Arial" charset="0"/>
              </a:endParaRPr>
            </a:p>
          </p:txBody>
        </p:sp>
        <p:sp>
          <p:nvSpPr>
            <p:cNvPr id="32776" name="Freeform 13"/>
            <p:cNvSpPr>
              <a:spLocks/>
            </p:cNvSpPr>
            <p:nvPr/>
          </p:nvSpPr>
          <p:spPr bwMode="auto">
            <a:xfrm>
              <a:off x="4312" y="2400"/>
              <a:ext cx="1040" cy="616"/>
            </a:xfrm>
            <a:custGeom>
              <a:avLst/>
              <a:gdLst>
                <a:gd name="T0" fmla="*/ 0 w 1040"/>
                <a:gd name="T1" fmla="*/ 0 h 792"/>
                <a:gd name="T2" fmla="*/ 400 w 1040"/>
                <a:gd name="T3" fmla="*/ 0 h 792"/>
                <a:gd name="T4" fmla="*/ 744 w 1040"/>
                <a:gd name="T5" fmla="*/ 373 h 792"/>
                <a:gd name="T6" fmla="*/ 1040 w 1040"/>
                <a:gd name="T7" fmla="*/ 373 h 7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0" h="792">
                  <a:moveTo>
                    <a:pt x="0" y="0"/>
                  </a:moveTo>
                  <a:lnTo>
                    <a:pt x="400" y="0"/>
                  </a:lnTo>
                  <a:lnTo>
                    <a:pt x="744" y="792"/>
                  </a:lnTo>
                  <a:lnTo>
                    <a:pt x="1040" y="792"/>
                  </a:lnTo>
                </a:path>
              </a:pathLst>
            </a:custGeom>
            <a:noFill/>
            <a:ln w="38100" cmpd="sng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32777" name="Line 14"/>
            <p:cNvSpPr>
              <a:spLocks noChangeShapeType="1"/>
            </p:cNvSpPr>
            <p:nvPr/>
          </p:nvSpPr>
          <p:spPr bwMode="auto">
            <a:xfrm flipV="1">
              <a:off x="4720" y="3584"/>
              <a:ext cx="344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32778" name="Text Box 15"/>
            <p:cNvSpPr txBox="1">
              <a:spLocks noChangeArrowheads="1"/>
            </p:cNvSpPr>
            <p:nvPr/>
          </p:nvSpPr>
          <p:spPr bwMode="auto">
            <a:xfrm>
              <a:off x="4710" y="3615"/>
              <a:ext cx="41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altLang="en-GB" sz="3200" b="1" noProof="1">
                  <a:solidFill>
                    <a:srgbClr val="FFCC00"/>
                  </a:solidFill>
                  <a:latin typeface="Symbol" pitchFamily="18" charset="2"/>
                </a:rPr>
                <a:t>D</a:t>
              </a:r>
              <a:r>
                <a:rPr lang="cs-CZ" altLang="en-GB" sz="3200" b="1" noProof="1">
                  <a:solidFill>
                    <a:srgbClr val="FFCC00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32779" name="Text Box 16"/>
            <p:cNvSpPr txBox="1">
              <a:spLocks noChangeArrowheads="1"/>
            </p:cNvSpPr>
            <p:nvPr/>
          </p:nvSpPr>
          <p:spPr bwMode="auto">
            <a:xfrm>
              <a:off x="4726" y="3035"/>
              <a:ext cx="25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GB" sz="3200" b="1">
                  <a:solidFill>
                    <a:srgbClr val="FFCC00"/>
                  </a:solidFill>
                  <a:latin typeface="Symbol" pitchFamily="18" charset="2"/>
                </a:rPr>
                <a:t>l</a:t>
              </a:r>
              <a:endParaRPr lang="en-GB" altLang="en-GB" sz="3200" b="1">
                <a:solidFill>
                  <a:srgbClr val="FFCC00"/>
                </a:solidFill>
                <a:latin typeface="Times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4733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173038" y="392113"/>
            <a:ext cx="8970962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en-GB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</a:t>
            </a:r>
            <a:r>
              <a:rPr lang="cs-CZ" altLang="en-GB" sz="3200" b="1" noProof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Konvekce</a:t>
            </a:r>
            <a:r>
              <a:rPr lang="cs-CZ" altLang="en-GB" sz="3200" noProof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altLang="en-GB" sz="3200" b="1" noProof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cs-CZ" altLang="en-GB" sz="3200" noProof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r>
              <a:rPr lang="cs-CZ" altLang="en-GB" sz="2400" noProof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transport tepla</a:t>
            </a:r>
            <a:r>
              <a:rPr lang="cs-CZ" altLang="en-GB" sz="24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en-GB" sz="2400" noProof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proudící</a:t>
            </a:r>
            <a:r>
              <a:rPr lang="cs-CZ" altLang="en-GB" sz="24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 médiem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en-GB" sz="2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en-GB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teplo je odváděno z těla </a:t>
            </a:r>
            <a:r>
              <a:rPr lang="cs-CZ" altLang="en-GB" sz="2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proudící tekutinou</a:t>
            </a:r>
            <a:r>
              <a:rPr lang="cs-CZ" altLang="en-GB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en-GB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nebo </a:t>
            </a:r>
            <a:r>
              <a:rPr lang="cs-CZ" altLang="en-GB" sz="2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vzduchem</a:t>
            </a:r>
            <a:endParaRPr lang="cs-CZ" altLang="en-GB" sz="2400" b="1" noProof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757238" y="3033713"/>
            <a:ext cx="7299325" cy="338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en-GB" sz="3200" b="1">
                <a:solidFill>
                  <a:srgbClr val="FFCC00"/>
                </a:solidFill>
                <a:latin typeface="Arial" charset="0"/>
              </a:rPr>
              <a:t>  </a:t>
            </a:r>
            <a:r>
              <a:rPr lang="cs-CZ" altLang="en-GB" sz="3200" b="1" noProof="1">
                <a:solidFill>
                  <a:srgbClr val="FFCC00"/>
                </a:solidFill>
                <a:latin typeface="Arial" charset="0"/>
              </a:rPr>
              <a:t>h</a:t>
            </a:r>
            <a:r>
              <a:rPr lang="cs-CZ" altLang="en-GB" sz="3200" b="1" baseline="-25000" noProof="1">
                <a:solidFill>
                  <a:srgbClr val="FFCC00"/>
                </a:solidFill>
                <a:latin typeface="Arial" charset="0"/>
              </a:rPr>
              <a:t>c</a:t>
            </a:r>
            <a:r>
              <a:rPr lang="cs-CZ" altLang="en-GB" sz="3200" noProof="1">
                <a:solidFill>
                  <a:srgbClr val="FFCC00"/>
                </a:solidFill>
                <a:latin typeface="Arial" charset="0"/>
              </a:rPr>
              <a:t>= koeficient konvektivního 	tepelného transportu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en-GB" sz="3200" noProof="1">
              <a:solidFill>
                <a:srgbClr val="FFCC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en-GB" sz="3200" noProof="1">
                <a:solidFill>
                  <a:srgbClr val="FFCC00"/>
                </a:solidFill>
                <a:latin typeface="Arial" charset="0"/>
              </a:rPr>
              <a:t>Je závislý na: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en-GB" sz="3200" noProof="1">
                <a:solidFill>
                  <a:srgbClr val="FFCC00"/>
                </a:solidFill>
                <a:latin typeface="Arial" charset="0"/>
              </a:rPr>
              <a:t>		</a:t>
            </a:r>
            <a:r>
              <a:rPr lang="cs-CZ" altLang="en-GB" sz="2800" b="1" noProof="1">
                <a:solidFill>
                  <a:srgbClr val="FFCC00"/>
                </a:solidFill>
                <a:latin typeface="Arial" charset="0"/>
              </a:rPr>
              <a:t>morfologickém uspořádání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en-GB" sz="2800" b="1" noProof="1">
                <a:solidFill>
                  <a:srgbClr val="FFCC00"/>
                </a:solidFill>
                <a:latin typeface="Arial" charset="0"/>
              </a:rPr>
              <a:t>		rychlosti proudu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en-GB" sz="2800" b="1" noProof="1">
                <a:solidFill>
                  <a:srgbClr val="FFCC00"/>
                </a:solidFill>
                <a:latin typeface="Arial" charset="0"/>
              </a:rPr>
              <a:t>		proudícím médiu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812925" y="1755775"/>
            <a:ext cx="510222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altLang="en-GB" sz="3200" b="1" noProof="1">
              <a:solidFill>
                <a:srgbClr val="FFCC0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en-GB" sz="3200" b="1" noProof="1">
                <a:solidFill>
                  <a:srgbClr val="FFCC00"/>
                </a:solidFill>
                <a:latin typeface="Arial" charset="0"/>
              </a:rPr>
              <a:t>C = </a:t>
            </a:r>
            <a:r>
              <a:rPr lang="cs-CZ" altLang="en-GB" sz="3200" b="1" noProof="1">
                <a:solidFill>
                  <a:srgbClr val="00FF00"/>
                </a:solidFill>
                <a:latin typeface="Arial" charset="0"/>
              </a:rPr>
              <a:t>h</a:t>
            </a:r>
            <a:r>
              <a:rPr lang="cs-CZ" altLang="en-GB" sz="3200" b="1" baseline="-25000" noProof="1">
                <a:solidFill>
                  <a:srgbClr val="00FF00"/>
                </a:solidFill>
                <a:latin typeface="Arial" charset="0"/>
              </a:rPr>
              <a:t>c</a:t>
            </a:r>
            <a:r>
              <a:rPr lang="cs-CZ" altLang="en-GB" sz="3200" b="1" baseline="-25000" noProof="1">
                <a:solidFill>
                  <a:srgbClr val="FFCC00"/>
                </a:solidFill>
                <a:latin typeface="Arial" charset="0"/>
              </a:rPr>
              <a:t> </a:t>
            </a:r>
            <a:r>
              <a:rPr lang="cs-CZ" altLang="en-GB" sz="3200" b="1" noProof="1">
                <a:solidFill>
                  <a:srgbClr val="FFCC00"/>
                </a:solidFill>
                <a:latin typeface="Arial" charset="0"/>
              </a:rPr>
              <a:t>. A</a:t>
            </a:r>
            <a:r>
              <a:rPr lang="cs-CZ" altLang="en-GB" sz="3200" b="1" baseline="-25000" noProof="1">
                <a:solidFill>
                  <a:srgbClr val="FFCC00"/>
                </a:solidFill>
                <a:latin typeface="Arial" charset="0"/>
              </a:rPr>
              <a:t>c</a:t>
            </a:r>
            <a:r>
              <a:rPr lang="cs-CZ" altLang="en-GB" sz="3200" b="1" noProof="1">
                <a:solidFill>
                  <a:srgbClr val="FFCC00"/>
                </a:solidFill>
                <a:latin typeface="Arial" charset="0"/>
              </a:rPr>
              <a:t> . (T</a:t>
            </a:r>
            <a:r>
              <a:rPr lang="cs-CZ" altLang="en-GB" sz="3200" b="1" baseline="-25000" noProof="1">
                <a:solidFill>
                  <a:srgbClr val="FFCC00"/>
                </a:solidFill>
                <a:latin typeface="Arial" charset="0"/>
              </a:rPr>
              <a:t>sk</a:t>
            </a:r>
            <a:r>
              <a:rPr lang="cs-CZ" altLang="en-GB" sz="3200" b="1" noProof="1">
                <a:solidFill>
                  <a:srgbClr val="FFCC00"/>
                </a:solidFill>
                <a:latin typeface="Arial" charset="0"/>
              </a:rPr>
              <a:t>-T</a:t>
            </a:r>
            <a:r>
              <a:rPr lang="cs-CZ" altLang="en-GB" sz="3200" b="1" baseline="-25000" noProof="1">
                <a:solidFill>
                  <a:srgbClr val="FFCC00"/>
                </a:solidFill>
                <a:latin typeface="Arial" charset="0"/>
              </a:rPr>
              <a:t>a </a:t>
            </a:r>
            <a:r>
              <a:rPr lang="cs-CZ" altLang="en-GB" sz="3200" b="1" noProof="1">
                <a:solidFill>
                  <a:srgbClr val="FFCC00"/>
                </a:solidFill>
                <a:latin typeface="Arial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altLang="en-GB" sz="3200" b="1" noProof="1">
              <a:solidFill>
                <a:srgbClr val="FFCC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908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515938" y="411163"/>
            <a:ext cx="8156575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en-GB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</a:t>
            </a:r>
            <a:r>
              <a:rPr lang="cs-CZ" altLang="en-GB" sz="3200" noProof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en-GB" sz="3200" b="1" noProof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Evaporace</a:t>
            </a:r>
            <a:r>
              <a:rPr lang="cs-CZ" altLang="en-GB" sz="3200" noProof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altLang="en-GB" sz="1600" noProof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en-GB" sz="2000" noProof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jde o </a:t>
            </a:r>
            <a:r>
              <a:rPr lang="cs-CZ" altLang="en-GB" sz="2000" b="1" noProof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konverzi  vody</a:t>
            </a:r>
            <a:r>
              <a:rPr lang="cs-CZ" altLang="en-GB" sz="2000" noProof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en-GB" sz="2000" b="1" noProof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(potu)</a:t>
            </a:r>
            <a:r>
              <a:rPr lang="cs-CZ" altLang="en-GB" sz="2000" noProof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na </a:t>
            </a:r>
            <a:r>
              <a:rPr lang="cs-CZ" altLang="en-GB" sz="2000" b="1" noProof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páru</a:t>
            </a:r>
            <a:r>
              <a:rPr lang="cs-CZ" altLang="en-GB" sz="2000" noProof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na tělesném povrchu; </a:t>
            </a:r>
            <a:r>
              <a:rPr lang="cs-CZ" altLang="en-GB" sz="2000" b="1" noProof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okolí absorbuje teplo</a:t>
            </a:r>
            <a:r>
              <a:rPr lang="cs-CZ" altLang="en-GB" sz="2000" noProof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z kůže a tím dochází k </a:t>
            </a:r>
            <a:r>
              <a:rPr lang="cs-CZ" altLang="en-GB" sz="2000" b="1" noProof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ochlazení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7038" y="3659188"/>
            <a:ext cx="8616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en-GB" sz="3200" b="1" noProof="1">
                <a:solidFill>
                  <a:srgbClr val="FFCC00"/>
                </a:solidFill>
                <a:latin typeface="Arial" charset="0"/>
              </a:rPr>
              <a:t>E = </a:t>
            </a:r>
            <a:r>
              <a:rPr lang="cs-CZ" altLang="en-GB" sz="3200" b="1" noProof="1">
                <a:solidFill>
                  <a:srgbClr val="00FF00"/>
                </a:solidFill>
                <a:latin typeface="Arial" charset="0"/>
              </a:rPr>
              <a:t>h</a:t>
            </a:r>
            <a:r>
              <a:rPr lang="cs-CZ" altLang="en-GB" sz="3200" b="1" baseline="-25000" noProof="1">
                <a:solidFill>
                  <a:srgbClr val="00FF00"/>
                </a:solidFill>
                <a:latin typeface="Arial" charset="0"/>
              </a:rPr>
              <a:t>e</a:t>
            </a:r>
            <a:r>
              <a:rPr lang="cs-CZ" altLang="en-GB" sz="3200" b="1" baseline="-25000" noProof="1">
                <a:solidFill>
                  <a:srgbClr val="FFCC00"/>
                </a:solidFill>
                <a:latin typeface="Arial" charset="0"/>
              </a:rPr>
              <a:t> </a:t>
            </a:r>
            <a:r>
              <a:rPr lang="cs-CZ" altLang="en-GB" sz="3200" b="1" noProof="1">
                <a:solidFill>
                  <a:srgbClr val="FFCC00"/>
                </a:solidFill>
                <a:latin typeface="Arial" charset="0"/>
              </a:rPr>
              <a:t>.A</a:t>
            </a:r>
            <a:r>
              <a:rPr lang="cs-CZ" altLang="en-GB" sz="3200" b="1" baseline="-25000" noProof="1">
                <a:solidFill>
                  <a:srgbClr val="FFCC00"/>
                </a:solidFill>
                <a:latin typeface="Arial" charset="0"/>
              </a:rPr>
              <a:t>wet</a:t>
            </a:r>
            <a:r>
              <a:rPr lang="cs-CZ" altLang="en-GB" sz="3200" b="1" noProof="1">
                <a:solidFill>
                  <a:srgbClr val="FFCC00"/>
                </a:solidFill>
                <a:latin typeface="Arial" charset="0"/>
              </a:rPr>
              <a:t> </a:t>
            </a:r>
            <a:r>
              <a:rPr lang="cs-CZ" altLang="en-GB" sz="3200" noProof="1">
                <a:solidFill>
                  <a:srgbClr val="FFCC00"/>
                </a:solidFill>
                <a:latin typeface="Arial" charset="0"/>
              </a:rPr>
              <a:t>[</a:t>
            </a:r>
            <a:r>
              <a:rPr lang="cs-CZ" altLang="en-GB" sz="3200" b="1" noProof="1">
                <a:solidFill>
                  <a:srgbClr val="FFCC00"/>
                </a:solidFill>
                <a:latin typeface="Arial" charset="0"/>
              </a:rPr>
              <a:t>p</a:t>
            </a:r>
            <a:r>
              <a:rPr lang="cs-CZ" altLang="en-GB" sz="3200" noProof="1">
                <a:solidFill>
                  <a:srgbClr val="FFCC00"/>
                </a:solidFill>
                <a:latin typeface="Arial" charset="0"/>
              </a:rPr>
              <a:t>(</a:t>
            </a:r>
            <a:r>
              <a:rPr lang="cs-CZ" altLang="en-GB" sz="3200" b="1" noProof="1">
                <a:solidFill>
                  <a:srgbClr val="FFCC00"/>
                </a:solidFill>
                <a:latin typeface="Arial" charset="0"/>
              </a:rPr>
              <a:t>T</a:t>
            </a:r>
            <a:r>
              <a:rPr lang="cs-CZ" altLang="en-GB" sz="3200" b="1" baseline="-25000" noProof="1">
                <a:solidFill>
                  <a:srgbClr val="FFCC00"/>
                </a:solidFill>
                <a:latin typeface="Arial" charset="0"/>
              </a:rPr>
              <a:t>sk </a:t>
            </a:r>
            <a:r>
              <a:rPr lang="cs-CZ" altLang="en-GB" sz="3200" noProof="1">
                <a:solidFill>
                  <a:srgbClr val="FFCC00"/>
                </a:solidFill>
                <a:latin typeface="Arial" charset="0"/>
              </a:rPr>
              <a:t>)</a:t>
            </a:r>
            <a:r>
              <a:rPr lang="cs-CZ" altLang="en-GB" sz="3200" b="1" baseline="-25000" noProof="1">
                <a:solidFill>
                  <a:srgbClr val="FFCC00"/>
                </a:solidFill>
                <a:latin typeface="Arial" charset="0"/>
              </a:rPr>
              <a:t> </a:t>
            </a:r>
            <a:r>
              <a:rPr lang="cs-CZ" altLang="en-GB" sz="3200" b="1" noProof="1">
                <a:solidFill>
                  <a:srgbClr val="FFCC00"/>
                </a:solidFill>
                <a:latin typeface="Arial" charset="0"/>
              </a:rPr>
              <a:t>-p</a:t>
            </a:r>
            <a:r>
              <a:rPr lang="cs-CZ" altLang="en-GB" sz="3200" noProof="1">
                <a:solidFill>
                  <a:srgbClr val="FFCC00"/>
                </a:solidFill>
                <a:latin typeface="Arial" charset="0"/>
              </a:rPr>
              <a:t>(</a:t>
            </a:r>
            <a:r>
              <a:rPr lang="cs-CZ" altLang="en-GB" sz="3200" b="1" noProof="1">
                <a:solidFill>
                  <a:srgbClr val="FFCC00"/>
                </a:solidFill>
                <a:latin typeface="Arial" charset="0"/>
              </a:rPr>
              <a:t>T</a:t>
            </a:r>
            <a:r>
              <a:rPr lang="cs-CZ" altLang="en-GB" sz="3200" b="1" baseline="-25000" noProof="1">
                <a:solidFill>
                  <a:srgbClr val="FFCC00"/>
                </a:solidFill>
                <a:latin typeface="Arial" charset="0"/>
              </a:rPr>
              <a:t>a </a:t>
            </a:r>
            <a:r>
              <a:rPr lang="cs-CZ" altLang="en-GB" sz="3200" noProof="1">
                <a:solidFill>
                  <a:srgbClr val="FFCC00"/>
                </a:solidFill>
                <a:latin typeface="Arial" charset="0"/>
              </a:rPr>
              <a:t>)]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060450" y="2106613"/>
            <a:ext cx="70119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en-GB" sz="3200">
                <a:solidFill>
                  <a:srgbClr val="FFCC00"/>
                </a:solidFill>
                <a:latin typeface="Arial" charset="0"/>
              </a:rPr>
              <a:t>Je závislá na</a:t>
            </a:r>
            <a:r>
              <a:rPr lang="en-GB" altLang="en-GB" sz="3200">
                <a:solidFill>
                  <a:srgbClr val="FFCC00"/>
                </a:solidFill>
                <a:latin typeface="Arial" charset="0"/>
              </a:rPr>
              <a:t> </a:t>
            </a:r>
            <a:r>
              <a:rPr lang="cs-CZ" altLang="en-GB" sz="3200">
                <a:solidFill>
                  <a:srgbClr val="FFCC00"/>
                </a:solidFill>
                <a:latin typeface="Arial" charset="0"/>
              </a:rPr>
              <a:t>množství </a:t>
            </a:r>
            <a:r>
              <a:rPr lang="cs-CZ" altLang="en-GB" sz="3200" b="1">
                <a:solidFill>
                  <a:srgbClr val="00FF00"/>
                </a:solidFill>
                <a:latin typeface="Arial" charset="0"/>
              </a:rPr>
              <a:t>potu</a:t>
            </a:r>
            <a:r>
              <a:rPr lang="en-GB" altLang="en-GB" sz="3200">
                <a:solidFill>
                  <a:srgbClr val="FFCC00"/>
                </a:solidFill>
                <a:latin typeface="Arial" charset="0"/>
              </a:rPr>
              <a:t>, </a:t>
            </a:r>
            <a:r>
              <a:rPr lang="cs-CZ" altLang="en-GB" sz="3200">
                <a:solidFill>
                  <a:srgbClr val="FFCC00"/>
                </a:solidFill>
                <a:latin typeface="Arial" charset="0"/>
              </a:rPr>
              <a:t>ale</a:t>
            </a:r>
            <a:r>
              <a:rPr lang="en-GB" altLang="en-GB" sz="3200">
                <a:solidFill>
                  <a:srgbClr val="FFCC00"/>
                </a:solidFill>
                <a:latin typeface="Arial" charset="0"/>
              </a:rPr>
              <a:t> limit</a:t>
            </a:r>
            <a:r>
              <a:rPr lang="cs-CZ" altLang="en-GB" sz="3200">
                <a:solidFill>
                  <a:srgbClr val="FFCC00"/>
                </a:solidFill>
                <a:latin typeface="Arial" charset="0"/>
              </a:rPr>
              <a:t>ována</a:t>
            </a:r>
            <a:r>
              <a:rPr lang="en-GB" altLang="en-GB" sz="3200">
                <a:solidFill>
                  <a:srgbClr val="FFCC00"/>
                </a:solidFill>
                <a:latin typeface="Arial" charset="0"/>
              </a:rPr>
              <a:t> </a:t>
            </a:r>
            <a:r>
              <a:rPr lang="cs-CZ" altLang="en-GB" sz="3200" b="1">
                <a:solidFill>
                  <a:srgbClr val="00FF00"/>
                </a:solidFill>
                <a:latin typeface="Arial" charset="0"/>
              </a:rPr>
              <a:t>vlhkostí vzduchu</a:t>
            </a:r>
            <a:endParaRPr lang="en-GB" altLang="en-GB" sz="3200" b="1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181225" y="4910138"/>
            <a:ext cx="48037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GB" sz="2800" b="1">
                <a:solidFill>
                  <a:srgbClr val="00FF00"/>
                </a:solidFill>
              </a:rPr>
              <a:t>h</a:t>
            </a:r>
            <a:r>
              <a:rPr lang="en-GB" altLang="en-GB" sz="2800" b="1" baseline="-25000">
                <a:solidFill>
                  <a:srgbClr val="00FF00"/>
                </a:solidFill>
              </a:rPr>
              <a:t>e</a:t>
            </a:r>
            <a:r>
              <a:rPr lang="en-GB" altLang="en-GB" sz="2800" baseline="-25000">
                <a:solidFill>
                  <a:srgbClr val="FFCC00"/>
                </a:solidFill>
              </a:rPr>
              <a:t> </a:t>
            </a:r>
            <a:r>
              <a:rPr lang="en-GB" altLang="en-GB" sz="2800">
                <a:solidFill>
                  <a:srgbClr val="FFCC00"/>
                </a:solidFill>
              </a:rPr>
              <a:t>= </a:t>
            </a:r>
            <a:r>
              <a:rPr lang="cs-CZ" altLang="en-GB" sz="2800">
                <a:solidFill>
                  <a:srgbClr val="FFCC00"/>
                </a:solidFill>
              </a:rPr>
              <a:t>koeficient evaporačního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en-GB" sz="2800">
                <a:solidFill>
                  <a:srgbClr val="FFCC00"/>
                </a:solidFill>
              </a:rPr>
              <a:t>       tepelného transpor</a:t>
            </a:r>
            <a:r>
              <a:rPr lang="en-GB" altLang="en-GB" sz="2800">
                <a:solidFill>
                  <a:srgbClr val="FFCC00"/>
                </a:solidFill>
              </a:rPr>
              <a:t>t</a:t>
            </a:r>
            <a:r>
              <a:rPr lang="cs-CZ" altLang="en-GB" sz="2800">
                <a:solidFill>
                  <a:srgbClr val="FFCC00"/>
                </a:solidFill>
              </a:rPr>
              <a:t>u</a:t>
            </a:r>
            <a:endParaRPr lang="en-GB" altLang="en-GB" sz="280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960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sp>
        <p:nvSpPr>
          <p:cNvPr id="2191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pic>
        <p:nvPicPr>
          <p:cNvPr id="35844" name="Picture 5" descr="500px-21-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238" y="322263"/>
            <a:ext cx="8704262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ovéPole 1"/>
          <p:cNvSpPr txBox="1">
            <a:spLocks noChangeArrowheads="1"/>
          </p:cNvSpPr>
          <p:nvPr/>
        </p:nvSpPr>
        <p:spPr bwMode="auto">
          <a:xfrm>
            <a:off x="1428750" y="609600"/>
            <a:ext cx="6115050" cy="4619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400" b="1">
                <a:solidFill>
                  <a:srgbClr val="000000"/>
                </a:solidFill>
              </a:rPr>
              <a:t>Teplota v průběhu fyzické zátěže</a:t>
            </a:r>
          </a:p>
        </p:txBody>
      </p:sp>
      <p:sp>
        <p:nvSpPr>
          <p:cNvPr id="35846" name="TextovéPole 2"/>
          <p:cNvSpPr txBox="1">
            <a:spLocks noChangeArrowheads="1"/>
          </p:cNvSpPr>
          <p:nvPr/>
        </p:nvSpPr>
        <p:spPr bwMode="auto">
          <a:xfrm>
            <a:off x="4238625" y="4438650"/>
            <a:ext cx="3171825" cy="369888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9900"/>
                </a:solidFill>
              </a:rPr>
              <a:t>Průměrná teplota kůže</a:t>
            </a:r>
          </a:p>
        </p:txBody>
      </p:sp>
      <p:sp>
        <p:nvSpPr>
          <p:cNvPr id="35847" name="TextovéPole 3"/>
          <p:cNvSpPr txBox="1">
            <a:spLocks noChangeArrowheads="1"/>
          </p:cNvSpPr>
          <p:nvPr/>
        </p:nvSpPr>
        <p:spPr bwMode="auto">
          <a:xfrm>
            <a:off x="2743200" y="5895975"/>
            <a:ext cx="6162675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Maximální transportní kapacita kyslíku (%)</a:t>
            </a:r>
          </a:p>
        </p:txBody>
      </p:sp>
      <p:sp>
        <p:nvSpPr>
          <p:cNvPr id="35848" name="TextovéPole 6"/>
          <p:cNvSpPr txBox="1">
            <a:spLocks noChangeArrowheads="1"/>
          </p:cNvSpPr>
          <p:nvPr/>
        </p:nvSpPr>
        <p:spPr bwMode="auto">
          <a:xfrm>
            <a:off x="5915025" y="5572125"/>
            <a:ext cx="2781300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5849" name="TextovéPole 7"/>
          <p:cNvSpPr txBox="1">
            <a:spLocks noChangeArrowheads="1"/>
          </p:cNvSpPr>
          <p:nvPr/>
        </p:nvSpPr>
        <p:spPr bwMode="auto">
          <a:xfrm>
            <a:off x="3305175" y="1790700"/>
            <a:ext cx="2028825" cy="369888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FF0000"/>
                </a:solidFill>
              </a:rPr>
              <a:t>Teplota svalů</a:t>
            </a:r>
          </a:p>
        </p:txBody>
      </p:sp>
      <p:sp>
        <p:nvSpPr>
          <p:cNvPr id="35850" name="TextovéPole 11"/>
          <p:cNvSpPr txBox="1">
            <a:spLocks noChangeArrowheads="1"/>
          </p:cNvSpPr>
          <p:nvPr/>
        </p:nvSpPr>
        <p:spPr bwMode="auto">
          <a:xfrm>
            <a:off x="4248150" y="2600325"/>
            <a:ext cx="2371725" cy="369888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7030A0"/>
                </a:solidFill>
              </a:rPr>
              <a:t>Rektální teplota</a:t>
            </a:r>
          </a:p>
        </p:txBody>
      </p:sp>
      <p:sp>
        <p:nvSpPr>
          <p:cNvPr id="35851" name="TextovéPole 12"/>
          <p:cNvSpPr txBox="1">
            <a:spLocks noChangeArrowheads="1"/>
          </p:cNvSpPr>
          <p:nvPr/>
        </p:nvSpPr>
        <p:spPr bwMode="auto">
          <a:xfrm>
            <a:off x="5276850" y="5038725"/>
            <a:ext cx="2519363" cy="369888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Intenzita cvičení</a:t>
            </a:r>
          </a:p>
        </p:txBody>
      </p:sp>
      <p:sp>
        <p:nvSpPr>
          <p:cNvPr id="35852" name="TextovéPole 9"/>
          <p:cNvSpPr txBox="1">
            <a:spLocks noChangeArrowheads="1"/>
          </p:cNvSpPr>
          <p:nvPr/>
        </p:nvSpPr>
        <p:spPr bwMode="auto">
          <a:xfrm>
            <a:off x="523875" y="6053138"/>
            <a:ext cx="800100" cy="3698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643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254125" y="560388"/>
            <a:ext cx="6667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en-GB" sz="3200" b="1" noProof="1">
                <a:solidFill>
                  <a:srgbClr val="FF0000"/>
                </a:solidFill>
                <a:latin typeface="Arial" charset="0"/>
              </a:rPr>
              <a:t>5.</a:t>
            </a:r>
            <a:r>
              <a:rPr lang="cs-CZ" altLang="en-GB" sz="3200" b="1" noProof="1">
                <a:solidFill>
                  <a:srgbClr val="FFCC00"/>
                </a:solidFill>
                <a:latin typeface="Arial" charset="0"/>
              </a:rPr>
              <a:t> Respira</a:t>
            </a:r>
            <a:r>
              <a:rPr lang="cs-CZ" altLang="en-GB" sz="3200" b="1">
                <a:solidFill>
                  <a:srgbClr val="FFCC00"/>
                </a:solidFill>
                <a:latin typeface="Arial" charset="0"/>
              </a:rPr>
              <a:t>ce </a:t>
            </a:r>
            <a:r>
              <a:rPr lang="cs-CZ" altLang="en-GB" sz="3200" b="1" noProof="1">
                <a:solidFill>
                  <a:srgbClr val="FFCC00"/>
                </a:solidFill>
                <a:latin typeface="Arial" charset="0"/>
              </a:rPr>
              <a:t>-</a:t>
            </a:r>
            <a:r>
              <a:rPr lang="cs-CZ" altLang="en-GB" sz="3200" b="1">
                <a:solidFill>
                  <a:srgbClr val="FFCC00"/>
                </a:solidFill>
                <a:latin typeface="Arial" charset="0"/>
              </a:rPr>
              <a:t> </a:t>
            </a:r>
            <a:r>
              <a:rPr lang="cs-CZ" altLang="en-GB" sz="3200" b="1" noProof="1">
                <a:solidFill>
                  <a:srgbClr val="FFCC00"/>
                </a:solidFill>
                <a:latin typeface="Arial" charset="0"/>
              </a:rPr>
              <a:t>evapora</a:t>
            </a:r>
            <a:r>
              <a:rPr lang="cs-CZ" altLang="en-GB" sz="3200" b="1">
                <a:solidFill>
                  <a:srgbClr val="FFCC00"/>
                </a:solidFill>
                <a:latin typeface="Arial" charset="0"/>
              </a:rPr>
              <a:t>ce</a:t>
            </a:r>
            <a:r>
              <a:rPr lang="cs-CZ" altLang="en-GB" sz="3200" noProof="1">
                <a:solidFill>
                  <a:srgbClr val="FFCC00"/>
                </a:solidFill>
                <a:latin typeface="Arial" charset="0"/>
              </a:rPr>
              <a:t> (</a:t>
            </a:r>
            <a:r>
              <a:rPr lang="cs-CZ" altLang="en-GB" sz="3200" b="1" noProof="1">
                <a:solidFill>
                  <a:srgbClr val="FFCC00"/>
                </a:solidFill>
                <a:latin typeface="Arial" charset="0"/>
              </a:rPr>
              <a:t>E</a:t>
            </a:r>
            <a:r>
              <a:rPr lang="cs-CZ" altLang="en-GB" sz="3200" b="1" baseline="-25000" noProof="1">
                <a:solidFill>
                  <a:srgbClr val="FFCC00"/>
                </a:solidFill>
                <a:latin typeface="Arial" charset="0"/>
              </a:rPr>
              <a:t>R</a:t>
            </a:r>
            <a:r>
              <a:rPr lang="cs-CZ" altLang="en-GB" sz="3200" noProof="1">
                <a:solidFill>
                  <a:srgbClr val="FFCC00"/>
                </a:solidFill>
                <a:latin typeface="Arial" charset="0"/>
              </a:rPr>
              <a:t>)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552450" y="2101850"/>
            <a:ext cx="8193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en-GB" sz="3200" b="1" noProof="1">
                <a:solidFill>
                  <a:srgbClr val="FFCC00"/>
                </a:solidFill>
              </a:rPr>
              <a:t>E</a:t>
            </a:r>
            <a:r>
              <a:rPr lang="cs-CZ" altLang="en-GB" sz="3200" b="1" baseline="-25000" noProof="1">
                <a:solidFill>
                  <a:srgbClr val="FFCC00"/>
                </a:solidFill>
              </a:rPr>
              <a:t>R</a:t>
            </a:r>
            <a:r>
              <a:rPr lang="cs-CZ" altLang="en-GB" sz="3200" b="1" baseline="-25000">
                <a:solidFill>
                  <a:srgbClr val="FFCC00"/>
                </a:solidFill>
              </a:rPr>
              <a:t> </a:t>
            </a:r>
            <a:r>
              <a:rPr lang="cs-CZ" altLang="en-GB" sz="3200" b="1" noProof="1">
                <a:solidFill>
                  <a:srgbClr val="FFCC00"/>
                </a:solidFill>
              </a:rPr>
              <a:t>=</a:t>
            </a:r>
            <a:r>
              <a:rPr lang="cs-CZ" altLang="en-GB" sz="3200" b="1">
                <a:solidFill>
                  <a:srgbClr val="FFCC00"/>
                </a:solidFill>
              </a:rPr>
              <a:t> </a:t>
            </a:r>
            <a:r>
              <a:rPr lang="cs-CZ" altLang="en-GB" sz="3200" b="1" noProof="1">
                <a:solidFill>
                  <a:srgbClr val="FFCC00"/>
                </a:solidFill>
              </a:rPr>
              <a:t>0.0023 . M </a:t>
            </a:r>
            <a:r>
              <a:rPr lang="cs-CZ" altLang="en-GB" sz="3200" noProof="1">
                <a:solidFill>
                  <a:srgbClr val="FFCC00"/>
                </a:solidFill>
              </a:rPr>
              <a:t>[(</a:t>
            </a:r>
            <a:r>
              <a:rPr lang="cs-CZ" altLang="en-GB" sz="3200" b="1">
                <a:solidFill>
                  <a:srgbClr val="FFCC00"/>
                </a:solidFill>
              </a:rPr>
              <a:t>P</a:t>
            </a:r>
            <a:r>
              <a:rPr lang="cs-CZ" altLang="en-GB" sz="3200" b="1" baseline="-25000" noProof="1">
                <a:solidFill>
                  <a:srgbClr val="FFCC00"/>
                </a:solidFill>
              </a:rPr>
              <a:t>R</a:t>
            </a:r>
            <a:r>
              <a:rPr lang="cs-CZ" altLang="en-GB" sz="3200" b="1" baseline="-25000">
                <a:solidFill>
                  <a:srgbClr val="FFCC00"/>
                </a:solidFill>
              </a:rPr>
              <a:t> </a:t>
            </a:r>
            <a:r>
              <a:rPr lang="cs-CZ" altLang="en-GB" sz="3200" b="1" noProof="1">
                <a:solidFill>
                  <a:srgbClr val="FFCC00"/>
                </a:solidFill>
              </a:rPr>
              <a:t>-</a:t>
            </a:r>
            <a:r>
              <a:rPr lang="cs-CZ" altLang="en-GB" sz="3200" b="1">
                <a:solidFill>
                  <a:srgbClr val="FFCC00"/>
                </a:solidFill>
              </a:rPr>
              <a:t> </a:t>
            </a:r>
            <a:r>
              <a:rPr lang="cs-CZ" altLang="en-GB" sz="3200" b="1">
                <a:solidFill>
                  <a:srgbClr val="00FF00"/>
                </a:solidFill>
              </a:rPr>
              <a:t>P</a:t>
            </a:r>
            <a:r>
              <a:rPr lang="cs-CZ" altLang="en-GB" sz="3200" b="1" baseline="-25000" noProof="1">
                <a:solidFill>
                  <a:srgbClr val="00FF00"/>
                </a:solidFill>
              </a:rPr>
              <a:t>a</a:t>
            </a:r>
            <a:r>
              <a:rPr lang="cs-CZ" altLang="en-GB" sz="3200" noProof="1">
                <a:solidFill>
                  <a:srgbClr val="FFCC00"/>
                </a:solidFill>
              </a:rPr>
              <a:t>)</a:t>
            </a:r>
            <a:r>
              <a:rPr lang="cs-CZ" altLang="en-GB" sz="3200" b="1" noProof="1">
                <a:solidFill>
                  <a:srgbClr val="FFCC00"/>
                </a:solidFill>
              </a:rPr>
              <a:t> + 0.65 </a:t>
            </a:r>
            <a:r>
              <a:rPr lang="cs-CZ" altLang="en-GB" sz="3200" noProof="1">
                <a:solidFill>
                  <a:srgbClr val="FFCC00"/>
                </a:solidFill>
              </a:rPr>
              <a:t>(</a:t>
            </a:r>
            <a:r>
              <a:rPr lang="cs-CZ" altLang="en-GB" sz="3200" b="1" noProof="1">
                <a:solidFill>
                  <a:srgbClr val="FFCC00"/>
                </a:solidFill>
              </a:rPr>
              <a:t>T</a:t>
            </a:r>
            <a:r>
              <a:rPr lang="cs-CZ" altLang="en-GB" sz="3200" b="1" baseline="-25000" noProof="1">
                <a:solidFill>
                  <a:srgbClr val="FFCC00"/>
                </a:solidFill>
              </a:rPr>
              <a:t>R</a:t>
            </a:r>
            <a:r>
              <a:rPr lang="cs-CZ" altLang="en-GB" sz="3200" b="1" baseline="-25000">
                <a:solidFill>
                  <a:srgbClr val="FFCC00"/>
                </a:solidFill>
              </a:rPr>
              <a:t> </a:t>
            </a:r>
            <a:r>
              <a:rPr lang="cs-CZ" altLang="en-GB" sz="3200" b="1" noProof="1">
                <a:solidFill>
                  <a:srgbClr val="FFCC00"/>
                </a:solidFill>
              </a:rPr>
              <a:t>-</a:t>
            </a:r>
            <a:r>
              <a:rPr lang="cs-CZ" altLang="en-GB" sz="3200" b="1">
                <a:solidFill>
                  <a:srgbClr val="FFCC00"/>
                </a:solidFill>
              </a:rPr>
              <a:t> </a:t>
            </a:r>
            <a:r>
              <a:rPr lang="cs-CZ" altLang="en-GB" sz="3200" b="1" noProof="1">
                <a:solidFill>
                  <a:srgbClr val="00FF00"/>
                </a:solidFill>
              </a:rPr>
              <a:t>T</a:t>
            </a:r>
            <a:r>
              <a:rPr lang="cs-CZ" altLang="en-GB" sz="3200" b="1" baseline="-25000" noProof="1">
                <a:solidFill>
                  <a:srgbClr val="00FF00"/>
                </a:solidFill>
              </a:rPr>
              <a:t>a</a:t>
            </a:r>
            <a:r>
              <a:rPr lang="cs-CZ" altLang="en-GB" sz="3200" noProof="1">
                <a:solidFill>
                  <a:srgbClr val="FFCC00"/>
                </a:solidFill>
              </a:rPr>
              <a:t>)]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239838" y="3657600"/>
            <a:ext cx="66865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en-GB" sz="3200" b="1" noProof="1">
                <a:solidFill>
                  <a:srgbClr val="00FF00"/>
                </a:solidFill>
                <a:latin typeface="Arial" charset="0"/>
              </a:rPr>
              <a:t>P</a:t>
            </a:r>
            <a:r>
              <a:rPr lang="cs-CZ" altLang="en-GB" sz="3200" b="1" baseline="-25000" noProof="1">
                <a:solidFill>
                  <a:srgbClr val="00FF00"/>
                </a:solidFill>
                <a:latin typeface="Arial" charset="0"/>
              </a:rPr>
              <a:t>a</a:t>
            </a:r>
            <a:r>
              <a:rPr lang="cs-CZ" altLang="en-GB" sz="3200" baseline="-25000" noProof="1">
                <a:solidFill>
                  <a:srgbClr val="FFCC00"/>
                </a:solidFill>
                <a:latin typeface="Arial" charset="0"/>
              </a:rPr>
              <a:t> </a:t>
            </a:r>
            <a:r>
              <a:rPr lang="cs-CZ" altLang="en-GB" sz="3200" noProof="1">
                <a:solidFill>
                  <a:srgbClr val="FFCC00"/>
                </a:solidFill>
                <a:latin typeface="Arial" charset="0"/>
              </a:rPr>
              <a:t>=  obsah </a:t>
            </a:r>
            <a:r>
              <a:rPr lang="cs-CZ" altLang="en-GB" sz="3200" b="1" noProof="1">
                <a:solidFill>
                  <a:srgbClr val="FFCC00"/>
                </a:solidFill>
                <a:latin typeface="Arial" charset="0"/>
              </a:rPr>
              <a:t>vodních par</a:t>
            </a:r>
            <a:r>
              <a:rPr lang="cs-CZ" altLang="en-GB" sz="3200" noProof="1">
                <a:solidFill>
                  <a:srgbClr val="FFCC00"/>
                </a:solidFill>
                <a:latin typeface="Arial" charset="0"/>
              </a:rPr>
              <a:t> v prostředí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en-GB" sz="3200" b="1" noProof="1">
                <a:solidFill>
                  <a:srgbClr val="00FF00"/>
                </a:solidFill>
                <a:latin typeface="Arial" charset="0"/>
              </a:rPr>
              <a:t>T</a:t>
            </a:r>
            <a:r>
              <a:rPr lang="cs-CZ" altLang="en-GB" sz="3200" b="1" baseline="-25000" noProof="1">
                <a:solidFill>
                  <a:srgbClr val="00FF00"/>
                </a:solidFill>
                <a:latin typeface="Arial" charset="0"/>
              </a:rPr>
              <a:t>a</a:t>
            </a:r>
            <a:r>
              <a:rPr lang="cs-CZ" altLang="en-GB" sz="3200" b="1" baseline="-25000" noProof="1">
                <a:solidFill>
                  <a:srgbClr val="FFCC00"/>
                </a:solidFill>
                <a:latin typeface="Arial" charset="0"/>
              </a:rPr>
              <a:t> </a:t>
            </a:r>
            <a:r>
              <a:rPr lang="cs-CZ" altLang="en-GB" sz="3200" noProof="1">
                <a:solidFill>
                  <a:srgbClr val="FFCC00"/>
                </a:solidFill>
                <a:latin typeface="Arial" charset="0"/>
              </a:rPr>
              <a:t>=  </a:t>
            </a:r>
            <a:r>
              <a:rPr lang="cs-CZ" altLang="en-GB" sz="3200" b="1" noProof="1">
                <a:solidFill>
                  <a:srgbClr val="FFCC00"/>
                </a:solidFill>
                <a:latin typeface="Arial" charset="0"/>
              </a:rPr>
              <a:t>teplota</a:t>
            </a:r>
            <a:r>
              <a:rPr lang="cs-CZ" altLang="en-GB" sz="3200" noProof="1">
                <a:solidFill>
                  <a:srgbClr val="FFCC00"/>
                </a:solidFill>
                <a:latin typeface="Arial" charset="0"/>
              </a:rPr>
              <a:t> prostředí </a:t>
            </a:r>
          </a:p>
        </p:txBody>
      </p:sp>
    </p:spTree>
    <p:extLst>
      <p:ext uri="{BB962C8B-B14F-4D97-AF65-F5344CB8AC3E}">
        <p14:creationId xmlns:p14="http://schemas.microsoft.com/office/powerpoint/2010/main" xmlns="" val="340081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436563" y="714375"/>
            <a:ext cx="8228012" cy="5267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GB" b="1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916113" y="4783138"/>
            <a:ext cx="627062" cy="74612"/>
          </a:xfrm>
          <a:prstGeom prst="rect">
            <a:avLst/>
          </a:prstGeom>
          <a:solidFill>
            <a:srgbClr val="99CC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455988" y="4468813"/>
            <a:ext cx="627062" cy="388937"/>
          </a:xfrm>
          <a:prstGeom prst="rect">
            <a:avLst/>
          </a:prstGeom>
          <a:solidFill>
            <a:srgbClr val="99CC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4995863" y="4559300"/>
            <a:ext cx="612775" cy="298450"/>
          </a:xfrm>
          <a:prstGeom prst="rect">
            <a:avLst/>
          </a:prstGeom>
          <a:solidFill>
            <a:srgbClr val="99CC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6519863" y="4559300"/>
            <a:ext cx="627062" cy="298450"/>
          </a:xfrm>
          <a:prstGeom prst="rect">
            <a:avLst/>
          </a:prstGeom>
          <a:solidFill>
            <a:srgbClr val="99CC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1916113" y="2481263"/>
            <a:ext cx="627062" cy="2301875"/>
          </a:xfrm>
          <a:prstGeom prst="rect">
            <a:avLst/>
          </a:prstGeom>
          <a:solidFill>
            <a:srgbClr val="DD0806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3455988" y="3781425"/>
            <a:ext cx="627062" cy="687388"/>
          </a:xfrm>
          <a:prstGeom prst="rect">
            <a:avLst/>
          </a:prstGeom>
          <a:solidFill>
            <a:srgbClr val="DD0806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4995863" y="4364038"/>
            <a:ext cx="612775" cy="195262"/>
          </a:xfrm>
          <a:prstGeom prst="rect">
            <a:avLst/>
          </a:prstGeom>
          <a:solidFill>
            <a:srgbClr val="DD0806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6519863" y="4394200"/>
            <a:ext cx="627062" cy="165100"/>
          </a:xfrm>
          <a:prstGeom prst="rect">
            <a:avLst/>
          </a:prstGeom>
          <a:solidFill>
            <a:srgbClr val="DD0806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1916113" y="1912938"/>
            <a:ext cx="627062" cy="568325"/>
          </a:xfrm>
          <a:prstGeom prst="rect">
            <a:avLst/>
          </a:prstGeom>
          <a:solidFill>
            <a:srgbClr val="0000D4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3455988" y="1868488"/>
            <a:ext cx="627062" cy="1912937"/>
          </a:xfrm>
          <a:prstGeom prst="rect">
            <a:avLst/>
          </a:prstGeom>
          <a:solidFill>
            <a:srgbClr val="0000D4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4995863" y="3213100"/>
            <a:ext cx="612775" cy="1150938"/>
          </a:xfrm>
          <a:prstGeom prst="rect">
            <a:avLst/>
          </a:prstGeom>
          <a:solidFill>
            <a:srgbClr val="0000D4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6519863" y="3706813"/>
            <a:ext cx="627062" cy="687387"/>
          </a:xfrm>
          <a:prstGeom prst="rect">
            <a:avLst/>
          </a:prstGeom>
          <a:solidFill>
            <a:srgbClr val="0000D4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1916113" y="1030288"/>
            <a:ext cx="627062" cy="882650"/>
          </a:xfrm>
          <a:prstGeom prst="rect">
            <a:avLst/>
          </a:prstGeom>
          <a:solidFill>
            <a:srgbClr val="FCF305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3455988" y="1030288"/>
            <a:ext cx="627062" cy="838200"/>
          </a:xfrm>
          <a:prstGeom prst="rect">
            <a:avLst/>
          </a:prstGeom>
          <a:solidFill>
            <a:srgbClr val="FCF305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4995863" y="1030288"/>
            <a:ext cx="612775" cy="2182812"/>
          </a:xfrm>
          <a:prstGeom prst="rect">
            <a:avLst/>
          </a:prstGeom>
          <a:solidFill>
            <a:srgbClr val="FCF305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6519863" y="1030288"/>
            <a:ext cx="627062" cy="2676525"/>
          </a:xfrm>
          <a:prstGeom prst="rect">
            <a:avLst/>
          </a:prstGeom>
          <a:solidFill>
            <a:srgbClr val="FCF305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>
            <a:off x="1452563" y="1016000"/>
            <a:ext cx="1587" cy="3825875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>
            <a:off x="1392238" y="4841875"/>
            <a:ext cx="603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>
            <a:off x="1392238" y="4454525"/>
            <a:ext cx="603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>
            <a:off x="1392238" y="4079875"/>
            <a:ext cx="603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>
            <a:off x="1392238" y="3690938"/>
            <a:ext cx="60325" cy="1587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7912" name="Line 24"/>
          <p:cNvSpPr>
            <a:spLocks noChangeShapeType="1"/>
          </p:cNvSpPr>
          <p:nvPr/>
        </p:nvSpPr>
        <p:spPr bwMode="auto">
          <a:xfrm>
            <a:off x="1392238" y="3317875"/>
            <a:ext cx="603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7913" name="Line 25"/>
          <p:cNvSpPr>
            <a:spLocks noChangeShapeType="1"/>
          </p:cNvSpPr>
          <p:nvPr/>
        </p:nvSpPr>
        <p:spPr bwMode="auto">
          <a:xfrm>
            <a:off x="1392238" y="2928938"/>
            <a:ext cx="60325" cy="1587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7914" name="Line 26"/>
          <p:cNvSpPr>
            <a:spLocks noChangeShapeType="1"/>
          </p:cNvSpPr>
          <p:nvPr/>
        </p:nvSpPr>
        <p:spPr bwMode="auto">
          <a:xfrm>
            <a:off x="1392238" y="2540000"/>
            <a:ext cx="603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7915" name="Line 27"/>
          <p:cNvSpPr>
            <a:spLocks noChangeShapeType="1"/>
          </p:cNvSpPr>
          <p:nvPr/>
        </p:nvSpPr>
        <p:spPr bwMode="auto">
          <a:xfrm>
            <a:off x="1392238" y="2166938"/>
            <a:ext cx="60325" cy="1587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7916" name="Line 28"/>
          <p:cNvSpPr>
            <a:spLocks noChangeShapeType="1"/>
          </p:cNvSpPr>
          <p:nvPr/>
        </p:nvSpPr>
        <p:spPr bwMode="auto">
          <a:xfrm>
            <a:off x="1392238" y="1778000"/>
            <a:ext cx="603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7917" name="Line 29"/>
          <p:cNvSpPr>
            <a:spLocks noChangeShapeType="1"/>
          </p:cNvSpPr>
          <p:nvPr/>
        </p:nvSpPr>
        <p:spPr bwMode="auto">
          <a:xfrm>
            <a:off x="1392238" y="1404938"/>
            <a:ext cx="60325" cy="1587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7918" name="Line 30"/>
          <p:cNvSpPr>
            <a:spLocks noChangeShapeType="1"/>
          </p:cNvSpPr>
          <p:nvPr/>
        </p:nvSpPr>
        <p:spPr bwMode="auto">
          <a:xfrm>
            <a:off x="1392238" y="1016000"/>
            <a:ext cx="603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7919" name="Line 31"/>
          <p:cNvSpPr>
            <a:spLocks noChangeShapeType="1"/>
          </p:cNvSpPr>
          <p:nvPr/>
        </p:nvSpPr>
        <p:spPr bwMode="auto">
          <a:xfrm>
            <a:off x="1465263" y="4879975"/>
            <a:ext cx="614362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7920" name="Line 32"/>
          <p:cNvSpPr>
            <a:spLocks noChangeShapeType="1"/>
          </p:cNvSpPr>
          <p:nvPr/>
        </p:nvSpPr>
        <p:spPr bwMode="auto">
          <a:xfrm flipV="1">
            <a:off x="1452563" y="4841875"/>
            <a:ext cx="1587" cy="60325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7921" name="Line 33"/>
          <p:cNvSpPr>
            <a:spLocks noChangeShapeType="1"/>
          </p:cNvSpPr>
          <p:nvPr/>
        </p:nvSpPr>
        <p:spPr bwMode="auto">
          <a:xfrm flipV="1">
            <a:off x="2992438" y="4841875"/>
            <a:ext cx="1587" cy="60325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7922" name="Line 34"/>
          <p:cNvSpPr>
            <a:spLocks noChangeShapeType="1"/>
          </p:cNvSpPr>
          <p:nvPr/>
        </p:nvSpPr>
        <p:spPr bwMode="auto">
          <a:xfrm flipV="1">
            <a:off x="4532313" y="4841875"/>
            <a:ext cx="1587" cy="60325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7923" name="Line 35"/>
          <p:cNvSpPr>
            <a:spLocks noChangeShapeType="1"/>
          </p:cNvSpPr>
          <p:nvPr/>
        </p:nvSpPr>
        <p:spPr bwMode="auto">
          <a:xfrm flipV="1">
            <a:off x="6056313" y="4841875"/>
            <a:ext cx="1587" cy="60325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7924" name="Line 36"/>
          <p:cNvSpPr>
            <a:spLocks noChangeShapeType="1"/>
          </p:cNvSpPr>
          <p:nvPr/>
        </p:nvSpPr>
        <p:spPr bwMode="auto">
          <a:xfrm flipV="1">
            <a:off x="7596188" y="4841875"/>
            <a:ext cx="1587" cy="60325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7925" name="Rectangle 37"/>
          <p:cNvSpPr>
            <a:spLocks noChangeArrowheads="1"/>
          </p:cNvSpPr>
          <p:nvPr/>
        </p:nvSpPr>
        <p:spPr bwMode="auto">
          <a:xfrm>
            <a:off x="1025525" y="4745038"/>
            <a:ext cx="40322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GB" sz="1500" b="1">
                <a:solidFill>
                  <a:srgbClr val="000000"/>
                </a:solidFill>
                <a:latin typeface="Geneva" charset="0"/>
              </a:rPr>
              <a:t>0%</a:t>
            </a:r>
            <a:endParaRPr lang="en-GB" altLang="en-GB" b="1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37926" name="Rectangle 38"/>
          <p:cNvSpPr>
            <a:spLocks noChangeArrowheads="1"/>
          </p:cNvSpPr>
          <p:nvPr/>
        </p:nvSpPr>
        <p:spPr bwMode="auto">
          <a:xfrm>
            <a:off x="890588" y="4356100"/>
            <a:ext cx="538162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GB" sz="1500" b="1">
                <a:solidFill>
                  <a:srgbClr val="000000"/>
                </a:solidFill>
                <a:latin typeface="Geneva" charset="0"/>
              </a:rPr>
              <a:t>10%</a:t>
            </a:r>
            <a:endParaRPr lang="en-GB" altLang="en-GB" b="1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890588" y="3981450"/>
            <a:ext cx="538162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GB" sz="1500" b="1">
                <a:solidFill>
                  <a:srgbClr val="000000"/>
                </a:solidFill>
                <a:latin typeface="Geneva" charset="0"/>
              </a:rPr>
              <a:t>20%</a:t>
            </a:r>
            <a:endParaRPr lang="en-GB" altLang="en-GB" b="1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37928" name="Rectangle 40"/>
          <p:cNvSpPr>
            <a:spLocks noChangeArrowheads="1"/>
          </p:cNvSpPr>
          <p:nvPr/>
        </p:nvSpPr>
        <p:spPr bwMode="auto">
          <a:xfrm>
            <a:off x="890588" y="3594100"/>
            <a:ext cx="538162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GB" sz="1500" b="1">
                <a:solidFill>
                  <a:srgbClr val="000000"/>
                </a:solidFill>
                <a:latin typeface="Geneva" charset="0"/>
              </a:rPr>
              <a:t>30%</a:t>
            </a:r>
            <a:endParaRPr lang="en-GB" altLang="en-GB" b="1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37929" name="Rectangle 41"/>
          <p:cNvSpPr>
            <a:spLocks noChangeArrowheads="1"/>
          </p:cNvSpPr>
          <p:nvPr/>
        </p:nvSpPr>
        <p:spPr bwMode="auto">
          <a:xfrm>
            <a:off x="890588" y="3219450"/>
            <a:ext cx="538162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GB" sz="1500" b="1">
                <a:solidFill>
                  <a:srgbClr val="000000"/>
                </a:solidFill>
                <a:latin typeface="Geneva" charset="0"/>
              </a:rPr>
              <a:t>40%</a:t>
            </a:r>
            <a:endParaRPr lang="en-GB" altLang="en-GB" b="1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37930" name="Rectangle 42"/>
          <p:cNvSpPr>
            <a:spLocks noChangeArrowheads="1"/>
          </p:cNvSpPr>
          <p:nvPr/>
        </p:nvSpPr>
        <p:spPr bwMode="auto">
          <a:xfrm>
            <a:off x="890588" y="2830513"/>
            <a:ext cx="53816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GB" sz="1500" b="1">
                <a:solidFill>
                  <a:srgbClr val="000000"/>
                </a:solidFill>
                <a:latin typeface="Geneva" charset="0"/>
              </a:rPr>
              <a:t>50%</a:t>
            </a:r>
            <a:endParaRPr lang="en-GB" altLang="en-GB" b="1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37931" name="Rectangle 43"/>
          <p:cNvSpPr>
            <a:spLocks noChangeArrowheads="1"/>
          </p:cNvSpPr>
          <p:nvPr/>
        </p:nvSpPr>
        <p:spPr bwMode="auto">
          <a:xfrm>
            <a:off x="890588" y="2443163"/>
            <a:ext cx="53816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GB" sz="1500" b="1">
                <a:solidFill>
                  <a:srgbClr val="000000"/>
                </a:solidFill>
                <a:latin typeface="Geneva" charset="0"/>
              </a:rPr>
              <a:t>60%</a:t>
            </a:r>
            <a:endParaRPr lang="en-GB" altLang="en-GB" b="1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37932" name="Rectangle 44"/>
          <p:cNvSpPr>
            <a:spLocks noChangeArrowheads="1"/>
          </p:cNvSpPr>
          <p:nvPr/>
        </p:nvSpPr>
        <p:spPr bwMode="auto">
          <a:xfrm>
            <a:off x="890588" y="2068513"/>
            <a:ext cx="53816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GB" sz="1500" b="1">
                <a:solidFill>
                  <a:srgbClr val="000000"/>
                </a:solidFill>
                <a:latin typeface="Geneva" charset="0"/>
              </a:rPr>
              <a:t>70%</a:t>
            </a:r>
            <a:endParaRPr lang="en-GB" altLang="en-GB" b="1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37933" name="Rectangle 45"/>
          <p:cNvSpPr>
            <a:spLocks noChangeArrowheads="1"/>
          </p:cNvSpPr>
          <p:nvPr/>
        </p:nvSpPr>
        <p:spPr bwMode="auto">
          <a:xfrm>
            <a:off x="890588" y="1679575"/>
            <a:ext cx="538162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GB" sz="1500" b="1">
                <a:solidFill>
                  <a:srgbClr val="000000"/>
                </a:solidFill>
                <a:latin typeface="Geneva" charset="0"/>
              </a:rPr>
              <a:t>80%</a:t>
            </a:r>
            <a:endParaRPr lang="en-GB" altLang="en-GB" b="1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37934" name="Rectangle 46"/>
          <p:cNvSpPr>
            <a:spLocks noChangeArrowheads="1"/>
          </p:cNvSpPr>
          <p:nvPr/>
        </p:nvSpPr>
        <p:spPr bwMode="auto">
          <a:xfrm>
            <a:off x="890588" y="1306513"/>
            <a:ext cx="53816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GB" sz="1500" b="1">
                <a:solidFill>
                  <a:srgbClr val="000000"/>
                </a:solidFill>
                <a:latin typeface="Geneva" charset="0"/>
              </a:rPr>
              <a:t>90%</a:t>
            </a:r>
            <a:endParaRPr lang="en-GB" altLang="en-GB" b="1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37935" name="Rectangle 47"/>
          <p:cNvSpPr>
            <a:spLocks noChangeArrowheads="1"/>
          </p:cNvSpPr>
          <p:nvPr/>
        </p:nvSpPr>
        <p:spPr bwMode="auto">
          <a:xfrm>
            <a:off x="757238" y="917575"/>
            <a:ext cx="671512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GB" sz="1500" b="1">
                <a:solidFill>
                  <a:srgbClr val="000000"/>
                </a:solidFill>
                <a:latin typeface="Geneva" charset="0"/>
              </a:rPr>
              <a:t>100%</a:t>
            </a:r>
            <a:endParaRPr lang="en-GB" altLang="en-GB" b="1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37936" name="Rectangle 48"/>
          <p:cNvSpPr>
            <a:spLocks noChangeArrowheads="1"/>
          </p:cNvSpPr>
          <p:nvPr/>
        </p:nvSpPr>
        <p:spPr bwMode="auto">
          <a:xfrm>
            <a:off x="1982788" y="5029200"/>
            <a:ext cx="627062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GB" sz="1500" b="1">
                <a:solidFill>
                  <a:srgbClr val="000000"/>
                </a:solidFill>
                <a:latin typeface="Geneva" charset="0"/>
              </a:rPr>
              <a:t>21°C</a:t>
            </a:r>
            <a:endParaRPr lang="en-GB" altLang="en-GB" b="1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37937" name="Rectangle 49"/>
          <p:cNvSpPr>
            <a:spLocks noChangeArrowheads="1"/>
          </p:cNvSpPr>
          <p:nvPr/>
        </p:nvSpPr>
        <p:spPr bwMode="auto">
          <a:xfrm>
            <a:off x="3522663" y="5029200"/>
            <a:ext cx="627062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GB" sz="1500" b="1">
                <a:solidFill>
                  <a:srgbClr val="000000"/>
                </a:solidFill>
                <a:latin typeface="Geneva" charset="0"/>
              </a:rPr>
              <a:t>10°C</a:t>
            </a:r>
            <a:endParaRPr lang="en-GB" altLang="en-GB" b="1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37938" name="Rectangle 50"/>
          <p:cNvSpPr>
            <a:spLocks noChangeArrowheads="1"/>
          </p:cNvSpPr>
          <p:nvPr/>
        </p:nvSpPr>
        <p:spPr bwMode="auto">
          <a:xfrm>
            <a:off x="5060950" y="5029200"/>
            <a:ext cx="627063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GB" sz="1500" b="1">
                <a:solidFill>
                  <a:srgbClr val="000000"/>
                </a:solidFill>
                <a:latin typeface="Geneva" charset="0"/>
              </a:rPr>
              <a:t>20°C</a:t>
            </a:r>
            <a:endParaRPr lang="en-GB" altLang="en-GB" b="1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37939" name="Rectangle 51"/>
          <p:cNvSpPr>
            <a:spLocks noChangeArrowheads="1"/>
          </p:cNvSpPr>
          <p:nvPr/>
        </p:nvSpPr>
        <p:spPr bwMode="auto">
          <a:xfrm>
            <a:off x="6600825" y="5029200"/>
            <a:ext cx="627063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GB" sz="1500" b="1">
                <a:solidFill>
                  <a:srgbClr val="000000"/>
                </a:solidFill>
                <a:latin typeface="Geneva" charset="0"/>
              </a:rPr>
              <a:t>30°C</a:t>
            </a:r>
            <a:endParaRPr lang="en-GB" altLang="en-GB" b="1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37940" name="Line 52"/>
          <p:cNvSpPr>
            <a:spLocks noChangeShapeType="1"/>
          </p:cNvSpPr>
          <p:nvPr/>
        </p:nvSpPr>
        <p:spPr bwMode="auto">
          <a:xfrm flipV="1">
            <a:off x="7216775" y="4984750"/>
            <a:ext cx="1588" cy="571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7941" name="Text Box 53"/>
          <p:cNvSpPr txBox="1">
            <a:spLocks noChangeArrowheads="1"/>
          </p:cNvSpPr>
          <p:nvPr/>
        </p:nvSpPr>
        <p:spPr bwMode="auto">
          <a:xfrm>
            <a:off x="7273925" y="4343400"/>
            <a:ext cx="1450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altLang="en-GB" sz="1600" b="1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113718" name="Text Box 54"/>
          <p:cNvSpPr txBox="1">
            <a:spLocks noChangeArrowheads="1"/>
          </p:cNvSpPr>
          <p:nvPr/>
        </p:nvSpPr>
        <p:spPr bwMode="auto">
          <a:xfrm>
            <a:off x="7285038" y="3935413"/>
            <a:ext cx="1325562" cy="3460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cs-CZ" altLang="en-GB" sz="1600" noProof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iradiace</a:t>
            </a:r>
          </a:p>
        </p:txBody>
      </p:sp>
      <p:sp>
        <p:nvSpPr>
          <p:cNvPr id="113719" name="Text Box 55"/>
          <p:cNvSpPr txBox="1">
            <a:spLocks noChangeArrowheads="1"/>
          </p:cNvSpPr>
          <p:nvPr/>
        </p:nvSpPr>
        <p:spPr bwMode="auto">
          <a:xfrm>
            <a:off x="7258050" y="3059113"/>
            <a:ext cx="1390650" cy="72548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cs-CZ" altLang="en-GB" sz="1600" noProof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konvekce a kondukce</a:t>
            </a:r>
          </a:p>
        </p:txBody>
      </p:sp>
      <p:sp>
        <p:nvSpPr>
          <p:cNvPr id="37944" name="Text Box 56"/>
          <p:cNvSpPr txBox="1">
            <a:spLocks noChangeArrowheads="1"/>
          </p:cNvSpPr>
          <p:nvPr/>
        </p:nvSpPr>
        <p:spPr bwMode="auto">
          <a:xfrm>
            <a:off x="7199313" y="2187575"/>
            <a:ext cx="1362075" cy="3095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algn="ctr" fontAlgn="base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r>
              <a:rPr lang="cs-CZ" altLang="en-GB" sz="1600" noProof="1">
                <a:solidFill>
                  <a:srgbClr val="000000"/>
                </a:solidFill>
                <a:latin typeface="Arial Black" pitchFamily="34" charset="0"/>
              </a:rPr>
              <a:t>evaporace</a:t>
            </a:r>
            <a:r>
              <a:rPr lang="cs-CZ" altLang="en-GB" sz="1600" noProof="1">
                <a:solidFill>
                  <a:srgbClr val="FFFFFF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37945" name="Text Box 57"/>
          <p:cNvSpPr txBox="1">
            <a:spLocks noChangeArrowheads="1"/>
          </p:cNvSpPr>
          <p:nvPr/>
        </p:nvSpPr>
        <p:spPr bwMode="auto">
          <a:xfrm>
            <a:off x="1681163" y="5316538"/>
            <a:ext cx="968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en-GB" b="1">
                <a:solidFill>
                  <a:srgbClr val="FFFFFF"/>
                </a:solidFill>
                <a:latin typeface="Arial" charset="0"/>
              </a:rPr>
              <a:t>tělesný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en-GB" b="1">
                <a:solidFill>
                  <a:srgbClr val="FFFFFF"/>
                </a:solidFill>
                <a:latin typeface="Arial" charset="0"/>
              </a:rPr>
              <a:t>klid</a:t>
            </a:r>
            <a:endParaRPr lang="en-GB" altLang="en-GB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7946" name="Text Box 58"/>
          <p:cNvSpPr txBox="1">
            <a:spLocks noChangeArrowheads="1"/>
          </p:cNvSpPr>
          <p:nvPr/>
        </p:nvSpPr>
        <p:spPr bwMode="auto">
          <a:xfrm>
            <a:off x="428625" y="241300"/>
            <a:ext cx="8220075" cy="336550"/>
          </a:xfrm>
          <a:prstGeom prst="rec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en-GB" sz="1600">
                <a:solidFill>
                  <a:srgbClr val="FFFF00"/>
                </a:solidFill>
                <a:latin typeface="Arial Black" pitchFamily="34" charset="0"/>
              </a:rPr>
              <a:t>j</a:t>
            </a:r>
            <a:r>
              <a:rPr lang="en-GB" altLang="en-GB" sz="1600">
                <a:solidFill>
                  <a:srgbClr val="FFFF00"/>
                </a:solidFill>
                <a:latin typeface="Arial Black" pitchFamily="34" charset="0"/>
              </a:rPr>
              <a:t>ogging</a:t>
            </a:r>
            <a:r>
              <a:rPr lang="cs-CZ" altLang="en-GB" sz="1600" b="1">
                <a:solidFill>
                  <a:srgbClr val="00FF00"/>
                </a:solidFill>
                <a:latin typeface="Arial" charset="0"/>
              </a:rPr>
              <a:t> –</a:t>
            </a:r>
            <a:r>
              <a:rPr lang="en-GB" altLang="en-GB" sz="1600" b="1">
                <a:solidFill>
                  <a:srgbClr val="00FF00"/>
                </a:solidFill>
                <a:latin typeface="Arial" charset="0"/>
              </a:rPr>
              <a:t> 140</a:t>
            </a:r>
            <a:r>
              <a:rPr lang="cs-CZ" altLang="en-GB" sz="1600" b="1">
                <a:solidFill>
                  <a:srgbClr val="00FF00"/>
                </a:solidFill>
                <a:latin typeface="Arial" charset="0"/>
              </a:rPr>
              <a:t> </a:t>
            </a:r>
            <a:r>
              <a:rPr lang="en-GB" altLang="en-GB" sz="1600" b="1">
                <a:solidFill>
                  <a:srgbClr val="00FF00"/>
                </a:solidFill>
                <a:latin typeface="Arial" charset="0"/>
              </a:rPr>
              <a:t>W sol</a:t>
            </a:r>
            <a:r>
              <a:rPr lang="cs-CZ" altLang="en-GB" sz="1600" b="1">
                <a:solidFill>
                  <a:srgbClr val="00FF00"/>
                </a:solidFill>
                <a:latin typeface="Arial" charset="0"/>
              </a:rPr>
              <a:t>á</a:t>
            </a:r>
            <a:r>
              <a:rPr lang="en-GB" altLang="en-GB" sz="1600" b="1">
                <a:solidFill>
                  <a:srgbClr val="00FF00"/>
                </a:solidFill>
                <a:latin typeface="Arial" charset="0"/>
              </a:rPr>
              <a:t>r</a:t>
            </a:r>
            <a:r>
              <a:rPr lang="cs-CZ" altLang="en-GB" sz="1600" b="1">
                <a:solidFill>
                  <a:srgbClr val="00FF00"/>
                </a:solidFill>
                <a:latin typeface="Arial" charset="0"/>
              </a:rPr>
              <a:t>ní</a:t>
            </a:r>
            <a:r>
              <a:rPr lang="en-GB" altLang="en-GB" sz="1600" b="1">
                <a:solidFill>
                  <a:srgbClr val="00FF00"/>
                </a:solidFill>
                <a:latin typeface="Arial" charset="0"/>
              </a:rPr>
              <a:t> radia</a:t>
            </a:r>
            <a:r>
              <a:rPr lang="cs-CZ" altLang="en-GB" sz="1600" b="1">
                <a:solidFill>
                  <a:srgbClr val="00FF00"/>
                </a:solidFill>
                <a:latin typeface="Arial" charset="0"/>
              </a:rPr>
              <a:t>ce</a:t>
            </a:r>
            <a:r>
              <a:rPr lang="en-GB" altLang="en-GB" sz="1600" b="1">
                <a:solidFill>
                  <a:srgbClr val="00FF00"/>
                </a:solidFill>
                <a:latin typeface="Arial" charset="0"/>
              </a:rPr>
              <a:t>,</a:t>
            </a:r>
            <a:r>
              <a:rPr lang="cs-CZ" altLang="en-GB" sz="1600" b="1">
                <a:solidFill>
                  <a:srgbClr val="00FF00"/>
                </a:solidFill>
                <a:latin typeface="Arial" charset="0"/>
              </a:rPr>
              <a:t> </a:t>
            </a:r>
            <a:r>
              <a:rPr lang="en-GB" altLang="en-GB" sz="1600" b="1">
                <a:solidFill>
                  <a:srgbClr val="00FF00"/>
                </a:solidFill>
                <a:latin typeface="Arial" charset="0"/>
              </a:rPr>
              <a:t>60% relativ</a:t>
            </a:r>
            <a:r>
              <a:rPr lang="cs-CZ" altLang="en-GB" sz="1600" b="1">
                <a:solidFill>
                  <a:srgbClr val="00FF00"/>
                </a:solidFill>
                <a:latin typeface="Arial" charset="0"/>
              </a:rPr>
              <a:t>ní</a:t>
            </a:r>
            <a:r>
              <a:rPr lang="en-GB" altLang="en-GB" sz="1600" b="1">
                <a:solidFill>
                  <a:srgbClr val="00FF00"/>
                </a:solidFill>
                <a:latin typeface="Arial" charset="0"/>
              </a:rPr>
              <a:t> </a:t>
            </a:r>
            <a:r>
              <a:rPr lang="cs-CZ" altLang="en-GB" sz="1600" b="1">
                <a:solidFill>
                  <a:srgbClr val="00FF00"/>
                </a:solidFill>
                <a:latin typeface="Arial" charset="0"/>
              </a:rPr>
              <a:t>vlhkost</a:t>
            </a:r>
            <a:endParaRPr lang="en-GB" altLang="en-GB" sz="1600" b="1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37947" name="Rectangle 59"/>
          <p:cNvSpPr>
            <a:spLocks noChangeArrowheads="1"/>
          </p:cNvSpPr>
          <p:nvPr/>
        </p:nvSpPr>
        <p:spPr bwMode="auto">
          <a:xfrm>
            <a:off x="7297738" y="4416425"/>
            <a:ext cx="1333500" cy="3556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en-GB" sz="1600" noProof="1">
                <a:solidFill>
                  <a:srgbClr val="000000"/>
                </a:solidFill>
                <a:latin typeface="Arial Black" pitchFamily="34" charset="0"/>
              </a:rPr>
              <a:t>respirace</a:t>
            </a:r>
          </a:p>
        </p:txBody>
      </p:sp>
    </p:spTree>
    <p:extLst>
      <p:ext uri="{BB962C8B-B14F-4D97-AF65-F5344CB8AC3E}">
        <p14:creationId xmlns:p14="http://schemas.microsoft.com/office/powerpoint/2010/main" xmlns="" val="31588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sp>
        <p:nvSpPr>
          <p:cNvPr id="2232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pic>
        <p:nvPicPr>
          <p:cNvPr id="38916" name="Picture 5" descr="500px-21-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338" y="322263"/>
            <a:ext cx="8634412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0811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887413" y="522288"/>
            <a:ext cx="7477125" cy="5191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en-GB" sz="2800" b="1" noProof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Fyziologické mechanismy termoregulace</a:t>
            </a: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930275" y="1582738"/>
            <a:ext cx="7486650" cy="47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en-GB" sz="2800" b="1" noProof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Udržení tepelné rovnováhy </a:t>
            </a:r>
            <a:endParaRPr lang="cs-CZ" altLang="en-GB" sz="28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en-GB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	</a:t>
            </a:r>
            <a:r>
              <a:rPr lang="cs-CZ" altLang="en-GB" sz="2800" b="1" noProof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en-GB" sz="2800" b="1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cs-CZ" altLang="en-GB" sz="2800" b="1" noProof="1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etabolická tepelná odpověď</a:t>
            </a:r>
            <a:r>
              <a:rPr lang="cs-CZ" altLang="en-GB" sz="2800" b="1" noProof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en-GB" sz="2800" b="1" noProof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(pod </a:t>
            </a:r>
            <a:r>
              <a:rPr lang="cs-CZ" altLang="en-GB" sz="2800" b="1" noProof="1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23 °C</a:t>
            </a:r>
            <a:r>
              <a:rPr lang="cs-CZ" altLang="en-GB" sz="2800" b="1" noProof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teploty okolí)</a:t>
            </a:r>
            <a:endParaRPr lang="cs-CZ" altLang="en-GB" sz="28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▼</a:t>
            </a:r>
            <a:endParaRPr lang="en-GB" altLang="en-GB" sz="2800" b="1" noProof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en-GB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cs-CZ" altLang="en-GB" sz="2800" b="1" noProof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asomotorická reakce</a:t>
            </a:r>
            <a:r>
              <a:rPr lang="cs-CZ" altLang="en-GB" sz="2800" b="1" noProof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en-GB" sz="2800" b="1" noProof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(při </a:t>
            </a:r>
            <a:r>
              <a:rPr lang="cs-CZ" altLang="en-GB" sz="2800" b="1" noProof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23 - 30 °C</a:t>
            </a:r>
            <a:r>
              <a:rPr lang="cs-CZ" altLang="en-GB" sz="2800" b="1" noProof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teploty okolí)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GB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▼</a:t>
            </a:r>
            <a:endParaRPr lang="en-GB" altLang="en-GB" sz="2800" b="1" noProof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en-GB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cs-CZ" altLang="en-GB" sz="2800" b="1" noProof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vaporační reakce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en-GB" sz="2800" b="1" noProof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(nad </a:t>
            </a:r>
            <a:r>
              <a:rPr lang="cs-CZ" altLang="en-GB" sz="2800" b="1" noProof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30 °C</a:t>
            </a:r>
            <a:r>
              <a:rPr lang="cs-CZ" altLang="en-GB" sz="2800" b="1" noProof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teploty okolí)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altLang="en-GB" sz="2800" b="1" noProof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87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sp>
        <p:nvSpPr>
          <p:cNvPr id="2211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pic>
        <p:nvPicPr>
          <p:cNvPr id="40964" name="Picture 5" descr="500px-21-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938" y="46038"/>
            <a:ext cx="885825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34938" y="6010831"/>
            <a:ext cx="9525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040688" y="6001306"/>
            <a:ext cx="9525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638300" y="6001306"/>
            <a:ext cx="121919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srgbClr val="DADADA">
                    <a:lumMod val="10000"/>
                  </a:srgbClr>
                </a:solidFill>
                <a:latin typeface="Arial Narrow" pitchFamily="34" charset="0"/>
              </a:rPr>
              <a:t>Hypotermie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619875" y="6010831"/>
            <a:ext cx="121919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dirty="0" err="1">
                <a:solidFill>
                  <a:srgbClr val="DADADA">
                    <a:lumMod val="10000"/>
                  </a:srgbClr>
                </a:solidFill>
                <a:latin typeface="Arial Narrow" pitchFamily="34" charset="0"/>
              </a:rPr>
              <a:t>Normotermie</a:t>
            </a:r>
            <a:endParaRPr lang="cs-CZ" sz="1400" b="1" dirty="0">
              <a:solidFill>
                <a:srgbClr val="DADADA">
                  <a:lumMod val="10000"/>
                </a:srgbClr>
              </a:solidFill>
              <a:latin typeface="Arial Narrow" pitchFamily="34" charset="0"/>
            </a:endParaRPr>
          </a:p>
        </p:txBody>
      </p:sp>
      <p:sp>
        <p:nvSpPr>
          <p:cNvPr id="10" name="TextovéPole 6"/>
          <p:cNvSpPr txBox="1"/>
          <p:nvPr/>
        </p:nvSpPr>
        <p:spPr>
          <a:xfrm>
            <a:off x="7620000" y="5513487"/>
            <a:ext cx="1219199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9pPr>
          </a:lstStyle>
          <a:p>
            <a:r>
              <a:rPr lang="cs-CZ" sz="1400" b="1" dirty="0" smtClean="0">
                <a:solidFill>
                  <a:srgbClr val="DADADA">
                    <a:lumMod val="10000"/>
                  </a:srgbClr>
                </a:solidFill>
                <a:latin typeface="Arial Narrow" pitchFamily="34" charset="0"/>
              </a:rPr>
              <a:t>Teplota </a:t>
            </a:r>
          </a:p>
          <a:p>
            <a:r>
              <a:rPr lang="cs-CZ" sz="1400" b="1" dirty="0" smtClean="0">
                <a:solidFill>
                  <a:srgbClr val="DADADA">
                    <a:lumMod val="10000"/>
                  </a:srgbClr>
                </a:solidFill>
                <a:latin typeface="Arial Narrow" pitchFamily="34" charset="0"/>
              </a:rPr>
              <a:t>prostředí</a:t>
            </a:r>
            <a:endParaRPr lang="cs-CZ" sz="1400" b="1" dirty="0">
              <a:solidFill>
                <a:srgbClr val="DADADA">
                  <a:lumMod val="10000"/>
                </a:srgbClr>
              </a:solidFill>
              <a:latin typeface="Arial Narrow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524250" y="6010831"/>
            <a:ext cx="212407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srgbClr val="DADADA">
                    <a:lumMod val="10000"/>
                  </a:srgbClr>
                </a:solidFill>
                <a:latin typeface="Arial Narrow" pitchFamily="34" charset="0"/>
              </a:rPr>
              <a:t>Zóna </a:t>
            </a:r>
            <a:r>
              <a:rPr lang="cs-CZ" sz="1400" b="1" dirty="0" err="1">
                <a:solidFill>
                  <a:srgbClr val="DADADA">
                    <a:lumMod val="10000"/>
                  </a:srgbClr>
                </a:solidFill>
                <a:latin typeface="Arial Narrow" pitchFamily="34" charset="0"/>
              </a:rPr>
              <a:t>normotermie</a:t>
            </a:r>
            <a:endParaRPr lang="cs-CZ" sz="1400" b="1" dirty="0">
              <a:solidFill>
                <a:srgbClr val="DADADA">
                  <a:lumMod val="10000"/>
                </a:srgbClr>
              </a:solidFill>
              <a:latin typeface="Arial Narrow" pitchFamily="34" charset="0"/>
            </a:endParaRPr>
          </a:p>
        </p:txBody>
      </p:sp>
      <p:sp>
        <p:nvSpPr>
          <p:cNvPr id="12" name="TextovéPole 6"/>
          <p:cNvSpPr txBox="1"/>
          <p:nvPr/>
        </p:nvSpPr>
        <p:spPr>
          <a:xfrm>
            <a:off x="3414712" y="5792529"/>
            <a:ext cx="947738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rgbClr val="DADADA">
                    <a:lumMod val="10000"/>
                  </a:srgbClr>
                </a:solidFill>
                <a:latin typeface="Arial Narrow" pitchFamily="34" charset="0"/>
              </a:rPr>
              <a:t>Metabolická</a:t>
            </a:r>
            <a:endParaRPr lang="cs-CZ" sz="1200" b="1" dirty="0">
              <a:solidFill>
                <a:srgbClr val="DADADA">
                  <a:lumMod val="10000"/>
                </a:srgbClr>
              </a:solidFill>
              <a:latin typeface="Arial Narrow" pitchFamily="34" charset="0"/>
            </a:endParaRPr>
          </a:p>
        </p:txBody>
      </p:sp>
      <p:sp>
        <p:nvSpPr>
          <p:cNvPr id="11" name="TextovéPole 6"/>
          <p:cNvSpPr txBox="1"/>
          <p:nvPr/>
        </p:nvSpPr>
        <p:spPr>
          <a:xfrm>
            <a:off x="4848225" y="5777141"/>
            <a:ext cx="1419225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rgbClr val="DADADA">
                    <a:lumMod val="10000"/>
                  </a:srgbClr>
                </a:solidFill>
                <a:latin typeface="Arial Narrow" pitchFamily="34" charset="0"/>
              </a:rPr>
              <a:t>Termo-neutrální</a:t>
            </a:r>
            <a:endParaRPr lang="cs-CZ" sz="1200" b="1" dirty="0">
              <a:solidFill>
                <a:srgbClr val="DADADA">
                  <a:lumMod val="10000"/>
                </a:srgbClr>
              </a:solidFill>
              <a:latin typeface="Arial Narrow" pitchFamily="34" charset="0"/>
            </a:endParaRPr>
          </a:p>
        </p:txBody>
      </p:sp>
      <p:sp>
        <p:nvSpPr>
          <p:cNvPr id="13" name="TextovéPole 6"/>
          <p:cNvSpPr txBox="1"/>
          <p:nvPr/>
        </p:nvSpPr>
        <p:spPr>
          <a:xfrm>
            <a:off x="2076450" y="3957866"/>
            <a:ext cx="198119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9pPr>
          </a:lstStyle>
          <a:p>
            <a:pPr algn="ctr"/>
            <a:r>
              <a:rPr lang="cs-CZ" sz="1400" b="1" dirty="0" err="1" smtClean="0">
                <a:solidFill>
                  <a:srgbClr val="DADADA">
                    <a:lumMod val="10000"/>
                  </a:srgbClr>
                </a:solidFill>
                <a:latin typeface="Arial Narrow" pitchFamily="34" charset="0"/>
              </a:rPr>
              <a:t>Insenzibilní</a:t>
            </a:r>
            <a:r>
              <a:rPr lang="cs-CZ" sz="1400" b="1" dirty="0" smtClean="0">
                <a:solidFill>
                  <a:srgbClr val="DADADA">
                    <a:lumMod val="10000"/>
                  </a:srgbClr>
                </a:solidFill>
                <a:latin typeface="Arial Narrow" pitchFamily="34" charset="0"/>
              </a:rPr>
              <a:t> perspirace</a:t>
            </a:r>
            <a:endParaRPr lang="cs-CZ" sz="1400" b="1" dirty="0">
              <a:solidFill>
                <a:srgbClr val="DADADA">
                  <a:lumMod val="10000"/>
                </a:srgbClr>
              </a:solidFill>
              <a:latin typeface="Arial Narrow" pitchFamily="34" charset="0"/>
            </a:endParaRPr>
          </a:p>
        </p:txBody>
      </p:sp>
      <p:sp>
        <p:nvSpPr>
          <p:cNvPr id="14" name="TextovéPole 6"/>
          <p:cNvSpPr txBox="1"/>
          <p:nvPr/>
        </p:nvSpPr>
        <p:spPr>
          <a:xfrm>
            <a:off x="4564063" y="3519716"/>
            <a:ext cx="108426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9pPr>
          </a:lstStyle>
          <a:p>
            <a:pPr algn="ctr"/>
            <a:r>
              <a:rPr lang="cs-CZ" sz="1400" b="1" dirty="0" smtClean="0">
                <a:solidFill>
                  <a:srgbClr val="DADADA">
                    <a:lumMod val="10000"/>
                  </a:srgbClr>
                </a:solidFill>
                <a:latin typeface="Arial Narrow" pitchFamily="34" charset="0"/>
              </a:rPr>
              <a:t>Aktivní</a:t>
            </a:r>
          </a:p>
          <a:p>
            <a:pPr algn="ctr"/>
            <a:r>
              <a:rPr lang="cs-CZ" sz="1400" b="1" dirty="0" smtClean="0">
                <a:solidFill>
                  <a:srgbClr val="DADADA">
                    <a:lumMod val="10000"/>
                  </a:srgbClr>
                </a:solidFill>
                <a:latin typeface="Arial Narrow" pitchFamily="34" charset="0"/>
              </a:rPr>
              <a:t>pocení</a:t>
            </a:r>
            <a:endParaRPr lang="cs-CZ" sz="1400" b="1" dirty="0">
              <a:solidFill>
                <a:srgbClr val="DADADA">
                  <a:lumMod val="10000"/>
                </a:srgbClr>
              </a:solidFill>
              <a:latin typeface="Arial Narrow" pitchFamily="34" charset="0"/>
            </a:endParaRPr>
          </a:p>
        </p:txBody>
      </p:sp>
      <p:sp>
        <p:nvSpPr>
          <p:cNvPr id="15" name="TextovéPole 6"/>
          <p:cNvSpPr txBox="1"/>
          <p:nvPr/>
        </p:nvSpPr>
        <p:spPr>
          <a:xfrm>
            <a:off x="3524250" y="1690916"/>
            <a:ext cx="198119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9pPr>
          </a:lstStyle>
          <a:p>
            <a:pPr algn="ctr"/>
            <a:r>
              <a:rPr lang="cs-CZ" sz="1400" b="1" dirty="0" smtClean="0">
                <a:solidFill>
                  <a:srgbClr val="DADADA">
                    <a:lumMod val="10000"/>
                  </a:srgbClr>
                </a:solidFill>
                <a:latin typeface="Arial Narrow" pitchFamily="34" charset="0"/>
              </a:rPr>
              <a:t>Metabolické teplo</a:t>
            </a:r>
            <a:endParaRPr lang="cs-CZ" sz="1400" b="1" dirty="0">
              <a:solidFill>
                <a:srgbClr val="DADADA">
                  <a:lumMod val="10000"/>
                </a:srgbClr>
              </a:solidFill>
              <a:latin typeface="Arial Narrow" pitchFamily="34" charset="0"/>
            </a:endParaRPr>
          </a:p>
        </p:txBody>
      </p:sp>
      <p:sp>
        <p:nvSpPr>
          <p:cNvPr id="16" name="TextovéPole 6"/>
          <p:cNvSpPr txBox="1"/>
          <p:nvPr/>
        </p:nvSpPr>
        <p:spPr>
          <a:xfrm>
            <a:off x="6629400" y="1262291"/>
            <a:ext cx="198119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9pPr>
          </a:lstStyle>
          <a:p>
            <a:pPr algn="ctr"/>
            <a:r>
              <a:rPr lang="cs-CZ" sz="1400" b="1" dirty="0" smtClean="0">
                <a:solidFill>
                  <a:srgbClr val="DADADA">
                    <a:lumMod val="10000"/>
                  </a:srgbClr>
                </a:solidFill>
                <a:latin typeface="Arial Narrow" pitchFamily="34" charset="0"/>
              </a:rPr>
              <a:t>Maximální pocení</a:t>
            </a:r>
            <a:endParaRPr lang="cs-CZ" sz="1400" b="1" dirty="0">
              <a:solidFill>
                <a:srgbClr val="DADADA">
                  <a:lumMod val="10000"/>
                </a:srgbClr>
              </a:solidFill>
              <a:latin typeface="Arial Narrow" pitchFamily="34" charset="0"/>
            </a:endParaRPr>
          </a:p>
        </p:txBody>
      </p:sp>
      <p:sp>
        <p:nvSpPr>
          <p:cNvPr id="17" name="TextovéPole 6"/>
          <p:cNvSpPr txBox="1"/>
          <p:nvPr/>
        </p:nvSpPr>
        <p:spPr>
          <a:xfrm>
            <a:off x="6438900" y="3208338"/>
            <a:ext cx="198119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9pPr>
          </a:lstStyle>
          <a:p>
            <a:pPr algn="ctr"/>
            <a:r>
              <a:rPr lang="cs-CZ" sz="1400" b="1" dirty="0" smtClean="0">
                <a:solidFill>
                  <a:srgbClr val="DADADA">
                    <a:lumMod val="10000"/>
                  </a:srgbClr>
                </a:solidFill>
                <a:latin typeface="Arial Narrow" pitchFamily="34" charset="0"/>
              </a:rPr>
              <a:t>Evaporační ztráty tepla</a:t>
            </a:r>
            <a:endParaRPr lang="cs-CZ" sz="1400" b="1" dirty="0">
              <a:solidFill>
                <a:srgbClr val="DADADA">
                  <a:lumMod val="10000"/>
                </a:srgbClr>
              </a:solidFill>
              <a:latin typeface="Arial Narrow" pitchFamily="34" charset="0"/>
            </a:endParaRPr>
          </a:p>
        </p:txBody>
      </p:sp>
      <p:sp>
        <p:nvSpPr>
          <p:cNvPr id="18" name="TextovéPole 6"/>
          <p:cNvSpPr txBox="1"/>
          <p:nvPr/>
        </p:nvSpPr>
        <p:spPr>
          <a:xfrm>
            <a:off x="6848474" y="4535012"/>
            <a:ext cx="581025" cy="461665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9pPr>
          </a:lstStyle>
          <a:p>
            <a:pPr algn="ctr"/>
            <a:r>
              <a:rPr lang="cs-CZ" sz="1200" b="1" dirty="0" smtClean="0">
                <a:solidFill>
                  <a:srgbClr val="DADADA">
                    <a:lumMod val="10000"/>
                  </a:srgbClr>
                </a:solidFill>
                <a:latin typeface="Arial Narrow" pitchFamily="34" charset="0"/>
              </a:rPr>
              <a:t>Příjem</a:t>
            </a:r>
          </a:p>
          <a:p>
            <a:pPr algn="ctr"/>
            <a:r>
              <a:rPr lang="cs-CZ" sz="1200" b="1" dirty="0" smtClean="0">
                <a:solidFill>
                  <a:srgbClr val="DADADA">
                    <a:lumMod val="10000"/>
                  </a:srgbClr>
                </a:solidFill>
                <a:latin typeface="Arial Narrow" pitchFamily="34" charset="0"/>
              </a:rPr>
              <a:t>tepla</a:t>
            </a:r>
            <a:endParaRPr lang="cs-CZ" sz="1200" b="1" dirty="0">
              <a:solidFill>
                <a:srgbClr val="DADADA">
                  <a:lumMod val="10000"/>
                </a:srgbClr>
              </a:solidFill>
              <a:latin typeface="Arial Narrow" pitchFamily="34" charset="0"/>
            </a:endParaRPr>
          </a:p>
        </p:txBody>
      </p:sp>
      <p:sp>
        <p:nvSpPr>
          <p:cNvPr id="19" name="TextovéPole 6"/>
          <p:cNvSpPr txBox="1"/>
          <p:nvPr/>
        </p:nvSpPr>
        <p:spPr>
          <a:xfrm>
            <a:off x="4514849" y="4986596"/>
            <a:ext cx="180022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9pPr>
          </a:lstStyle>
          <a:p>
            <a:pPr algn="ctr"/>
            <a:r>
              <a:rPr lang="cs-CZ" b="1" dirty="0" smtClean="0">
                <a:solidFill>
                  <a:srgbClr val="DADADA">
                    <a:lumMod val="10000"/>
                  </a:srgbClr>
                </a:solidFill>
                <a:latin typeface="Arial Narrow" pitchFamily="34" charset="0"/>
              </a:rPr>
              <a:t>Komfortní teplota</a:t>
            </a:r>
            <a:endParaRPr lang="cs-CZ" b="1" dirty="0">
              <a:solidFill>
                <a:srgbClr val="DADADA">
                  <a:lumMod val="10000"/>
                </a:srgbClr>
              </a:solidFill>
              <a:latin typeface="Arial Narrow" pitchFamily="34" charset="0"/>
            </a:endParaRPr>
          </a:p>
        </p:txBody>
      </p:sp>
      <p:sp>
        <p:nvSpPr>
          <p:cNvPr id="20" name="TextovéPole 6"/>
          <p:cNvSpPr txBox="1"/>
          <p:nvPr/>
        </p:nvSpPr>
        <p:spPr>
          <a:xfrm>
            <a:off x="1228725" y="1416179"/>
            <a:ext cx="62864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9pPr>
          </a:lstStyle>
          <a:p>
            <a:pPr algn="ctr"/>
            <a:r>
              <a:rPr lang="cs-CZ" sz="1400" b="1" dirty="0" smtClean="0">
                <a:solidFill>
                  <a:srgbClr val="DADADA">
                    <a:lumMod val="10000"/>
                  </a:srgbClr>
                </a:solidFill>
                <a:latin typeface="Arial Narrow" pitchFamily="34" charset="0"/>
              </a:rPr>
              <a:t>Wattů</a:t>
            </a:r>
            <a:endParaRPr lang="cs-CZ" sz="1400" b="1" dirty="0">
              <a:solidFill>
                <a:srgbClr val="DADADA">
                  <a:lumMod val="10000"/>
                </a:srgbClr>
              </a:solidFill>
              <a:latin typeface="Arial Narrow" pitchFamily="34" charset="0"/>
            </a:endParaRPr>
          </a:p>
        </p:txBody>
      </p:sp>
      <p:sp>
        <p:nvSpPr>
          <p:cNvPr id="21" name="TextovéPole 6"/>
          <p:cNvSpPr txBox="1"/>
          <p:nvPr/>
        </p:nvSpPr>
        <p:spPr>
          <a:xfrm>
            <a:off x="7138986" y="5483324"/>
            <a:ext cx="37623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9pPr>
          </a:lstStyle>
          <a:p>
            <a:pPr algn="ctr"/>
            <a:r>
              <a:rPr lang="cs-CZ" sz="1400" b="1" dirty="0" smtClean="0">
                <a:solidFill>
                  <a:srgbClr val="DADADA">
                    <a:lumMod val="10000"/>
                  </a:srgbClr>
                </a:solidFill>
                <a:latin typeface="Arial Narrow" pitchFamily="34" charset="0"/>
              </a:rPr>
              <a:t>°C</a:t>
            </a:r>
            <a:endParaRPr lang="cs-CZ" sz="1400" b="1" dirty="0">
              <a:solidFill>
                <a:srgbClr val="DADADA">
                  <a:lumMod val="10000"/>
                </a:srgbClr>
              </a:solidFill>
              <a:latin typeface="Arial Narrow" pitchFamily="34" charset="0"/>
            </a:endParaRPr>
          </a:p>
        </p:txBody>
      </p:sp>
      <p:sp>
        <p:nvSpPr>
          <p:cNvPr id="22" name="TextovéPole 6"/>
          <p:cNvSpPr txBox="1"/>
          <p:nvPr/>
        </p:nvSpPr>
        <p:spPr>
          <a:xfrm>
            <a:off x="3667125" y="817563"/>
            <a:ext cx="3181349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DADADA">
                    <a:lumMod val="10000"/>
                  </a:srgbClr>
                </a:solidFill>
                <a:latin typeface="Arial Narrow" pitchFamily="34" charset="0"/>
              </a:rPr>
              <a:t>Z</a:t>
            </a:r>
            <a:r>
              <a:rPr lang="cs-CZ" sz="1400" b="1" dirty="0" smtClean="0">
                <a:solidFill>
                  <a:srgbClr val="DADADA">
                    <a:lumMod val="10000"/>
                  </a:srgbClr>
                </a:solidFill>
                <a:latin typeface="Arial Narrow" pitchFamily="34" charset="0"/>
              </a:rPr>
              <a:t>tráty suchého tepla:</a:t>
            </a:r>
          </a:p>
          <a:p>
            <a:r>
              <a:rPr lang="cs-CZ" sz="1400" b="1" dirty="0" smtClean="0">
                <a:solidFill>
                  <a:srgbClr val="DADADA">
                    <a:lumMod val="10000"/>
                  </a:srgbClr>
                </a:solidFill>
                <a:latin typeface="Arial Narrow" pitchFamily="34" charset="0"/>
              </a:rPr>
              <a:t>Radiace, konvekce, kondukce</a:t>
            </a:r>
            <a:endParaRPr lang="cs-CZ" sz="1400" b="1" dirty="0">
              <a:solidFill>
                <a:srgbClr val="DADADA">
                  <a:lumMod val="10000"/>
                </a:srgb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55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defTabSz="449263" eaLnBrk="1" hangingPunct="1">
              <a:defRPr/>
            </a:pPr>
            <a:endParaRPr lang="cs-CZ" smtClean="0"/>
          </a:p>
        </p:txBody>
      </p:sp>
      <p:sp>
        <p:nvSpPr>
          <p:cNvPr id="2631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341313" indent="-341313" defTabSz="449263" eaLnBrk="1" hangingPunct="1">
              <a:defRPr/>
            </a:pPr>
            <a:endParaRPr lang="cs-CZ" smtClean="0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9" name="Snímek" r:id="rId3" imgW="4572180" imgH="3429023" progId="PowerPoint.Slide.8">
              <p:embed/>
            </p:oleObj>
          </a:graphicData>
        </a:graphic>
      </p:graphicFrame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263175" name="AutoShape 7"/>
          <p:cNvSpPr>
            <a:spLocks noChangeArrowheads="1"/>
          </p:cNvSpPr>
          <p:nvPr/>
        </p:nvSpPr>
        <p:spPr bwMode="auto">
          <a:xfrm>
            <a:off x="1331913" y="5805488"/>
            <a:ext cx="1584325" cy="431800"/>
          </a:xfrm>
          <a:prstGeom prst="flowChartTerminator">
            <a:avLst/>
          </a:prstGeom>
          <a:solidFill>
            <a:schemeClr val="accent2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cs-CZ" sz="1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HYPOTERMIE</a:t>
            </a:r>
          </a:p>
        </p:txBody>
      </p:sp>
      <p:sp>
        <p:nvSpPr>
          <p:cNvPr id="57352" name="AutoShape 8"/>
          <p:cNvSpPr>
            <a:spLocks noChangeArrowheads="1"/>
          </p:cNvSpPr>
          <p:nvPr/>
        </p:nvSpPr>
        <p:spPr bwMode="auto">
          <a:xfrm>
            <a:off x="3563938" y="5805488"/>
            <a:ext cx="2736850" cy="431800"/>
          </a:xfrm>
          <a:prstGeom prst="flowChartTerminator">
            <a:avLst/>
          </a:prstGeom>
          <a:solidFill>
            <a:srgbClr val="FFCC99"/>
          </a:solidFill>
          <a:ln w="57150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16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ZÓNA NORMOTERMIE</a:t>
            </a:r>
          </a:p>
        </p:txBody>
      </p:sp>
      <p:sp>
        <p:nvSpPr>
          <p:cNvPr id="263177" name="AutoShape 9"/>
          <p:cNvSpPr>
            <a:spLocks noChangeArrowheads="1"/>
          </p:cNvSpPr>
          <p:nvPr/>
        </p:nvSpPr>
        <p:spPr bwMode="auto">
          <a:xfrm>
            <a:off x="6659563" y="5805488"/>
            <a:ext cx="1800225" cy="431800"/>
          </a:xfrm>
          <a:prstGeom prst="flowChartTerminator">
            <a:avLst/>
          </a:prstGeom>
          <a:solidFill>
            <a:srgbClr val="FF3300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cs-CZ" sz="1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HYPERTERMIE</a:t>
            </a: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6443663" y="4724400"/>
            <a:ext cx="1152525" cy="64928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teplota</a:t>
            </a: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prostředí</a:t>
            </a:r>
          </a:p>
        </p:txBody>
      </p:sp>
      <p:sp>
        <p:nvSpPr>
          <p:cNvPr id="57355" name="AutoShape 11"/>
          <p:cNvSpPr>
            <a:spLocks noChangeArrowheads="1"/>
          </p:cNvSpPr>
          <p:nvPr/>
        </p:nvSpPr>
        <p:spPr bwMode="auto">
          <a:xfrm>
            <a:off x="1763713" y="3573463"/>
            <a:ext cx="1944687" cy="719137"/>
          </a:xfrm>
          <a:prstGeom prst="homePlate">
            <a:avLst>
              <a:gd name="adj" fmla="val 31123"/>
            </a:avLst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úroveň bazálního</a:t>
            </a: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metabolismu</a:t>
            </a:r>
          </a:p>
        </p:txBody>
      </p:sp>
      <p:sp>
        <p:nvSpPr>
          <p:cNvPr id="57356" name="AutoShape 12"/>
          <p:cNvSpPr>
            <a:spLocks noChangeArrowheads="1"/>
          </p:cNvSpPr>
          <p:nvPr/>
        </p:nvSpPr>
        <p:spPr bwMode="auto">
          <a:xfrm>
            <a:off x="4211638" y="4076700"/>
            <a:ext cx="2232025" cy="2889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16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normotermický dospělý</a:t>
            </a:r>
          </a:p>
        </p:txBody>
      </p:sp>
      <p:sp>
        <p:nvSpPr>
          <p:cNvPr id="57357" name="AutoShape 13"/>
          <p:cNvSpPr>
            <a:spLocks noChangeArrowheads="1"/>
          </p:cNvSpPr>
          <p:nvPr/>
        </p:nvSpPr>
        <p:spPr bwMode="auto">
          <a:xfrm>
            <a:off x="4859338" y="3213100"/>
            <a:ext cx="2016125" cy="288925"/>
          </a:xfrm>
          <a:prstGeom prst="roundRect">
            <a:avLst>
              <a:gd name="adj" fmla="val 16667"/>
            </a:avLst>
          </a:prstGeom>
          <a:solidFill>
            <a:srgbClr val="FF5A33"/>
          </a:solidFill>
          <a:ln w="9525">
            <a:solidFill>
              <a:srgbClr val="FF5A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16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tepelně adaptovaný</a:t>
            </a:r>
          </a:p>
        </p:txBody>
      </p:sp>
      <p:sp>
        <p:nvSpPr>
          <p:cNvPr id="57358" name="AutoShape 14"/>
          <p:cNvSpPr>
            <a:spLocks noChangeArrowheads="1"/>
          </p:cNvSpPr>
          <p:nvPr/>
        </p:nvSpPr>
        <p:spPr bwMode="auto">
          <a:xfrm>
            <a:off x="2627313" y="2492375"/>
            <a:ext cx="647700" cy="360363"/>
          </a:xfrm>
          <a:prstGeom prst="roundRect">
            <a:avLst>
              <a:gd name="adj" fmla="val 16667"/>
            </a:avLst>
          </a:prstGeom>
          <a:solidFill>
            <a:srgbClr val="00B8FF"/>
          </a:solidFill>
          <a:ln w="9525">
            <a:solidFill>
              <a:srgbClr val="00B8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16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Inuit</a:t>
            </a: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900113" y="908050"/>
            <a:ext cx="719137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200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watty</a:t>
            </a: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1835150" y="620713"/>
            <a:ext cx="2089150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2000">
                <a:solidFill>
                  <a:srgbClr val="CC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metabolické teplo</a:t>
            </a:r>
          </a:p>
        </p:txBody>
      </p:sp>
      <p:sp>
        <p:nvSpPr>
          <p:cNvPr id="263185" name="Rectangle 17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00B8FF"/>
              </a:gs>
            </a:gsLst>
            <a:lin ang="5400000" scaled="1"/>
          </a:gradFill>
          <a:ln w="9525">
            <a:solidFill>
              <a:srgbClr val="00B8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cs-CZ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TEPELNÉ ADAPTACE</a:t>
            </a:r>
          </a:p>
        </p:txBody>
      </p:sp>
    </p:spTree>
    <p:extLst>
      <p:ext uri="{BB962C8B-B14F-4D97-AF65-F5344CB8AC3E}">
        <p14:creationId xmlns:p14="http://schemas.microsoft.com/office/powerpoint/2010/main" xmlns="" val="214014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19088" y="244475"/>
            <a:ext cx="8824912" cy="852488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CC00"/>
                </a:solidFill>
                <a:latin typeface="Courier New" pitchFamily="49" charset="0"/>
              </a:rPr>
              <a:t>Variabilita těl. teploty</a:t>
            </a:r>
          </a:p>
        </p:txBody>
      </p:sp>
      <p:sp>
        <p:nvSpPr>
          <p:cNvPr id="206854" name="Rectangle 6"/>
          <p:cNvSpPr>
            <a:spLocks noGrp="1" noRot="1" noChangeArrowheads="1"/>
          </p:cNvSpPr>
          <p:nvPr>
            <p:ph type="body" idx="1"/>
          </p:nvPr>
        </p:nvSpPr>
        <p:spPr>
          <a:xfrm>
            <a:off x="315913" y="6157913"/>
            <a:ext cx="8007350" cy="7000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smtClean="0">
                <a:latin typeface="Courier New" pitchFamily="49" charset="0"/>
              </a:rPr>
              <a:t>denní cyklus</a:t>
            </a:r>
          </a:p>
        </p:txBody>
      </p:sp>
      <p:pic>
        <p:nvPicPr>
          <p:cNvPr id="6148" name="Picture 8" descr="grap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988" y="1176338"/>
            <a:ext cx="846455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24024" y="1177826"/>
            <a:ext cx="324802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srgbClr val="000000"/>
                </a:solidFill>
                <a:latin typeface="Arial Narrow" pitchFamily="34" charset="0"/>
              </a:rPr>
              <a:t>Hodiny aktivity a práce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543550" y="1171575"/>
            <a:ext cx="324802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srgbClr val="000000"/>
                </a:solidFill>
                <a:latin typeface="Arial Narrow" pitchFamily="34" charset="0"/>
              </a:rPr>
              <a:t>Hodiny odpočinku a spánku</a:t>
            </a:r>
          </a:p>
        </p:txBody>
      </p:sp>
    </p:spTree>
    <p:extLst>
      <p:ext uri="{BB962C8B-B14F-4D97-AF65-F5344CB8AC3E}">
        <p14:creationId xmlns:p14="http://schemas.microsoft.com/office/powerpoint/2010/main" xmlns="" val="189809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sp>
        <p:nvSpPr>
          <p:cNvPr id="2252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alkohol – inhibice termoregulačního centra</a:t>
            </a:r>
          </a:p>
        </p:txBody>
      </p:sp>
    </p:spTree>
    <p:extLst>
      <p:ext uri="{BB962C8B-B14F-4D97-AF65-F5344CB8AC3E}">
        <p14:creationId xmlns:p14="http://schemas.microsoft.com/office/powerpoint/2010/main" xmlns="" val="196104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95300" y="2116138"/>
            <a:ext cx="7772400" cy="4348162"/>
          </a:xfrm>
          <a:ln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800" b="1" smtClean="0">
                <a:latin typeface="Courier New" pitchFamily="49" charset="0"/>
              </a:rPr>
              <a:t>nesvědčí pro poškození termo-regulačních mechanizmů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800" b="1" smtClean="0">
              <a:latin typeface="Courier New" pitchFamily="49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800" b="1" smtClean="0">
                <a:latin typeface="Courier New" pitchFamily="49" charset="0"/>
              </a:rPr>
              <a:t>přenastavení řídícího centra v hypotalamu na vyšší úroveň pod vlivem tzv. pyrogenů</a:t>
            </a:r>
          </a:p>
        </p:txBody>
      </p:sp>
      <p:sp>
        <p:nvSpPr>
          <p:cNvPr id="7270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6995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smtClean="0">
                <a:solidFill>
                  <a:srgbClr val="FFCC00"/>
                </a:solidFill>
                <a:latin typeface="Courier New" pitchFamily="49" charset="0"/>
              </a:rPr>
              <a:t>HOREČKA – FEBRIS</a:t>
            </a:r>
          </a:p>
        </p:txBody>
      </p:sp>
    </p:spTree>
    <p:extLst>
      <p:ext uri="{BB962C8B-B14F-4D97-AF65-F5344CB8AC3E}">
        <p14:creationId xmlns:p14="http://schemas.microsoft.com/office/powerpoint/2010/main" xmlns="" val="88193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Použité zdroje informací: </a:t>
            </a:r>
          </a:p>
        </p:txBody>
      </p:sp>
      <p:sp>
        <p:nvSpPr>
          <p:cNvPr id="217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66750" y="1905000"/>
            <a:ext cx="8178800" cy="4191000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dirty="0" smtClean="0">
                <a:hlinkClick r:id="rId2"/>
              </a:rPr>
              <a:t>http://www.pharmpedia.com/Physiology_And_Pathophysiology_text_book/Thermoregulation,_temperature_and_disorders</a:t>
            </a:r>
            <a:endParaRPr lang="cs-CZ" sz="2400" dirty="0" smtClean="0"/>
          </a:p>
          <a:p>
            <a:pPr eaLnBrk="1" hangingPunct="1">
              <a:defRPr/>
            </a:pPr>
            <a:r>
              <a:rPr lang="cs-CZ" sz="2400" dirty="0" err="1" smtClean="0"/>
              <a:t>Capko</a:t>
            </a:r>
            <a:r>
              <a:rPr lang="cs-CZ" sz="2400" dirty="0" smtClean="0"/>
              <a:t>, J. </a:t>
            </a:r>
            <a:r>
              <a:rPr lang="cs-CZ" sz="2400" i="1" dirty="0" smtClean="0"/>
              <a:t>Základy </a:t>
            </a:r>
            <a:r>
              <a:rPr lang="cs-CZ" sz="2400" i="1" dirty="0" err="1" smtClean="0"/>
              <a:t>fyziatrické</a:t>
            </a:r>
            <a:r>
              <a:rPr lang="cs-CZ" sz="2400" i="1" dirty="0" smtClean="0"/>
              <a:t> léčby</a:t>
            </a:r>
            <a:r>
              <a:rPr lang="cs-CZ" sz="2400" dirty="0" smtClean="0"/>
              <a:t>. 1. vyd. Praha: </a:t>
            </a:r>
            <a:r>
              <a:rPr lang="cs-CZ" sz="2400" dirty="0" err="1" smtClean="0"/>
              <a:t>Grada</a:t>
            </a:r>
            <a:r>
              <a:rPr lang="cs-CZ" sz="2400" dirty="0" smtClean="0"/>
              <a:t>, 1998. 394 s. ISBN 80-7169-341-3</a:t>
            </a:r>
          </a:p>
          <a:p>
            <a:pPr eaLnBrk="1" hangingPunct="1">
              <a:defRPr/>
            </a:pPr>
            <a:r>
              <a:rPr lang="cs-CZ" sz="2400" dirty="0" smtClean="0"/>
              <a:t>Poděbradský, J. - Poděbradská, R. </a:t>
            </a:r>
            <a:r>
              <a:rPr lang="cs-CZ" sz="2400" i="1" dirty="0" smtClean="0"/>
              <a:t>Fyzikální terapie: manuál a algoritmy</a:t>
            </a:r>
            <a:r>
              <a:rPr lang="cs-CZ" sz="2400" dirty="0" smtClean="0"/>
              <a:t>. Praha: </a:t>
            </a:r>
            <a:r>
              <a:rPr lang="cs-CZ" sz="2400" dirty="0" err="1" smtClean="0"/>
              <a:t>Grada</a:t>
            </a:r>
            <a:r>
              <a:rPr lang="cs-CZ" sz="2400" dirty="0" smtClean="0"/>
              <a:t>, 2009. 200 s. ISBN 978-80-247-2899</a:t>
            </a:r>
          </a:p>
          <a:p>
            <a:pPr eaLnBrk="1" hangingPunct="1">
              <a:defRPr/>
            </a:pPr>
            <a:r>
              <a:rPr lang="cs-CZ" sz="2400" dirty="0" smtClean="0"/>
              <a:t>Fyzikální terapie 2. Ed. Jiří Poděbradský - Ivan Vařeka. 1. vyd. Praha: </a:t>
            </a:r>
            <a:r>
              <a:rPr lang="cs-CZ" sz="2400" dirty="0" err="1" smtClean="0"/>
              <a:t>Grada</a:t>
            </a:r>
            <a:r>
              <a:rPr lang="cs-CZ" sz="2400" dirty="0" smtClean="0"/>
              <a:t>, 1998. 171 s. ISBN 80-7169-661-7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319684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276475"/>
            <a:ext cx="8228012" cy="1433513"/>
          </a:xfrm>
        </p:spPr>
        <p:txBody>
          <a:bodyPr/>
          <a:lstStyle/>
          <a:p>
            <a:pPr defTabSz="449263">
              <a:defRPr/>
            </a:pPr>
            <a:r>
              <a:rPr lang="cs-CZ" sz="8000">
                <a:solidFill>
                  <a:srgbClr val="FF9900"/>
                </a:solidFill>
                <a:latin typeface="Courier New" pitchFamily="49" charset="0"/>
              </a:rPr>
              <a:t>Hypertermie</a:t>
            </a:r>
          </a:p>
        </p:txBody>
      </p:sp>
    </p:spTree>
    <p:extLst>
      <p:ext uri="{BB962C8B-B14F-4D97-AF65-F5344CB8AC3E}">
        <p14:creationId xmlns:p14="http://schemas.microsoft.com/office/powerpoint/2010/main" xmlns="" val="318487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069975"/>
          </a:xfrm>
        </p:spPr>
        <p:txBody>
          <a:bodyPr/>
          <a:lstStyle/>
          <a:p>
            <a:pPr>
              <a:defRPr/>
            </a:pPr>
            <a:r>
              <a:rPr lang="cs-CZ" dirty="0" err="1" smtClean="0"/>
              <a:t>Badwater</a:t>
            </a:r>
            <a:r>
              <a:rPr lang="cs-CZ" dirty="0" smtClean="0"/>
              <a:t> </a:t>
            </a:r>
            <a:r>
              <a:rPr lang="cs-CZ" dirty="0" err="1" smtClean="0"/>
              <a:t>ultramarathon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0100" y="6400800"/>
            <a:ext cx="8007350" cy="36195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sz="2800" dirty="0" smtClean="0"/>
              <a:t>Dan </a:t>
            </a:r>
            <a:r>
              <a:rPr lang="cs-CZ" sz="2800" dirty="0" err="1"/>
              <a:t>O</a:t>
            </a:r>
            <a:r>
              <a:rPr lang="cs-CZ" sz="2800" dirty="0" err="1" smtClean="0"/>
              <a:t>rálek</a:t>
            </a:r>
            <a:r>
              <a:rPr lang="cs-CZ" sz="2800" dirty="0" smtClean="0"/>
              <a:t>, r. 2010, 100 km, 31 hod, 40-47°C</a:t>
            </a:r>
            <a:endParaRPr lang="cs-CZ" sz="2800" dirty="0"/>
          </a:p>
        </p:txBody>
      </p:sp>
      <p:pic>
        <p:nvPicPr>
          <p:cNvPr id="47108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" y="1428750"/>
            <a:ext cx="75438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0230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Horké klima a / vs. výkonnost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57375"/>
            <a:ext cx="7981950" cy="1743075"/>
          </a:xfrm>
          <a:solidFill>
            <a:schemeClr val="accent6"/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cs-CZ" dirty="0" smtClean="0"/>
              <a:t>Přesun krve ze svalů do kůže</a:t>
            </a:r>
          </a:p>
          <a:p>
            <a:pPr>
              <a:defRPr/>
            </a:pPr>
            <a:r>
              <a:rPr lang="cs-CZ" dirty="0" smtClean="0"/>
              <a:t>Ztráty vody a iontů intenzivním pocením</a:t>
            </a:r>
          </a:p>
          <a:p>
            <a:pPr>
              <a:defRPr/>
            </a:pPr>
            <a:r>
              <a:rPr lang="cs-CZ" dirty="0" smtClean="0"/>
              <a:t>Psychická únava, …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733550" y="3714750"/>
            <a:ext cx="7086600" cy="2219325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Clr>
                <a:srgbClr val="99FF66"/>
              </a:buClr>
              <a:defRPr/>
            </a:pPr>
            <a:r>
              <a:rPr lang="cs-CZ" dirty="0" smtClean="0">
                <a:solidFill>
                  <a:srgbClr val="FFFF00"/>
                </a:solidFill>
              </a:rPr>
              <a:t>Zhoršení zásobení svalů </a:t>
            </a:r>
            <a:r>
              <a:rPr lang="cs-CZ" dirty="0" err="1" smtClean="0">
                <a:solidFill>
                  <a:srgbClr val="FFFF00"/>
                </a:solidFill>
              </a:rPr>
              <a:t>okysl</a:t>
            </a:r>
            <a:r>
              <a:rPr lang="cs-CZ" dirty="0" smtClean="0">
                <a:solidFill>
                  <a:srgbClr val="FFFF00"/>
                </a:solidFill>
              </a:rPr>
              <a:t>. krví</a:t>
            </a:r>
          </a:p>
          <a:p>
            <a:pPr>
              <a:buClr>
                <a:srgbClr val="99FF66"/>
              </a:buClr>
              <a:defRPr/>
            </a:pPr>
            <a:r>
              <a:rPr lang="cs-CZ" dirty="0" smtClean="0">
                <a:solidFill>
                  <a:srgbClr val="FFFF00"/>
                </a:solidFill>
              </a:rPr>
              <a:t>Porucha řízení sv. kontrakce (křeče; </a:t>
            </a:r>
            <a:r>
              <a:rPr lang="cs-CZ" dirty="0" err="1" smtClean="0">
                <a:solidFill>
                  <a:srgbClr val="FFFF00"/>
                </a:solidFill>
              </a:rPr>
              <a:t>hypohydratace</a:t>
            </a:r>
            <a:r>
              <a:rPr lang="cs-CZ" dirty="0" smtClean="0">
                <a:solidFill>
                  <a:srgbClr val="FFFF00"/>
                </a:solidFill>
              </a:rPr>
              <a:t>, </a:t>
            </a:r>
            <a:r>
              <a:rPr lang="cs-CZ" dirty="0" err="1" smtClean="0">
                <a:solidFill>
                  <a:srgbClr val="FFFF00"/>
                </a:solidFill>
              </a:rPr>
              <a:t>hyponatrémie</a:t>
            </a:r>
            <a:r>
              <a:rPr lang="cs-CZ" dirty="0" smtClean="0">
                <a:solidFill>
                  <a:srgbClr val="FFFF00"/>
                </a:solidFill>
              </a:rPr>
              <a:t>)</a:t>
            </a:r>
          </a:p>
          <a:p>
            <a:pPr>
              <a:buClr>
                <a:srgbClr val="99FF66"/>
              </a:buClr>
              <a:defRPr/>
            </a:pPr>
            <a:r>
              <a:rPr lang="cs-CZ" dirty="0" smtClean="0">
                <a:solidFill>
                  <a:srgbClr val="FFFF00"/>
                </a:solidFill>
              </a:rPr>
              <a:t>Ztráta motivace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2771775" y="6115050"/>
            <a:ext cx="6048375" cy="6096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Clr>
                <a:srgbClr val="99FF66"/>
              </a:buClr>
              <a:defRPr/>
            </a:pPr>
            <a:r>
              <a:rPr lang="cs-CZ" dirty="0" smtClean="0">
                <a:solidFill>
                  <a:srgbClr val="FF9900"/>
                </a:solidFill>
              </a:rPr>
              <a:t>Omezení sportovní výkonnosti</a:t>
            </a:r>
          </a:p>
        </p:txBody>
      </p:sp>
    </p:spTree>
    <p:extLst>
      <p:ext uri="{BB962C8B-B14F-4D97-AF65-F5344CB8AC3E}">
        <p14:creationId xmlns:p14="http://schemas.microsoft.com/office/powerpoint/2010/main" xmlns="" val="301694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433513"/>
          </a:xfrm>
          <a:solidFill>
            <a:srgbClr val="FFCC00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449263">
              <a:defRPr/>
            </a:pPr>
            <a:r>
              <a:rPr lang="cs-CZ" sz="3600" b="0"/>
              <a:t>Vliv teploty okolí na nástup únavy při pohybové činnosti</a:t>
            </a:r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0" y="1412875"/>
          <a:ext cx="9144000" cy="5445125"/>
        </p:xfrm>
        <a:graphic>
          <a:graphicData uri="http://schemas.openxmlformats.org/presentationml/2006/ole">
            <p:oleObj spid="_x0000_s2053" name="Graf" r:id="rId4" imgW="4800492" imgH="2638349" progId="Excel.Chart.8">
              <p:embed/>
            </p:oleObj>
          </a:graphicData>
        </a:graphic>
      </p:graphicFrame>
      <p:pic>
        <p:nvPicPr>
          <p:cNvPr id="49156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164388" y="1700213"/>
            <a:ext cx="1674812" cy="2376487"/>
          </a:xfr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7" name="AutoShape 5"/>
          <p:cNvSpPr>
            <a:spLocks noChangeArrowheads="1"/>
          </p:cNvSpPr>
          <p:nvPr/>
        </p:nvSpPr>
        <p:spPr bwMode="auto">
          <a:xfrm rot="5400000">
            <a:off x="2195513" y="2276475"/>
            <a:ext cx="647700" cy="647700"/>
          </a:xfrm>
          <a:prstGeom prst="homePlate">
            <a:avLst>
              <a:gd name="adj" fmla="val 3750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20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4°C</a:t>
            </a:r>
          </a:p>
        </p:txBody>
      </p:sp>
      <p:sp>
        <p:nvSpPr>
          <p:cNvPr id="49158" name="AutoShape 6"/>
          <p:cNvSpPr>
            <a:spLocks noChangeArrowheads="1"/>
          </p:cNvSpPr>
          <p:nvPr/>
        </p:nvSpPr>
        <p:spPr bwMode="auto">
          <a:xfrm rot="5400000">
            <a:off x="3851275" y="1628775"/>
            <a:ext cx="647700" cy="647700"/>
          </a:xfrm>
          <a:prstGeom prst="homePlate">
            <a:avLst>
              <a:gd name="adj" fmla="val 3750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20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11°C</a:t>
            </a:r>
          </a:p>
        </p:txBody>
      </p:sp>
      <p:sp>
        <p:nvSpPr>
          <p:cNvPr id="49159" name="AutoShape 7"/>
          <p:cNvSpPr>
            <a:spLocks noChangeArrowheads="1"/>
          </p:cNvSpPr>
          <p:nvPr/>
        </p:nvSpPr>
        <p:spPr bwMode="auto">
          <a:xfrm rot="5400000">
            <a:off x="5435600" y="2492375"/>
            <a:ext cx="647700" cy="647700"/>
          </a:xfrm>
          <a:prstGeom prst="homePlate">
            <a:avLst>
              <a:gd name="adj" fmla="val 3750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20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21°C</a:t>
            </a:r>
          </a:p>
        </p:txBody>
      </p:sp>
      <p:sp>
        <p:nvSpPr>
          <p:cNvPr id="49160" name="AutoShape 8"/>
          <p:cNvSpPr>
            <a:spLocks noChangeArrowheads="1"/>
          </p:cNvSpPr>
          <p:nvPr/>
        </p:nvSpPr>
        <p:spPr bwMode="auto">
          <a:xfrm rot="5400000">
            <a:off x="7019925" y="4365625"/>
            <a:ext cx="647700" cy="647700"/>
          </a:xfrm>
          <a:prstGeom prst="homePlate">
            <a:avLst>
              <a:gd name="adj" fmla="val 3750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20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31°C</a:t>
            </a:r>
          </a:p>
        </p:txBody>
      </p:sp>
    </p:spTree>
    <p:extLst>
      <p:ext uri="{BB962C8B-B14F-4D97-AF65-F5344CB8AC3E}">
        <p14:creationId xmlns:p14="http://schemas.microsoft.com/office/powerpoint/2010/main" xmlns="" val="15093740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defTabSz="449263">
              <a:defRPr/>
            </a:pPr>
            <a:r>
              <a:rPr lang="cs-CZ" dirty="0" err="1" smtClean="0">
                <a:solidFill>
                  <a:srgbClr val="FF9900"/>
                </a:solidFill>
                <a:latin typeface="Courier New" pitchFamily="49" charset="0"/>
              </a:rPr>
              <a:t>Hypohydratace</a:t>
            </a:r>
            <a:endParaRPr lang="cs-CZ" dirty="0">
              <a:solidFill>
                <a:srgbClr val="FF9900"/>
              </a:solidFill>
              <a:latin typeface="Courier New" pitchFamily="49" charset="0"/>
            </a:endParaRPr>
          </a:p>
        </p:txBody>
      </p:sp>
      <p:sp>
        <p:nvSpPr>
          <p:cNvPr id="2508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31775" y="1495425"/>
            <a:ext cx="8407400" cy="1266825"/>
          </a:xfrm>
          <a:solidFill>
            <a:schemeClr val="accent6"/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 algn="just" defTabSz="449263">
              <a:buFont typeface="Wingdings" pitchFamily="2" charset="2"/>
              <a:buNone/>
              <a:defRPr/>
            </a:pPr>
            <a:r>
              <a:rPr lang="cs-CZ" sz="2400" b="1" dirty="0">
                <a:solidFill>
                  <a:srgbClr val="FFFF00"/>
                </a:solidFill>
                <a:latin typeface="Courier New" pitchFamily="49" charset="0"/>
              </a:rPr>
              <a:t>Pokles </a:t>
            </a:r>
            <a:r>
              <a:rPr lang="cs-CZ" sz="2400" b="1" dirty="0" smtClean="0">
                <a:solidFill>
                  <a:srgbClr val="FFFF00"/>
                </a:solidFill>
                <a:latin typeface="Courier New" pitchFamily="49" charset="0"/>
              </a:rPr>
              <a:t>objemu extracelulárních tekutin popř. relativní pokles objemu při vazodilataci způsobené vysokou teplotou</a:t>
            </a:r>
          </a:p>
        </p:txBody>
      </p:sp>
      <p:sp>
        <p:nvSpPr>
          <p:cNvPr id="2" name="Obdélník 1"/>
          <p:cNvSpPr/>
          <p:nvPr/>
        </p:nvSpPr>
        <p:spPr>
          <a:xfrm>
            <a:off x="781050" y="3005138"/>
            <a:ext cx="7896225" cy="461962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marL="341313" indent="-341313"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b="1" dirty="0">
                <a:solidFill>
                  <a:srgbClr val="FFFF00"/>
                </a:solidFill>
                <a:latin typeface="Courier New" pitchFamily="49" charset="0"/>
              </a:rPr>
              <a:t>Pokles TK / pokles produkce potu</a:t>
            </a:r>
          </a:p>
        </p:txBody>
      </p:sp>
      <p:sp>
        <p:nvSpPr>
          <p:cNvPr id="3" name="Obdélník 2"/>
          <p:cNvSpPr/>
          <p:nvPr/>
        </p:nvSpPr>
        <p:spPr>
          <a:xfrm>
            <a:off x="1338263" y="3751263"/>
            <a:ext cx="7339012" cy="83185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marL="341313" indent="-341313" algn="just"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b="1" dirty="0">
                <a:solidFill>
                  <a:srgbClr val="FFFF00"/>
                </a:solidFill>
                <a:latin typeface="Courier New" pitchFamily="49" charset="0"/>
              </a:rPr>
              <a:t>Stimulace baroreceptorů a kompenzační</a:t>
            </a:r>
          </a:p>
          <a:p>
            <a:pPr marL="341313" indent="-341313" algn="just"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b="1" dirty="0">
                <a:solidFill>
                  <a:srgbClr val="FFFF00"/>
                </a:solidFill>
                <a:latin typeface="Courier New" pitchFamily="49" charset="0"/>
              </a:rPr>
              <a:t>zvýšení SF</a:t>
            </a:r>
          </a:p>
        </p:txBody>
      </p:sp>
      <p:sp>
        <p:nvSpPr>
          <p:cNvPr id="6" name="Obdélník 5"/>
          <p:cNvSpPr/>
          <p:nvPr/>
        </p:nvSpPr>
        <p:spPr>
          <a:xfrm>
            <a:off x="2162175" y="4733925"/>
            <a:ext cx="6515100" cy="830263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marL="341313" indent="-341313" algn="just"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b="1" dirty="0">
                <a:solidFill>
                  <a:srgbClr val="FFC000"/>
                </a:solidFill>
                <a:latin typeface="Courier New" pitchFamily="49" charset="0"/>
              </a:rPr>
              <a:t>Přetížení cirkulace a hrozící</a:t>
            </a:r>
          </a:p>
          <a:p>
            <a:pPr marL="341313" indent="-341313" algn="just"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b="1" dirty="0">
                <a:solidFill>
                  <a:srgbClr val="FFC000"/>
                </a:solidFill>
                <a:latin typeface="Courier New" pitchFamily="49" charset="0"/>
              </a:rPr>
              <a:t>šokový stav</a:t>
            </a:r>
          </a:p>
        </p:txBody>
      </p:sp>
      <p:sp>
        <p:nvSpPr>
          <p:cNvPr id="7" name="Obdélník 6"/>
          <p:cNvSpPr/>
          <p:nvPr/>
        </p:nvSpPr>
        <p:spPr>
          <a:xfrm>
            <a:off x="3000375" y="5772150"/>
            <a:ext cx="5676900" cy="83185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marL="341313" indent="-341313" algn="just"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b="1" dirty="0">
                <a:solidFill>
                  <a:srgbClr val="FF3300"/>
                </a:solidFill>
                <a:latin typeface="Courier New" pitchFamily="49" charset="0"/>
              </a:rPr>
              <a:t>Selhání ledvin, jater, edém</a:t>
            </a:r>
          </a:p>
          <a:p>
            <a:pPr marL="341313" indent="-341313" algn="just"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b="1" dirty="0">
                <a:solidFill>
                  <a:srgbClr val="FF3300"/>
                </a:solidFill>
                <a:latin typeface="Courier New" pitchFamily="49" charset="0"/>
              </a:rPr>
              <a:t>mozku</a:t>
            </a:r>
          </a:p>
        </p:txBody>
      </p:sp>
    </p:spTree>
    <p:extLst>
      <p:ext uri="{BB962C8B-B14F-4D97-AF65-F5344CB8AC3E}">
        <p14:creationId xmlns:p14="http://schemas.microsoft.com/office/powerpoint/2010/main" xmlns="" val="88882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defTabSz="449263">
              <a:defRPr/>
            </a:pPr>
            <a:r>
              <a:rPr lang="cs-CZ">
                <a:solidFill>
                  <a:srgbClr val="FF9900"/>
                </a:solidFill>
                <a:latin typeface="Courier New" pitchFamily="49" charset="0"/>
              </a:rPr>
              <a:t>Hyperhydratace</a:t>
            </a:r>
            <a:br>
              <a:rPr lang="cs-CZ">
                <a:solidFill>
                  <a:srgbClr val="FF9900"/>
                </a:solidFill>
                <a:latin typeface="Courier New" pitchFamily="49" charset="0"/>
              </a:rPr>
            </a:br>
            <a:r>
              <a:rPr lang="cs-CZ">
                <a:solidFill>
                  <a:srgbClr val="FF9900"/>
                </a:solidFill>
                <a:latin typeface="Courier New" pitchFamily="49" charset="0"/>
              </a:rPr>
              <a:t>intoxikace H</a:t>
            </a:r>
            <a:r>
              <a:rPr lang="cs-CZ" baseline="-25000">
                <a:solidFill>
                  <a:srgbClr val="FF9900"/>
                </a:solidFill>
                <a:latin typeface="Courier New" pitchFamily="49" charset="0"/>
              </a:rPr>
              <a:t>2</a:t>
            </a:r>
            <a:r>
              <a:rPr lang="cs-CZ">
                <a:solidFill>
                  <a:srgbClr val="FF9900"/>
                </a:solidFill>
                <a:latin typeface="Courier New" pitchFamily="49" charset="0"/>
              </a:rPr>
              <a:t>O</a:t>
            </a:r>
          </a:p>
        </p:txBody>
      </p:sp>
      <p:sp>
        <p:nvSpPr>
          <p:cNvPr id="2508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71500" y="1949450"/>
            <a:ext cx="8007350" cy="4289425"/>
          </a:xfrm>
        </p:spPr>
        <p:txBody>
          <a:bodyPr/>
          <a:lstStyle/>
          <a:p>
            <a:pPr marL="341313" indent="-341313" defTabSz="449263">
              <a:defRPr/>
            </a:pPr>
            <a:r>
              <a:rPr lang="cs-CZ" sz="2800" b="1">
                <a:solidFill>
                  <a:srgbClr val="FFFF00"/>
                </a:solidFill>
                <a:latin typeface="Courier New" pitchFamily="49" charset="0"/>
              </a:rPr>
              <a:t>Pokles natrémie pod 135 mmol/l</a:t>
            </a:r>
          </a:p>
          <a:p>
            <a:pPr marL="341313" indent="-341313" defTabSz="449263">
              <a:defRPr/>
            </a:pPr>
            <a:r>
              <a:rPr lang="cs-CZ" sz="2800" b="1">
                <a:solidFill>
                  <a:srgbClr val="FFFF00"/>
                </a:solidFill>
                <a:latin typeface="Courier New" pitchFamily="49" charset="0"/>
              </a:rPr>
              <a:t>Excesivní příjem hypotonických elektrolytů (iontové nápoje) v horkém prostředí při intenzivních ztrátách elektrolytů perspirací</a:t>
            </a:r>
          </a:p>
          <a:p>
            <a:pPr marL="341313" indent="-341313" defTabSz="449263">
              <a:defRPr/>
            </a:pPr>
            <a:r>
              <a:rPr lang="cs-CZ" sz="2800" b="1">
                <a:solidFill>
                  <a:srgbClr val="FFFF00"/>
                </a:solidFill>
                <a:latin typeface="Courier New" pitchFamily="49" charset="0"/>
              </a:rPr>
              <a:t>Šokový stav - edém mozku, …</a:t>
            </a:r>
          </a:p>
          <a:p>
            <a:pPr marL="341313" indent="-341313" defTabSz="449263">
              <a:defRPr/>
            </a:pPr>
            <a:endParaRPr lang="cs-CZ" sz="2800" b="1">
              <a:solidFill>
                <a:srgbClr val="FFFF00"/>
              </a:solidFill>
              <a:latin typeface="Courier New" pitchFamily="49" charset="0"/>
            </a:endParaRPr>
          </a:p>
          <a:p>
            <a:pPr marL="341313" indent="-341313" defTabSz="449263">
              <a:defRPr/>
            </a:pPr>
            <a:r>
              <a:rPr lang="cs-CZ" sz="2800" b="1">
                <a:solidFill>
                  <a:srgbClr val="FFFF00"/>
                </a:solidFill>
                <a:latin typeface="Courier New" pitchFamily="49" charset="0"/>
              </a:rPr>
              <a:t>Ter.: infúzní (100 ml bolus 3 % hypertonické soli)</a:t>
            </a:r>
          </a:p>
        </p:txBody>
      </p:sp>
    </p:spTree>
    <p:extLst>
      <p:ext uri="{BB962C8B-B14F-4D97-AF65-F5344CB8AC3E}">
        <p14:creationId xmlns:p14="http://schemas.microsoft.com/office/powerpoint/2010/main" xmlns="" val="291495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52425" y="571500"/>
            <a:ext cx="86772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3600" b="1">
                <a:solidFill>
                  <a:srgbClr val="FF99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AKLIMATIZACE</a:t>
            </a:r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0" y="1628775"/>
          <a:ext cx="9144000" cy="5229225"/>
        </p:xfrm>
        <a:graphic>
          <a:graphicData uri="http://schemas.openxmlformats.org/presentationml/2006/ole">
            <p:oleObj spid="_x0000_s3077" name="Graf" r:id="rId4" imgW="4438749" imgH="2857518" progId="Excel.Chart.8">
              <p:embed/>
            </p:oleObj>
          </a:graphicData>
        </a:graphic>
      </p:graphicFrame>
      <p:sp>
        <p:nvSpPr>
          <p:cNvPr id="52228" name="AutoShape 4"/>
          <p:cNvSpPr>
            <a:spLocks noChangeArrowheads="1"/>
          </p:cNvSpPr>
          <p:nvPr/>
        </p:nvSpPr>
        <p:spPr bwMode="auto">
          <a:xfrm>
            <a:off x="323850" y="2492375"/>
            <a:ext cx="2663825" cy="485775"/>
          </a:xfrm>
          <a:prstGeom prst="homePlate">
            <a:avLst>
              <a:gd name="adj" fmla="val 137092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16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růst intenzity pocení</a:t>
            </a:r>
          </a:p>
        </p:txBody>
      </p:sp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323850" y="3068638"/>
            <a:ext cx="2663825" cy="485775"/>
          </a:xfrm>
          <a:prstGeom prst="homePlate">
            <a:avLst>
              <a:gd name="adj" fmla="val 137092"/>
            </a:avLst>
          </a:prstGeom>
          <a:solidFill>
            <a:srgbClr val="99E2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16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pokles vnímání </a:t>
            </a:r>
          </a:p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16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intenzity zátěže</a:t>
            </a:r>
          </a:p>
        </p:txBody>
      </p:sp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323850" y="3644900"/>
            <a:ext cx="2663825" cy="485775"/>
          </a:xfrm>
          <a:prstGeom prst="homePlate">
            <a:avLst>
              <a:gd name="adj" fmla="val 137092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16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snížení tělesné teploty</a:t>
            </a:r>
            <a:r>
              <a:rPr lang="cs-CZ" sz="16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52231" name="AutoShape 7"/>
          <p:cNvSpPr>
            <a:spLocks noChangeArrowheads="1"/>
          </p:cNvSpPr>
          <p:nvPr/>
        </p:nvSpPr>
        <p:spPr bwMode="auto">
          <a:xfrm>
            <a:off x="323850" y="4221163"/>
            <a:ext cx="2663825" cy="485775"/>
          </a:xfrm>
          <a:prstGeom prst="homePlate">
            <a:avLst>
              <a:gd name="adj" fmla="val 137092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16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expanze plazmatického </a:t>
            </a:r>
          </a:p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16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objemu</a:t>
            </a:r>
          </a:p>
        </p:txBody>
      </p:sp>
      <p:sp>
        <p:nvSpPr>
          <p:cNvPr id="52232" name="AutoShape 8"/>
          <p:cNvSpPr>
            <a:spLocks noChangeArrowheads="1"/>
          </p:cNvSpPr>
          <p:nvPr/>
        </p:nvSpPr>
        <p:spPr bwMode="auto">
          <a:xfrm>
            <a:off x="323850" y="4797425"/>
            <a:ext cx="2663825" cy="485775"/>
          </a:xfrm>
          <a:prstGeom prst="homePlate">
            <a:avLst>
              <a:gd name="adj" fmla="val 137092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16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snížení SF</a:t>
            </a:r>
          </a:p>
        </p:txBody>
      </p:sp>
    </p:spTree>
    <p:extLst>
      <p:ext uri="{BB962C8B-B14F-4D97-AF65-F5344CB8AC3E}">
        <p14:creationId xmlns:p14="http://schemas.microsoft.com/office/powerpoint/2010/main" xmlns="" val="8179344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98475" y="2892425"/>
            <a:ext cx="8645525" cy="25622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000" b="1" noProof="1" smtClean="0">
              <a:solidFill>
                <a:srgbClr val="FFCC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b="1" smtClean="0">
                <a:latin typeface="Courier New" pitchFamily="49" charset="0"/>
              </a:rPr>
              <a:t>A</a:t>
            </a:r>
            <a:r>
              <a:rPr lang="cs-CZ" b="1" noProof="1" smtClean="0">
                <a:latin typeface="Courier New" pitchFamily="49" charset="0"/>
              </a:rPr>
              <a:t>xil</a:t>
            </a:r>
            <a:r>
              <a:rPr lang="cs-CZ" b="1" smtClean="0">
                <a:latin typeface="Courier New" pitchFamily="49" charset="0"/>
              </a:rPr>
              <a:t>a </a:t>
            </a:r>
            <a:r>
              <a:rPr lang="cs-CZ" b="1" noProof="1" smtClean="0">
                <a:latin typeface="Courier New" pitchFamily="49" charset="0"/>
              </a:rPr>
              <a:t>36.7</a:t>
            </a:r>
            <a:r>
              <a:rPr lang="cs-CZ" b="1" noProof="1" smtClean="0">
                <a:latin typeface="Courier New" pitchFamily="49" charset="0"/>
                <a:sym typeface="Symbol" pitchFamily="18" charset="2"/>
              </a:rPr>
              <a:t></a:t>
            </a:r>
            <a:r>
              <a:rPr lang="cs-CZ" b="1" smtClean="0">
                <a:latin typeface="Courier New" pitchFamily="49" charset="0"/>
                <a:sym typeface="Symbol" pitchFamily="18" charset="2"/>
              </a:rPr>
              <a:t> </a:t>
            </a:r>
            <a:r>
              <a:rPr lang="cs-CZ" b="1" noProof="1" smtClean="0">
                <a:latin typeface="Courier New" pitchFamily="49" charset="0"/>
              </a:rPr>
              <a:t>0.5 °C</a:t>
            </a:r>
            <a:endParaRPr lang="cs-CZ" b="1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b="1" smtClean="0">
                <a:latin typeface="Courier New" pitchFamily="49" charset="0"/>
              </a:rPr>
              <a:t>Rektum 37,2 </a:t>
            </a:r>
            <a:r>
              <a:rPr lang="cs-CZ" b="1" noProof="1" smtClean="0">
                <a:latin typeface="Courier New" pitchFamily="49" charset="0"/>
                <a:sym typeface="Symbol" pitchFamily="18" charset="2"/>
              </a:rPr>
              <a:t></a:t>
            </a:r>
            <a:r>
              <a:rPr lang="cs-CZ" b="1" smtClean="0">
                <a:latin typeface="Courier New" pitchFamily="49" charset="0"/>
                <a:sym typeface="Symbol" pitchFamily="18" charset="2"/>
              </a:rPr>
              <a:t> </a:t>
            </a:r>
            <a:r>
              <a:rPr lang="cs-CZ" b="1" noProof="1" smtClean="0">
                <a:latin typeface="Courier New" pitchFamily="49" charset="0"/>
              </a:rPr>
              <a:t>0.5 °C</a:t>
            </a:r>
            <a:endParaRPr lang="cs-CZ" b="1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b="1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b="1" smtClean="0">
                <a:latin typeface="Courier New" pitchFamily="49" charset="0"/>
              </a:rPr>
              <a:t>v závislosti na dalších rytmech...</a:t>
            </a:r>
            <a:endParaRPr lang="cs-CZ" b="1" noProof="1" smtClean="0">
              <a:latin typeface="Courier New" pitchFamily="49" charset="0"/>
            </a:endParaRPr>
          </a:p>
        </p:txBody>
      </p:sp>
      <p:sp>
        <p:nvSpPr>
          <p:cNvPr id="9421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smtClean="0">
                <a:solidFill>
                  <a:srgbClr val="FFCC00"/>
                </a:solidFill>
                <a:latin typeface="Courier New" pitchFamily="49" charset="0"/>
              </a:rPr>
              <a:t>Cirkadiánní fluktuace teploty tělesného jádra</a:t>
            </a:r>
          </a:p>
        </p:txBody>
      </p:sp>
    </p:spTree>
    <p:extLst>
      <p:ext uri="{BB962C8B-B14F-4D97-AF65-F5344CB8AC3E}">
        <p14:creationId xmlns:p14="http://schemas.microsoft.com/office/powerpoint/2010/main" xmlns="" val="150442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39700"/>
            <a:ext cx="8385175" cy="765175"/>
          </a:xfrm>
        </p:spPr>
        <p:txBody>
          <a:bodyPr/>
          <a:lstStyle/>
          <a:p>
            <a:pPr defTabSz="449263">
              <a:defRPr/>
            </a:pPr>
            <a:r>
              <a:rPr lang="cs-CZ" dirty="0" smtClean="0">
                <a:solidFill>
                  <a:srgbClr val="FF9900"/>
                </a:solidFill>
                <a:latin typeface="Courier New" pitchFamily="49" charset="0"/>
              </a:rPr>
              <a:t>Tepelná aklimatizace</a:t>
            </a:r>
            <a:endParaRPr lang="cs-CZ" dirty="0">
              <a:solidFill>
                <a:srgbClr val="FF9900"/>
              </a:solidFill>
              <a:latin typeface="Courier New" pitchFamily="49" charset="0"/>
            </a:endParaRPr>
          </a:p>
        </p:txBody>
      </p:sp>
      <p:sp>
        <p:nvSpPr>
          <p:cNvPr id="2508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23875" y="1371600"/>
            <a:ext cx="8007350" cy="4038600"/>
          </a:xfrm>
        </p:spPr>
        <p:txBody>
          <a:bodyPr/>
          <a:lstStyle/>
          <a:p>
            <a:pPr marL="341313" indent="-341313" defTabSz="449263">
              <a:defRPr/>
            </a:pPr>
            <a:r>
              <a:rPr lang="cs-CZ" sz="2800" b="1" dirty="0" smtClean="0">
                <a:solidFill>
                  <a:srgbClr val="FFFF00"/>
                </a:solidFill>
                <a:latin typeface="Courier New" pitchFamily="49" charset="0"/>
              </a:rPr>
              <a:t>Aldosteron dependentní mechanizmus</a:t>
            </a:r>
          </a:p>
          <a:p>
            <a:pPr marL="741363" lvl="1" indent="-341313" defTabSz="449263">
              <a:defRPr/>
            </a:pPr>
            <a:r>
              <a:rPr lang="cs-CZ" sz="2400" b="1" dirty="0" smtClean="0">
                <a:solidFill>
                  <a:srgbClr val="FFFF00"/>
                </a:solidFill>
                <a:latin typeface="Courier New" pitchFamily="49" charset="0"/>
              </a:rPr>
              <a:t>zvýšení </a:t>
            </a:r>
            <a:r>
              <a:rPr lang="cs-CZ" sz="2400" b="1" dirty="0" err="1" smtClean="0">
                <a:solidFill>
                  <a:srgbClr val="FFFF00"/>
                </a:solidFill>
                <a:latin typeface="Courier New" pitchFamily="49" charset="0"/>
              </a:rPr>
              <a:t>reabsorbce</a:t>
            </a:r>
            <a:r>
              <a:rPr lang="cs-CZ" sz="2400" b="1" dirty="0" smtClean="0">
                <a:solidFill>
                  <a:srgbClr val="FFFF00"/>
                </a:solidFill>
                <a:latin typeface="Courier New" pitchFamily="49" charset="0"/>
              </a:rPr>
              <a:t> </a:t>
            </a:r>
            <a:r>
              <a:rPr lang="cs-CZ" sz="2400" b="1" dirty="0" err="1" smtClean="0">
                <a:solidFill>
                  <a:srgbClr val="FFFF00"/>
                </a:solidFill>
                <a:latin typeface="Courier New" pitchFamily="49" charset="0"/>
              </a:rPr>
              <a:t>NaCl</a:t>
            </a:r>
            <a:r>
              <a:rPr lang="cs-CZ" sz="2400" b="1" dirty="0" smtClean="0">
                <a:solidFill>
                  <a:srgbClr val="FFFF00"/>
                </a:solidFill>
                <a:latin typeface="Courier New" pitchFamily="49" charset="0"/>
              </a:rPr>
              <a:t> a zvýšení sekrece K+ potem)</a:t>
            </a:r>
          </a:p>
          <a:p>
            <a:pPr marL="741363" lvl="1" indent="-341313" defTabSz="449263">
              <a:defRPr/>
            </a:pPr>
            <a:r>
              <a:rPr lang="cs-CZ" sz="2400" b="1" dirty="0" smtClean="0">
                <a:solidFill>
                  <a:srgbClr val="FFFF00"/>
                </a:solidFill>
                <a:latin typeface="Courier New" pitchFamily="49" charset="0"/>
              </a:rPr>
              <a:t>Zvýšení obsahu </a:t>
            </a:r>
            <a:r>
              <a:rPr lang="cs-CZ" sz="2400" b="1" dirty="0" err="1" smtClean="0">
                <a:solidFill>
                  <a:srgbClr val="FFFF00"/>
                </a:solidFill>
                <a:latin typeface="Courier New" pitchFamily="49" charset="0"/>
              </a:rPr>
              <a:t>NaCl</a:t>
            </a:r>
            <a:r>
              <a:rPr lang="cs-CZ" sz="2400" b="1" dirty="0" smtClean="0">
                <a:solidFill>
                  <a:srgbClr val="FFFF00"/>
                </a:solidFill>
                <a:latin typeface="Courier New" pitchFamily="49" charset="0"/>
              </a:rPr>
              <a:t> v plazmě</a:t>
            </a:r>
          </a:p>
          <a:p>
            <a:pPr marL="741363" lvl="1" indent="-341313" defTabSz="449263">
              <a:defRPr/>
            </a:pPr>
            <a:r>
              <a:rPr lang="cs-CZ" sz="2400" b="1" dirty="0" smtClean="0">
                <a:solidFill>
                  <a:srgbClr val="FFFF00"/>
                </a:solidFill>
                <a:latin typeface="Courier New" pitchFamily="49" charset="0"/>
              </a:rPr>
              <a:t>Zvýšení osmolarity extracelulární tekutiny a plazmy → intenzivnější pocit žízně</a:t>
            </a:r>
          </a:p>
          <a:p>
            <a:pPr marL="741363" lvl="1" indent="-341313" defTabSz="449263">
              <a:defRPr/>
            </a:pPr>
            <a:endParaRPr lang="cs-CZ" sz="2400" b="1" dirty="0">
              <a:solidFill>
                <a:srgbClr val="FFFF00"/>
              </a:solidFill>
              <a:latin typeface="Courier New" pitchFamily="49" charset="0"/>
            </a:endParaRPr>
          </a:p>
          <a:p>
            <a:pPr marL="341313" indent="-341313" defTabSz="449263">
              <a:defRPr/>
            </a:pPr>
            <a:r>
              <a:rPr lang="cs-CZ" sz="2800" b="1" dirty="0" smtClean="0">
                <a:solidFill>
                  <a:srgbClr val="FFFF00"/>
                </a:solidFill>
                <a:latin typeface="Courier New" pitchFamily="49" charset="0"/>
              </a:rPr>
              <a:t>Potní kapacita: 0,1 - 8 litrů / den</a:t>
            </a:r>
            <a:endParaRPr lang="cs-CZ" sz="2800" b="1" dirty="0">
              <a:solidFill>
                <a:srgbClr val="FFFF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62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39713" y="590550"/>
            <a:ext cx="8228012" cy="1433513"/>
          </a:xfrm>
        </p:spPr>
        <p:txBody>
          <a:bodyPr/>
          <a:lstStyle/>
          <a:p>
            <a:pPr defTabSz="449263">
              <a:defRPr/>
            </a:pPr>
            <a:r>
              <a:rPr lang="cs-CZ" sz="8000" dirty="0">
                <a:solidFill>
                  <a:srgbClr val="FF9900"/>
                </a:solidFill>
                <a:latin typeface="Courier New" pitchFamily="49" charset="0"/>
              </a:rPr>
              <a:t>Hypotermie</a:t>
            </a:r>
          </a:p>
        </p:txBody>
      </p:sp>
      <p:pic>
        <p:nvPicPr>
          <p:cNvPr id="54275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5125" y="2205038"/>
            <a:ext cx="5467350" cy="401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ovéPole 4"/>
          <p:cNvSpPr txBox="1">
            <a:spLocks noChangeArrowheads="1"/>
          </p:cNvSpPr>
          <p:nvPr/>
        </p:nvSpPr>
        <p:spPr bwMode="auto">
          <a:xfrm rot="-5400000">
            <a:off x="1076325" y="4640263"/>
            <a:ext cx="2790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FFFFFF"/>
                </a:solidFill>
              </a:rPr>
              <a:t>G. L. Mallory, 1924</a:t>
            </a:r>
          </a:p>
        </p:txBody>
      </p:sp>
    </p:spTree>
    <p:extLst>
      <p:ext uri="{BB962C8B-B14F-4D97-AF65-F5344CB8AC3E}">
        <p14:creationId xmlns:p14="http://schemas.microsoft.com/office/powerpoint/2010/main" xmlns="" val="389806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523875"/>
            <a:ext cx="8007350" cy="4524375"/>
          </a:xfrm>
        </p:spPr>
        <p:txBody>
          <a:bodyPr/>
          <a:lstStyle/>
          <a:p>
            <a:pPr marL="341313" indent="-341313" defTabSz="449263">
              <a:defRPr/>
            </a:pPr>
            <a:r>
              <a:rPr lang="cs-CZ" sz="2800" b="1" dirty="0" smtClean="0">
                <a:solidFill>
                  <a:srgbClr val="00B0F0"/>
                </a:solidFill>
                <a:latin typeface="Courier New" pitchFamily="49" charset="0"/>
              </a:rPr>
              <a:t>Hypotermie</a:t>
            </a:r>
          </a:p>
          <a:p>
            <a:pPr marL="741363" lvl="1" indent="-341313" defTabSz="449263">
              <a:defRPr/>
            </a:pPr>
            <a:r>
              <a:rPr lang="cs-CZ" sz="2400" b="1" dirty="0" smtClean="0">
                <a:solidFill>
                  <a:srgbClr val="FFFF00"/>
                </a:solidFill>
                <a:latin typeface="Courier New" pitchFamily="49" charset="0"/>
              </a:rPr>
              <a:t>Pokles teploty těl. jádra &lt; 35°C</a:t>
            </a:r>
          </a:p>
          <a:p>
            <a:pPr marL="741363" lvl="1" indent="-341313" defTabSz="449263">
              <a:defRPr/>
            </a:pPr>
            <a:endParaRPr lang="cs-CZ" sz="2400" b="1" dirty="0" smtClean="0">
              <a:solidFill>
                <a:srgbClr val="FFFF00"/>
              </a:solidFill>
              <a:latin typeface="Courier New" pitchFamily="49" charset="0"/>
            </a:endParaRPr>
          </a:p>
          <a:p>
            <a:pPr marL="341313" indent="-341313" defTabSz="449263">
              <a:defRPr/>
            </a:pPr>
            <a:r>
              <a:rPr lang="cs-CZ" sz="2800" b="1" dirty="0" smtClean="0">
                <a:solidFill>
                  <a:srgbClr val="00B0F0"/>
                </a:solidFill>
                <a:latin typeface="Courier New" pitchFamily="49" charset="0"/>
              </a:rPr>
              <a:t>Těžká hypotermie</a:t>
            </a:r>
          </a:p>
          <a:p>
            <a:pPr marL="741363" lvl="1" indent="-341313" defTabSz="449263">
              <a:defRPr/>
            </a:pPr>
            <a:r>
              <a:rPr lang="cs-CZ" sz="2400" b="1" dirty="0" smtClean="0">
                <a:solidFill>
                  <a:srgbClr val="FFFF00"/>
                </a:solidFill>
                <a:latin typeface="Courier New" pitchFamily="49" charset="0"/>
              </a:rPr>
              <a:t>Pokles teploty těl. jádra &lt; 32°C</a:t>
            </a:r>
          </a:p>
          <a:p>
            <a:pPr marL="741363" lvl="1" indent="-341313" defTabSz="449263">
              <a:defRPr/>
            </a:pPr>
            <a:endParaRPr lang="cs-CZ" sz="2400" b="1" dirty="0" smtClean="0">
              <a:solidFill>
                <a:srgbClr val="FFFF00"/>
              </a:solidFill>
              <a:latin typeface="Courier New" pitchFamily="49" charset="0"/>
            </a:endParaRPr>
          </a:p>
          <a:p>
            <a:pPr marL="341313" indent="-341313" defTabSz="449263">
              <a:defRPr/>
            </a:pPr>
            <a:r>
              <a:rPr lang="cs-CZ" sz="2800" b="1" dirty="0" smtClean="0">
                <a:solidFill>
                  <a:srgbClr val="00B0F0"/>
                </a:solidFill>
                <a:latin typeface="Courier New" pitchFamily="49" charset="0"/>
              </a:rPr>
              <a:t>Nemožná spontánní remise</a:t>
            </a:r>
          </a:p>
          <a:p>
            <a:pPr marL="741363" lvl="1" indent="-341313" defTabSz="449263">
              <a:defRPr/>
            </a:pPr>
            <a:r>
              <a:rPr lang="cs-CZ" sz="2400" b="1" dirty="0" smtClean="0">
                <a:solidFill>
                  <a:srgbClr val="FFFF00"/>
                </a:solidFill>
                <a:latin typeface="Courier New" pitchFamily="49" charset="0"/>
              </a:rPr>
              <a:t>Pokles teploty těl. jádra &lt; 30°C</a:t>
            </a:r>
          </a:p>
          <a:p>
            <a:pPr marL="741363" lvl="1" indent="-341313" defTabSz="449263">
              <a:defRPr/>
            </a:pPr>
            <a:endParaRPr lang="cs-CZ" sz="2400" b="1" dirty="0" smtClean="0">
              <a:solidFill>
                <a:srgbClr val="FFFF00"/>
              </a:solidFill>
              <a:latin typeface="Courier New" pitchFamily="49" charset="0"/>
            </a:endParaRPr>
          </a:p>
          <a:p>
            <a:pPr marL="341313" indent="-341313" defTabSz="449263">
              <a:defRPr/>
            </a:pPr>
            <a:r>
              <a:rPr lang="cs-CZ" sz="2800" b="1" dirty="0" smtClean="0">
                <a:solidFill>
                  <a:srgbClr val="00B0F0"/>
                </a:solidFill>
                <a:latin typeface="Courier New" pitchFamily="49" charset="0"/>
              </a:rPr>
              <a:t>Zástava srdeční činnosti - fibrilace komor</a:t>
            </a:r>
          </a:p>
          <a:p>
            <a:pPr marL="741363" lvl="1" indent="-341313" defTabSz="449263">
              <a:defRPr/>
            </a:pPr>
            <a:r>
              <a:rPr lang="cs-CZ" sz="2400" b="1" dirty="0" smtClean="0">
                <a:solidFill>
                  <a:srgbClr val="FFFF00"/>
                </a:solidFill>
                <a:latin typeface="Courier New" pitchFamily="49" charset="0"/>
              </a:rPr>
              <a:t>Pokles teploty těl. jádra ± 28°C</a:t>
            </a:r>
            <a:endParaRPr lang="cs-CZ" sz="2400" b="1" dirty="0">
              <a:solidFill>
                <a:srgbClr val="FFFF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01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defTabSz="449263">
              <a:defRPr/>
            </a:pPr>
            <a:r>
              <a:rPr lang="cs-CZ" dirty="0" smtClean="0">
                <a:solidFill>
                  <a:srgbClr val="FF9900"/>
                </a:solidFill>
                <a:latin typeface="Courier New" pitchFamily="49" charset="0"/>
              </a:rPr>
              <a:t>Adaptace na chlad</a:t>
            </a:r>
            <a:endParaRPr lang="cs-CZ" dirty="0">
              <a:solidFill>
                <a:srgbClr val="FF9900"/>
              </a:solidFill>
              <a:latin typeface="Courier New" pitchFamily="49" charset="0"/>
            </a:endParaRPr>
          </a:p>
        </p:txBody>
      </p:sp>
      <p:sp>
        <p:nvSpPr>
          <p:cNvPr id="2580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28675" y="1905000"/>
            <a:ext cx="8007350" cy="4410075"/>
          </a:xfrm>
        </p:spPr>
        <p:txBody>
          <a:bodyPr/>
          <a:lstStyle/>
          <a:p>
            <a:pPr marL="341313" indent="-341313" defTabSz="449263">
              <a:lnSpc>
                <a:spcPct val="83000"/>
              </a:lnSpc>
              <a:defRPr/>
            </a:pPr>
            <a:r>
              <a:rPr lang="cs-CZ" sz="2400" b="1" dirty="0" err="1" smtClean="0">
                <a:solidFill>
                  <a:srgbClr val="FFFF00"/>
                </a:solidFill>
                <a:latin typeface="Courier New" pitchFamily="49" charset="0"/>
              </a:rPr>
              <a:t>Hypothalamus</a:t>
            </a:r>
            <a:r>
              <a:rPr lang="cs-CZ" sz="2400" b="1" dirty="0" smtClean="0">
                <a:solidFill>
                  <a:srgbClr val="FFFF00"/>
                </a:solidFill>
                <a:latin typeface="Courier New" pitchFamily="49" charset="0"/>
              </a:rPr>
              <a:t> → produkce „</a:t>
            </a:r>
            <a:r>
              <a:rPr lang="cs-CZ" sz="2400" b="1" dirty="0" err="1" smtClean="0">
                <a:solidFill>
                  <a:srgbClr val="FFFF00"/>
                </a:solidFill>
                <a:latin typeface="Courier New" pitchFamily="49" charset="0"/>
              </a:rPr>
              <a:t>Thyrotropin</a:t>
            </a:r>
            <a:r>
              <a:rPr lang="cs-CZ" sz="2400" b="1" dirty="0" smtClean="0">
                <a:solidFill>
                  <a:srgbClr val="FFFF00"/>
                </a:solidFill>
                <a:latin typeface="Courier New" pitchFamily="49" charset="0"/>
              </a:rPr>
              <a:t> </a:t>
            </a:r>
            <a:r>
              <a:rPr lang="cs-CZ" sz="2400" b="1" dirty="0" err="1" smtClean="0">
                <a:solidFill>
                  <a:srgbClr val="FFFF00"/>
                </a:solidFill>
                <a:latin typeface="Courier New" pitchFamily="49" charset="0"/>
              </a:rPr>
              <a:t>Releasing</a:t>
            </a:r>
            <a:r>
              <a:rPr lang="cs-CZ" sz="2400" b="1" dirty="0" smtClean="0">
                <a:solidFill>
                  <a:srgbClr val="FFFF00"/>
                </a:solidFill>
                <a:latin typeface="Courier New" pitchFamily="49" charset="0"/>
              </a:rPr>
              <a:t> Hormone“</a:t>
            </a:r>
          </a:p>
          <a:p>
            <a:pPr marL="341313" indent="-341313" defTabSz="449263">
              <a:lnSpc>
                <a:spcPct val="83000"/>
              </a:lnSpc>
              <a:defRPr/>
            </a:pPr>
            <a:endParaRPr lang="cs-CZ" sz="2400" b="1" dirty="0" smtClean="0">
              <a:solidFill>
                <a:srgbClr val="FFFF00"/>
              </a:solidFill>
              <a:latin typeface="Courier New" pitchFamily="49" charset="0"/>
            </a:endParaRPr>
          </a:p>
          <a:p>
            <a:pPr marL="341313" indent="-341313" defTabSz="449263">
              <a:lnSpc>
                <a:spcPct val="83000"/>
              </a:lnSpc>
              <a:defRPr/>
            </a:pPr>
            <a:r>
              <a:rPr lang="cs-CZ" sz="2400" b="1" dirty="0" smtClean="0">
                <a:solidFill>
                  <a:srgbClr val="FFFF00"/>
                </a:solidFill>
                <a:latin typeface="Courier New" pitchFamily="49" charset="0"/>
              </a:rPr>
              <a:t>Adenohypofýza → produkce „</a:t>
            </a:r>
            <a:r>
              <a:rPr lang="cs-CZ" sz="2400" b="1" dirty="0" err="1" smtClean="0">
                <a:solidFill>
                  <a:srgbClr val="FFFF00"/>
                </a:solidFill>
                <a:latin typeface="Courier New" pitchFamily="49" charset="0"/>
              </a:rPr>
              <a:t>Thyroid</a:t>
            </a:r>
            <a:r>
              <a:rPr lang="cs-CZ" sz="2400" b="1" dirty="0" smtClean="0">
                <a:solidFill>
                  <a:srgbClr val="FFFF00"/>
                </a:solidFill>
                <a:latin typeface="Courier New" pitchFamily="49" charset="0"/>
              </a:rPr>
              <a:t> </a:t>
            </a:r>
            <a:r>
              <a:rPr lang="cs-CZ" sz="2400" b="1" dirty="0" err="1" smtClean="0">
                <a:solidFill>
                  <a:srgbClr val="FFFF00"/>
                </a:solidFill>
                <a:latin typeface="Courier New" pitchFamily="49" charset="0"/>
              </a:rPr>
              <a:t>Stimulating</a:t>
            </a:r>
            <a:r>
              <a:rPr lang="cs-CZ" sz="2400" b="1" dirty="0" smtClean="0">
                <a:solidFill>
                  <a:srgbClr val="FFFF00"/>
                </a:solidFill>
                <a:latin typeface="Courier New" pitchFamily="49" charset="0"/>
              </a:rPr>
              <a:t> Hormone“</a:t>
            </a:r>
          </a:p>
          <a:p>
            <a:pPr marL="341313" indent="-341313" defTabSz="449263">
              <a:lnSpc>
                <a:spcPct val="83000"/>
              </a:lnSpc>
              <a:defRPr/>
            </a:pPr>
            <a:endParaRPr lang="cs-CZ" sz="2400" b="1" dirty="0">
              <a:solidFill>
                <a:srgbClr val="FFFF00"/>
              </a:solidFill>
              <a:latin typeface="Courier New" pitchFamily="49" charset="0"/>
            </a:endParaRPr>
          </a:p>
          <a:p>
            <a:pPr marL="341313" indent="-341313" defTabSz="449263">
              <a:lnSpc>
                <a:spcPct val="83000"/>
              </a:lnSpc>
              <a:defRPr/>
            </a:pPr>
            <a:r>
              <a:rPr lang="cs-CZ" sz="2400" b="1" dirty="0" smtClean="0">
                <a:solidFill>
                  <a:srgbClr val="FFFF00"/>
                </a:solidFill>
                <a:latin typeface="Courier New" pitchFamily="49" charset="0"/>
              </a:rPr>
              <a:t>Štítná žláza → produkce </a:t>
            </a:r>
            <a:r>
              <a:rPr lang="cs-CZ" sz="2400" b="1" dirty="0" err="1" smtClean="0">
                <a:solidFill>
                  <a:srgbClr val="FFFF00"/>
                </a:solidFill>
                <a:latin typeface="Courier New" pitchFamily="49" charset="0"/>
              </a:rPr>
              <a:t>thyroxinu</a:t>
            </a:r>
            <a:r>
              <a:rPr lang="cs-CZ" sz="2400" b="1" dirty="0" smtClean="0">
                <a:solidFill>
                  <a:srgbClr val="FFFF00"/>
                </a:solidFill>
                <a:latin typeface="Courier New" pitchFamily="49" charset="0"/>
              </a:rPr>
              <a:t> a </a:t>
            </a:r>
            <a:r>
              <a:rPr lang="cs-CZ" sz="2400" b="1" dirty="0" err="1" smtClean="0">
                <a:solidFill>
                  <a:srgbClr val="FFFF00"/>
                </a:solidFill>
                <a:latin typeface="Courier New" pitchFamily="49" charset="0"/>
              </a:rPr>
              <a:t>trijodtyroninu</a:t>
            </a:r>
            <a:endParaRPr lang="cs-CZ" sz="2400" b="1" dirty="0" smtClean="0">
              <a:solidFill>
                <a:srgbClr val="FFFF00"/>
              </a:solidFill>
              <a:latin typeface="Courier New" pitchFamily="49" charset="0"/>
            </a:endParaRPr>
          </a:p>
          <a:p>
            <a:pPr marL="341313" indent="-341313" defTabSz="449263">
              <a:lnSpc>
                <a:spcPct val="83000"/>
              </a:lnSpc>
              <a:defRPr/>
            </a:pPr>
            <a:endParaRPr lang="cs-CZ" sz="2400" b="1" dirty="0">
              <a:solidFill>
                <a:srgbClr val="FFFF00"/>
              </a:solidFill>
              <a:latin typeface="Courier New" pitchFamily="49" charset="0"/>
            </a:endParaRPr>
          </a:p>
          <a:p>
            <a:pPr marL="341313" indent="-341313" defTabSz="449263">
              <a:lnSpc>
                <a:spcPct val="83000"/>
              </a:lnSpc>
              <a:defRPr/>
            </a:pPr>
            <a:r>
              <a:rPr lang="cs-CZ" sz="2400" b="1" dirty="0" smtClean="0">
                <a:solidFill>
                  <a:srgbClr val="FFFF00"/>
                </a:solidFill>
                <a:latin typeface="Courier New" pitchFamily="49" charset="0"/>
              </a:rPr>
              <a:t>Tělo → zvýšení intenzity metabolizmu</a:t>
            </a:r>
          </a:p>
          <a:p>
            <a:pPr marL="341313" indent="-341313" defTabSz="449263">
              <a:lnSpc>
                <a:spcPct val="83000"/>
              </a:lnSpc>
              <a:defRPr/>
            </a:pPr>
            <a:endParaRPr lang="cs-CZ" sz="2400" b="1" dirty="0" smtClean="0">
              <a:solidFill>
                <a:srgbClr val="FFFF00"/>
              </a:solidFill>
              <a:latin typeface="Courier New" pitchFamily="49" charset="0"/>
            </a:endParaRPr>
          </a:p>
          <a:p>
            <a:pPr marL="341313" indent="-341313" defTabSz="449263">
              <a:lnSpc>
                <a:spcPct val="83000"/>
              </a:lnSpc>
              <a:defRPr/>
            </a:pPr>
            <a:r>
              <a:rPr lang="cs-CZ" sz="2400" b="1" dirty="0" smtClean="0">
                <a:solidFill>
                  <a:srgbClr val="FF3300"/>
                </a:solidFill>
                <a:latin typeface="Courier New" pitchFamily="49" charset="0"/>
              </a:rPr>
              <a:t>Zvýšení tělesné teploty</a:t>
            </a:r>
            <a:endParaRPr lang="cs-CZ" sz="2400" b="1" dirty="0">
              <a:solidFill>
                <a:srgbClr val="FF3300"/>
              </a:solidFill>
              <a:latin typeface="Courier New" pitchFamily="49" charset="0"/>
            </a:endParaRPr>
          </a:p>
        </p:txBody>
      </p:sp>
      <p:sp>
        <p:nvSpPr>
          <p:cNvPr id="56324" name="Šipka dolů 1"/>
          <p:cNvSpPr>
            <a:spLocks noChangeArrowheads="1"/>
          </p:cNvSpPr>
          <p:nvPr/>
        </p:nvSpPr>
        <p:spPr bwMode="auto">
          <a:xfrm>
            <a:off x="257175" y="2066925"/>
            <a:ext cx="484188" cy="977900"/>
          </a:xfrm>
          <a:prstGeom prst="down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2857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56325" name="Šipka dolů 6"/>
          <p:cNvSpPr>
            <a:spLocks noChangeArrowheads="1"/>
          </p:cNvSpPr>
          <p:nvPr/>
        </p:nvSpPr>
        <p:spPr bwMode="auto">
          <a:xfrm>
            <a:off x="246063" y="3121025"/>
            <a:ext cx="485775" cy="979488"/>
          </a:xfrm>
          <a:prstGeom prst="downArrow">
            <a:avLst>
              <a:gd name="adj1" fmla="val 50000"/>
              <a:gd name="adj2" fmla="val 49942"/>
            </a:avLst>
          </a:prstGeom>
          <a:solidFill>
            <a:schemeClr val="accent1"/>
          </a:solidFill>
          <a:ln w="2857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56326" name="Šipka dolů 7"/>
          <p:cNvSpPr>
            <a:spLocks noChangeArrowheads="1"/>
          </p:cNvSpPr>
          <p:nvPr/>
        </p:nvSpPr>
        <p:spPr bwMode="auto">
          <a:xfrm>
            <a:off x="257175" y="4154488"/>
            <a:ext cx="484188" cy="979487"/>
          </a:xfrm>
          <a:prstGeom prst="downArrow">
            <a:avLst>
              <a:gd name="adj1" fmla="val 50000"/>
              <a:gd name="adj2" fmla="val 50105"/>
            </a:avLst>
          </a:prstGeom>
          <a:solidFill>
            <a:schemeClr val="accent1"/>
          </a:solidFill>
          <a:ln w="2857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56327" name="Šipka dolů 8"/>
          <p:cNvSpPr>
            <a:spLocks noChangeArrowheads="1"/>
          </p:cNvSpPr>
          <p:nvPr/>
        </p:nvSpPr>
        <p:spPr bwMode="auto">
          <a:xfrm>
            <a:off x="266700" y="5230813"/>
            <a:ext cx="484188" cy="977900"/>
          </a:xfrm>
          <a:prstGeom prst="down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2857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133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defTabSz="449263">
              <a:defRPr/>
            </a:pPr>
            <a:r>
              <a:rPr lang="cs-CZ">
                <a:solidFill>
                  <a:srgbClr val="FF9900"/>
                </a:solidFill>
                <a:latin typeface="Courier New" pitchFamily="49" charset="0"/>
              </a:rPr>
              <a:t>Hnědá tuková tkáň</a:t>
            </a:r>
          </a:p>
        </p:txBody>
      </p:sp>
      <p:sp>
        <p:nvSpPr>
          <p:cNvPr id="2580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341313" indent="-341313" defTabSz="449263">
              <a:lnSpc>
                <a:spcPct val="83000"/>
              </a:lnSpc>
              <a:defRPr/>
            </a:pPr>
            <a:r>
              <a:rPr lang="cs-CZ" sz="2800" b="1">
                <a:solidFill>
                  <a:srgbClr val="FFFF00"/>
                </a:solidFill>
                <a:latin typeface="Courier New" pitchFamily="49" charset="0"/>
              </a:rPr>
              <a:t>Netřesová termogeneze (novorozenci, hibernace)</a:t>
            </a:r>
          </a:p>
          <a:p>
            <a:pPr marL="341313" indent="-341313" defTabSz="449263">
              <a:lnSpc>
                <a:spcPct val="83000"/>
              </a:lnSpc>
              <a:defRPr/>
            </a:pPr>
            <a:r>
              <a:rPr lang="cs-CZ" sz="2800" b="1">
                <a:solidFill>
                  <a:srgbClr val="FFFF00"/>
                </a:solidFill>
                <a:latin typeface="Courier New" pitchFamily="49" charset="0"/>
              </a:rPr>
              <a:t>Větší množství menších tukových kapének</a:t>
            </a:r>
          </a:p>
          <a:p>
            <a:pPr marL="341313" indent="-341313" defTabSz="449263">
              <a:lnSpc>
                <a:spcPct val="83000"/>
              </a:lnSpc>
              <a:defRPr/>
            </a:pPr>
            <a:r>
              <a:rPr lang="cs-CZ" sz="2800" b="1">
                <a:solidFill>
                  <a:srgbClr val="FFFF00"/>
                </a:solidFill>
                <a:latin typeface="Courier New" pitchFamily="49" charset="0"/>
              </a:rPr>
              <a:t>Větší kapilarita</a:t>
            </a:r>
          </a:p>
          <a:p>
            <a:pPr marL="341313" indent="-341313" defTabSz="449263">
              <a:lnSpc>
                <a:spcPct val="83000"/>
              </a:lnSpc>
              <a:defRPr/>
            </a:pPr>
            <a:r>
              <a:rPr lang="cs-CZ" sz="2800" b="1">
                <a:solidFill>
                  <a:srgbClr val="FFFF00"/>
                </a:solidFill>
                <a:latin typeface="Courier New" pitchFamily="49" charset="0"/>
              </a:rPr>
              <a:t>Větší množství mitochondrií (netvoří ATP, ale uvolňují teplo)</a:t>
            </a:r>
          </a:p>
          <a:p>
            <a:pPr marL="341313" indent="-341313" defTabSz="449263">
              <a:lnSpc>
                <a:spcPct val="83000"/>
              </a:lnSpc>
              <a:defRPr/>
            </a:pPr>
            <a:r>
              <a:rPr lang="cs-CZ" sz="2800" b="1">
                <a:solidFill>
                  <a:srgbClr val="FFFF00"/>
                </a:solidFill>
                <a:latin typeface="Courier New" pitchFamily="49" charset="0"/>
              </a:rPr>
              <a:t>Lokalizace u dospělých na horní části hrudníku a na krku</a:t>
            </a:r>
          </a:p>
          <a:p>
            <a:pPr marL="341313" indent="-341313" defTabSz="449263">
              <a:lnSpc>
                <a:spcPct val="83000"/>
              </a:lnSpc>
              <a:defRPr/>
            </a:pPr>
            <a:r>
              <a:rPr lang="cs-CZ" sz="2800" b="1">
                <a:solidFill>
                  <a:srgbClr val="FFFF00"/>
                </a:solidFill>
                <a:latin typeface="Courier New" pitchFamily="49" charset="0"/>
              </a:rPr>
              <a:t>Zpracovávají energii i z bílé tukové tkáně</a:t>
            </a:r>
          </a:p>
        </p:txBody>
      </p:sp>
    </p:spTree>
    <p:extLst>
      <p:ext uri="{BB962C8B-B14F-4D97-AF65-F5344CB8AC3E}">
        <p14:creationId xmlns:p14="http://schemas.microsoft.com/office/powerpoint/2010/main" xmlns="" val="379205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defTabSz="449263">
              <a:defRPr/>
            </a:pPr>
            <a:r>
              <a:rPr lang="cs-CZ">
                <a:solidFill>
                  <a:srgbClr val="FF9900"/>
                </a:solidFill>
                <a:latin typeface="Courier New" pitchFamily="49" charset="0"/>
              </a:rPr>
              <a:t>Vliv hypotermie na vlastnosti krve</a:t>
            </a:r>
          </a:p>
        </p:txBody>
      </p:sp>
      <p:sp>
        <p:nvSpPr>
          <p:cNvPr id="27955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341313" indent="-341313" defTabSz="449263">
              <a:lnSpc>
                <a:spcPct val="83000"/>
              </a:lnSpc>
              <a:defRPr/>
            </a:pPr>
            <a:r>
              <a:rPr lang="cs-CZ" sz="2800" b="1">
                <a:solidFill>
                  <a:srgbClr val="FFFF00"/>
                </a:solidFill>
                <a:latin typeface="Courier New" pitchFamily="49" charset="0"/>
              </a:rPr>
              <a:t>falešné zvýšení pO</a:t>
            </a:r>
            <a:r>
              <a:rPr lang="cs-CZ" sz="2800" b="1" baseline="-25000">
                <a:solidFill>
                  <a:srgbClr val="FFFF00"/>
                </a:solidFill>
                <a:latin typeface="Courier New" pitchFamily="49" charset="0"/>
              </a:rPr>
              <a:t>2</a:t>
            </a:r>
            <a:r>
              <a:rPr lang="cs-CZ" sz="2800" b="1">
                <a:solidFill>
                  <a:srgbClr val="FFFF00"/>
                </a:solidFill>
                <a:latin typeface="Courier New" pitchFamily="49" charset="0"/>
              </a:rPr>
              <a:t> a pH a snížení pCO</a:t>
            </a:r>
            <a:r>
              <a:rPr lang="cs-CZ" sz="2800" b="1" baseline="-25000">
                <a:solidFill>
                  <a:srgbClr val="FFFF00"/>
                </a:solidFill>
                <a:latin typeface="Courier New" pitchFamily="49" charset="0"/>
              </a:rPr>
              <a:t>2</a:t>
            </a:r>
            <a:r>
              <a:rPr lang="cs-CZ" sz="2800" b="1">
                <a:solidFill>
                  <a:srgbClr val="FFFF00"/>
                </a:solidFill>
                <a:latin typeface="Courier New" pitchFamily="49" charset="0"/>
              </a:rPr>
              <a:t> </a:t>
            </a:r>
          </a:p>
          <a:p>
            <a:pPr marL="341313" indent="-341313" defTabSz="449263">
              <a:lnSpc>
                <a:spcPct val="83000"/>
              </a:lnSpc>
              <a:defRPr/>
            </a:pPr>
            <a:r>
              <a:rPr lang="cs-CZ" sz="2800" b="1">
                <a:solidFill>
                  <a:srgbClr val="FFFF00"/>
                </a:solidFill>
                <a:latin typeface="Courier New" pitchFamily="49" charset="0"/>
              </a:rPr>
              <a:t>vazba CO</a:t>
            </a:r>
            <a:r>
              <a:rPr lang="cs-CZ" sz="2800" b="1" baseline="-25000">
                <a:solidFill>
                  <a:srgbClr val="FFFF00"/>
                </a:solidFill>
                <a:latin typeface="Courier New" pitchFamily="49" charset="0"/>
              </a:rPr>
              <a:t>2 </a:t>
            </a:r>
            <a:r>
              <a:rPr lang="cs-CZ" sz="2800" b="1">
                <a:solidFill>
                  <a:srgbClr val="FFFF00"/>
                </a:solidFill>
                <a:latin typeface="Courier New" pitchFamily="49" charset="0"/>
              </a:rPr>
              <a:t> - karbaminohemoglobin  vede ke snížení vazby s O</a:t>
            </a:r>
            <a:r>
              <a:rPr lang="cs-CZ" sz="2800" b="1" baseline="-25000">
                <a:solidFill>
                  <a:srgbClr val="FFFF00"/>
                </a:solidFill>
                <a:latin typeface="Courier New" pitchFamily="49" charset="0"/>
              </a:rPr>
              <a:t>2</a:t>
            </a:r>
          </a:p>
          <a:p>
            <a:pPr marL="341313" indent="-341313" defTabSz="449263">
              <a:lnSpc>
                <a:spcPct val="83000"/>
              </a:lnSpc>
              <a:defRPr/>
            </a:pPr>
            <a:endParaRPr lang="cs-CZ" sz="2800" b="1">
              <a:solidFill>
                <a:srgbClr val="FFFF00"/>
              </a:solidFill>
              <a:latin typeface="Courier New" pitchFamily="49" charset="0"/>
            </a:endParaRPr>
          </a:p>
          <a:p>
            <a:pPr marL="341313" indent="-341313" defTabSz="449263">
              <a:lnSpc>
                <a:spcPct val="83000"/>
              </a:lnSpc>
              <a:defRPr/>
            </a:pPr>
            <a:r>
              <a:rPr lang="cs-CZ" sz="2800" b="1">
                <a:solidFill>
                  <a:srgbClr val="FFFF00"/>
                </a:solidFill>
                <a:latin typeface="Courier New" pitchFamily="49" charset="0"/>
              </a:rPr>
              <a:t>nižší silová, rychlostně - koordinační i vytrvalostní sportovní výkonnost</a:t>
            </a:r>
          </a:p>
        </p:txBody>
      </p:sp>
    </p:spTree>
    <p:extLst>
      <p:ext uri="{BB962C8B-B14F-4D97-AF65-F5344CB8AC3E}">
        <p14:creationId xmlns:p14="http://schemas.microsoft.com/office/powerpoint/2010/main" xmlns="" val="334276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>
                <a:solidFill>
                  <a:srgbClr val="FF9900"/>
                </a:solidFill>
                <a:latin typeface="Courier New" pitchFamily="49" charset="0"/>
              </a:rPr>
              <a:t>Terapie celkového podchlazení</a:t>
            </a:r>
          </a:p>
        </p:txBody>
      </p:sp>
      <p:sp>
        <p:nvSpPr>
          <p:cNvPr id="2816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42925" y="2676525"/>
            <a:ext cx="8007350" cy="3476625"/>
          </a:xfrm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00"/>
                </a:solidFill>
              </a:rPr>
              <a:t>Ohřívání – velké žíly (axila, inquina)</a:t>
            </a:r>
          </a:p>
          <a:p>
            <a:pPr>
              <a:defRPr/>
            </a:pPr>
            <a:r>
              <a:rPr lang="cs-CZ">
                <a:solidFill>
                  <a:srgbClr val="FFFF00"/>
                </a:solidFill>
              </a:rPr>
              <a:t>Ne vasodilatace, alkohol, ...</a:t>
            </a:r>
          </a:p>
          <a:p>
            <a:pPr>
              <a:defRPr/>
            </a:pPr>
            <a:r>
              <a:rPr lang="cs-CZ">
                <a:solidFill>
                  <a:srgbClr val="FFFF00"/>
                </a:solidFill>
              </a:rPr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xmlns="" val="373722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defTabSz="449263">
              <a:defRPr/>
            </a:pPr>
            <a:r>
              <a:rPr lang="cs-CZ">
                <a:solidFill>
                  <a:srgbClr val="FF9900"/>
                </a:solidFill>
                <a:latin typeface="Courier New" pitchFamily="49" charset="0"/>
              </a:rPr>
              <a:t>Lokální účinky chladu</a:t>
            </a:r>
          </a:p>
        </p:txBody>
      </p:sp>
      <p:sp>
        <p:nvSpPr>
          <p:cNvPr id="2805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38175" y="2019300"/>
            <a:ext cx="8007350" cy="4191000"/>
          </a:xfrm>
        </p:spPr>
        <p:txBody>
          <a:bodyPr/>
          <a:lstStyle/>
          <a:p>
            <a:pPr marL="0" indent="0" defTabSz="449263">
              <a:lnSpc>
                <a:spcPct val="83000"/>
              </a:lnSpc>
              <a:buFont typeface="Wingdings" pitchFamily="2" charset="2"/>
              <a:buNone/>
              <a:defRPr/>
            </a:pPr>
            <a:r>
              <a:rPr lang="cs-CZ" sz="2800" b="1">
                <a:solidFill>
                  <a:srgbClr val="FFFF00"/>
                </a:solidFill>
                <a:latin typeface="Courier New" pitchFamily="49" charset="0"/>
              </a:rPr>
              <a:t>vznik extracellulárních krystalků ledu v tkání</a:t>
            </a:r>
          </a:p>
          <a:p>
            <a:pPr marL="0" indent="0" defTabSz="449263">
              <a:lnSpc>
                <a:spcPct val="83000"/>
              </a:lnSpc>
              <a:buFont typeface="Wingdings" pitchFamily="2" charset="2"/>
              <a:buNone/>
              <a:defRPr/>
            </a:pPr>
            <a:r>
              <a:rPr lang="cs-CZ" sz="2800" b="1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↓</a:t>
            </a:r>
          </a:p>
          <a:p>
            <a:pPr marL="0" indent="0" defTabSz="449263">
              <a:lnSpc>
                <a:spcPct val="83000"/>
              </a:lnSpc>
              <a:buFont typeface="Wingdings" pitchFamily="2" charset="2"/>
              <a:buNone/>
              <a:defRPr/>
            </a:pPr>
            <a:r>
              <a:rPr lang="cs-CZ" sz="2800" b="1">
                <a:solidFill>
                  <a:srgbClr val="FFFF00"/>
                </a:solidFill>
                <a:latin typeface="Courier New" pitchFamily="49" charset="0"/>
              </a:rPr>
              <a:t>vzniká hyperosmolární prostředí</a:t>
            </a:r>
            <a:endParaRPr lang="cs-CZ" sz="2800" b="1" baseline="-25000">
              <a:solidFill>
                <a:srgbClr val="FFFF00"/>
              </a:solidFill>
              <a:latin typeface="Courier New" pitchFamily="49" charset="0"/>
            </a:endParaRPr>
          </a:p>
          <a:p>
            <a:pPr marL="0" indent="0" defTabSz="449263">
              <a:lnSpc>
                <a:spcPct val="83000"/>
              </a:lnSpc>
              <a:buFont typeface="Wingdings" pitchFamily="2" charset="2"/>
              <a:buNone/>
              <a:defRPr/>
            </a:pPr>
            <a:r>
              <a:rPr lang="cs-CZ" sz="2800" b="1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↓</a:t>
            </a:r>
            <a:endParaRPr lang="cs-CZ" sz="2800" b="1">
              <a:solidFill>
                <a:srgbClr val="FFFF00"/>
              </a:solidFill>
              <a:latin typeface="Courier New" pitchFamily="49" charset="0"/>
            </a:endParaRPr>
          </a:p>
          <a:p>
            <a:pPr marL="0" indent="0" defTabSz="449263">
              <a:lnSpc>
                <a:spcPct val="83000"/>
              </a:lnSpc>
              <a:buFont typeface="Wingdings" pitchFamily="2" charset="2"/>
              <a:buNone/>
              <a:defRPr/>
            </a:pPr>
            <a:r>
              <a:rPr lang="cs-CZ" sz="2800" b="1">
                <a:solidFill>
                  <a:srgbClr val="FFFF00"/>
                </a:solidFill>
                <a:latin typeface="Courier New" pitchFamily="49" charset="0"/>
              </a:rPr>
              <a:t>dehydratace buněk</a:t>
            </a:r>
          </a:p>
          <a:p>
            <a:pPr marL="0" indent="0" defTabSz="449263">
              <a:spcBef>
                <a:spcPct val="0"/>
              </a:spcBef>
              <a:buClrTx/>
              <a:buFontTx/>
              <a:buNone/>
              <a:defRPr/>
            </a:pPr>
            <a:r>
              <a:rPr lang="cs-CZ" sz="2800" b="1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↓</a:t>
            </a:r>
            <a:endParaRPr lang="cs-CZ" sz="2800" b="1">
              <a:solidFill>
                <a:srgbClr val="FFFF00"/>
              </a:solidFill>
              <a:latin typeface="Courier New" pitchFamily="49" charset="0"/>
            </a:endParaRPr>
          </a:p>
          <a:p>
            <a:pPr marL="0" indent="0" defTabSz="449263">
              <a:spcBef>
                <a:spcPct val="0"/>
              </a:spcBef>
              <a:buClrTx/>
              <a:buFontTx/>
              <a:buNone/>
              <a:defRPr/>
            </a:pPr>
            <a:r>
              <a:rPr lang="cs-CZ" sz="2800" b="1">
                <a:solidFill>
                  <a:srgbClr val="FFFF00"/>
                </a:solidFill>
                <a:latin typeface="Courier New" pitchFamily="49" charset="0"/>
              </a:rPr>
              <a:t>buněčná smrt</a:t>
            </a:r>
          </a:p>
        </p:txBody>
      </p:sp>
    </p:spTree>
    <p:extLst>
      <p:ext uri="{BB962C8B-B14F-4D97-AF65-F5344CB8AC3E}">
        <p14:creationId xmlns:p14="http://schemas.microsoft.com/office/powerpoint/2010/main" xmlns="" val="9876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frostb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5113338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 descr="pic2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474913"/>
            <a:ext cx="5354638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5940425" y="908050"/>
            <a:ext cx="248285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3200" b="1" i="1">
                <a:solidFill>
                  <a:srgbClr val="00CC00"/>
                </a:solidFill>
                <a:ea typeface="Arial Unicode MS" pitchFamily="34" charset="-128"/>
                <a:cs typeface="Arial Unicode MS" pitchFamily="34" charset="-128"/>
              </a:rPr>
              <a:t>omrzliny </a:t>
            </a:r>
          </a:p>
          <a:p>
            <a:pPr algn="ctr" fontAlgn="base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3200" b="1" i="1">
                <a:solidFill>
                  <a:srgbClr val="00CC00"/>
                </a:solidFill>
                <a:ea typeface="Arial Unicode MS" pitchFamily="34" charset="-128"/>
                <a:cs typeface="Arial Unicode MS" pitchFamily="34" charset="-128"/>
              </a:rPr>
              <a:t>(„frostbite“)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250825" y="4437063"/>
            <a:ext cx="3097213" cy="197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2000">
                <a:solidFill>
                  <a:srgbClr val="FFFFFF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Aspirin – </a:t>
            </a:r>
            <a:r>
              <a:rPr lang="cs-CZ" sz="1400">
                <a:solidFill>
                  <a:srgbClr val="FFFFFF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snížení viskozity krve</a:t>
            </a:r>
          </a:p>
          <a:p>
            <a:pPr eaLnBrk="1" fontAlgn="base" hangingPunct="1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2000">
                <a:solidFill>
                  <a:srgbClr val="FFFFFF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Ibuprofen </a:t>
            </a:r>
            <a:r>
              <a:rPr lang="cs-CZ" sz="1400">
                <a:solidFill>
                  <a:srgbClr val="FFFFFF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 protizánětlivé účinky</a:t>
            </a:r>
          </a:p>
          <a:p>
            <a:pPr eaLnBrk="1" fontAlgn="base" hangingPunct="1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2000">
                <a:solidFill>
                  <a:srgbClr val="FFFFFF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Wobenzym </a:t>
            </a:r>
            <a:r>
              <a:rPr lang="cs-CZ" sz="1400">
                <a:solidFill>
                  <a:srgbClr val="FFFFFF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3x7-10</a:t>
            </a:r>
          </a:p>
          <a:p>
            <a:pPr eaLnBrk="1" fontAlgn="base" hangingPunct="1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2000">
                <a:solidFill>
                  <a:srgbClr val="FFFFFF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Hrozí-li opětovné zmrznutí – nerozehřívat!</a:t>
            </a:r>
          </a:p>
        </p:txBody>
      </p:sp>
    </p:spTree>
    <p:extLst>
      <p:ext uri="{BB962C8B-B14F-4D97-AF65-F5344CB8AC3E}">
        <p14:creationId xmlns:p14="http://schemas.microsoft.com/office/powerpoint/2010/main" xmlns="" val="112421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defTabSz="449263" eaLnBrk="1" hangingPunct="1">
              <a:defRPr/>
            </a:pPr>
            <a:endParaRPr lang="cs-CZ" smtClean="0"/>
          </a:p>
        </p:txBody>
      </p:sp>
      <p:sp>
        <p:nvSpPr>
          <p:cNvPr id="2631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341313" indent="-341313" defTabSz="449263" eaLnBrk="1" hangingPunct="1">
              <a:defRPr/>
            </a:pPr>
            <a:endParaRPr lang="cs-CZ" smtClean="0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101" name="Snímek" r:id="rId3" imgW="4572180" imgH="3429023" progId="PowerPoint.Slide.8">
              <p:embed/>
            </p:oleObj>
          </a:graphicData>
        </a:graphic>
      </p:graphicFrame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263175" name="AutoShape 7"/>
          <p:cNvSpPr>
            <a:spLocks noChangeArrowheads="1"/>
          </p:cNvSpPr>
          <p:nvPr/>
        </p:nvSpPr>
        <p:spPr bwMode="auto">
          <a:xfrm>
            <a:off x="1331913" y="5805488"/>
            <a:ext cx="1584325" cy="431800"/>
          </a:xfrm>
          <a:prstGeom prst="flowChartTerminator">
            <a:avLst/>
          </a:prstGeom>
          <a:solidFill>
            <a:schemeClr val="accent2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cs-CZ" sz="1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HYPOTERMIE</a:t>
            </a:r>
          </a:p>
        </p:txBody>
      </p:sp>
      <p:sp>
        <p:nvSpPr>
          <p:cNvPr id="62472" name="AutoShape 8"/>
          <p:cNvSpPr>
            <a:spLocks noChangeArrowheads="1"/>
          </p:cNvSpPr>
          <p:nvPr/>
        </p:nvSpPr>
        <p:spPr bwMode="auto">
          <a:xfrm>
            <a:off x="3563938" y="5805488"/>
            <a:ext cx="2736850" cy="431800"/>
          </a:xfrm>
          <a:prstGeom prst="flowChartTerminator">
            <a:avLst/>
          </a:prstGeom>
          <a:solidFill>
            <a:srgbClr val="FFCC99"/>
          </a:solidFill>
          <a:ln w="57150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16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ZÓNA NORMOTERMIE</a:t>
            </a:r>
          </a:p>
        </p:txBody>
      </p:sp>
      <p:sp>
        <p:nvSpPr>
          <p:cNvPr id="263177" name="AutoShape 9"/>
          <p:cNvSpPr>
            <a:spLocks noChangeArrowheads="1"/>
          </p:cNvSpPr>
          <p:nvPr/>
        </p:nvSpPr>
        <p:spPr bwMode="auto">
          <a:xfrm>
            <a:off x="6659563" y="5805488"/>
            <a:ext cx="1800225" cy="431800"/>
          </a:xfrm>
          <a:prstGeom prst="flowChartTerminator">
            <a:avLst/>
          </a:prstGeom>
          <a:solidFill>
            <a:srgbClr val="FF3300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cs-CZ" sz="1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HYPERTERMIE</a:t>
            </a: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6443663" y="4724400"/>
            <a:ext cx="1152525" cy="64928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teplota</a:t>
            </a: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prostředí</a:t>
            </a:r>
          </a:p>
        </p:txBody>
      </p:sp>
      <p:sp>
        <p:nvSpPr>
          <p:cNvPr id="62475" name="AutoShape 11"/>
          <p:cNvSpPr>
            <a:spLocks noChangeArrowheads="1"/>
          </p:cNvSpPr>
          <p:nvPr/>
        </p:nvSpPr>
        <p:spPr bwMode="auto">
          <a:xfrm>
            <a:off x="1763713" y="3573463"/>
            <a:ext cx="1944687" cy="719137"/>
          </a:xfrm>
          <a:prstGeom prst="homePlate">
            <a:avLst>
              <a:gd name="adj" fmla="val 31123"/>
            </a:avLst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úroveň bazálního</a:t>
            </a: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metabolismu</a:t>
            </a:r>
          </a:p>
        </p:txBody>
      </p:sp>
      <p:sp>
        <p:nvSpPr>
          <p:cNvPr id="62476" name="AutoShape 12"/>
          <p:cNvSpPr>
            <a:spLocks noChangeArrowheads="1"/>
          </p:cNvSpPr>
          <p:nvPr/>
        </p:nvSpPr>
        <p:spPr bwMode="auto">
          <a:xfrm>
            <a:off x="4211638" y="4076700"/>
            <a:ext cx="2232025" cy="2889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16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normotermický dospělý</a:t>
            </a:r>
          </a:p>
        </p:txBody>
      </p:sp>
      <p:sp>
        <p:nvSpPr>
          <p:cNvPr id="62477" name="AutoShape 13"/>
          <p:cNvSpPr>
            <a:spLocks noChangeArrowheads="1"/>
          </p:cNvSpPr>
          <p:nvPr/>
        </p:nvSpPr>
        <p:spPr bwMode="auto">
          <a:xfrm>
            <a:off x="4859338" y="3213100"/>
            <a:ext cx="2016125" cy="288925"/>
          </a:xfrm>
          <a:prstGeom prst="roundRect">
            <a:avLst>
              <a:gd name="adj" fmla="val 16667"/>
            </a:avLst>
          </a:prstGeom>
          <a:solidFill>
            <a:srgbClr val="FF5A33"/>
          </a:solidFill>
          <a:ln w="9525">
            <a:solidFill>
              <a:srgbClr val="FF5A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16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tepelně adaptovaný</a:t>
            </a:r>
          </a:p>
        </p:txBody>
      </p:sp>
      <p:sp>
        <p:nvSpPr>
          <p:cNvPr id="62478" name="AutoShape 14"/>
          <p:cNvSpPr>
            <a:spLocks noChangeArrowheads="1"/>
          </p:cNvSpPr>
          <p:nvPr/>
        </p:nvSpPr>
        <p:spPr bwMode="auto">
          <a:xfrm>
            <a:off x="2627313" y="2492375"/>
            <a:ext cx="647700" cy="360363"/>
          </a:xfrm>
          <a:prstGeom prst="roundRect">
            <a:avLst>
              <a:gd name="adj" fmla="val 16667"/>
            </a:avLst>
          </a:prstGeom>
          <a:solidFill>
            <a:srgbClr val="00B8FF"/>
          </a:solidFill>
          <a:ln w="9525">
            <a:solidFill>
              <a:srgbClr val="00B8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16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Inuit</a:t>
            </a:r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900113" y="908050"/>
            <a:ext cx="719137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200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watty</a:t>
            </a:r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1835150" y="620713"/>
            <a:ext cx="2089150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2000">
                <a:solidFill>
                  <a:srgbClr val="CC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metabolické teplo</a:t>
            </a:r>
          </a:p>
        </p:txBody>
      </p:sp>
      <p:sp>
        <p:nvSpPr>
          <p:cNvPr id="263185" name="Rectangle 17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00B8FF"/>
              </a:gs>
            </a:gsLst>
            <a:lin ang="5400000" scaled="1"/>
          </a:gradFill>
          <a:ln w="9525">
            <a:solidFill>
              <a:srgbClr val="00B8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cs-CZ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TEPELNÉ ADAPTACE</a:t>
            </a:r>
          </a:p>
        </p:txBody>
      </p:sp>
    </p:spTree>
    <p:extLst>
      <p:ext uri="{BB962C8B-B14F-4D97-AF65-F5344CB8AC3E}">
        <p14:creationId xmlns:p14="http://schemas.microsoft.com/office/powerpoint/2010/main" xmlns="" val="80409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142875" y="519747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en-GB" sz="2000">
                <a:solidFill>
                  <a:srgbClr val="00FF00"/>
                </a:solidFill>
                <a:latin typeface="Arial Black" pitchFamily="34" charset="0"/>
              </a:rPr>
              <a:t>Měření teploty jádra: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GB" sz="2000">
                <a:solidFill>
                  <a:srgbClr val="FFCC00"/>
                </a:solidFill>
                <a:latin typeface="Arial" charset="0"/>
              </a:rPr>
              <a:t>REKT</a:t>
            </a:r>
            <a:r>
              <a:rPr lang="cs-CZ" altLang="en-GB" sz="2000">
                <a:solidFill>
                  <a:srgbClr val="FFCC00"/>
                </a:solidFill>
                <a:latin typeface="Arial" charset="0"/>
              </a:rPr>
              <a:t>ÁLNÍ</a:t>
            </a:r>
            <a:r>
              <a:rPr lang="en-GB" altLang="en-GB" sz="2000">
                <a:solidFill>
                  <a:srgbClr val="FFCC00"/>
                </a:solidFill>
                <a:latin typeface="Arial" charset="0"/>
              </a:rPr>
              <a:t>, OR</a:t>
            </a:r>
            <a:r>
              <a:rPr lang="cs-CZ" altLang="en-GB" sz="2000">
                <a:solidFill>
                  <a:srgbClr val="FFCC00"/>
                </a:solidFill>
                <a:latin typeface="Arial" charset="0"/>
              </a:rPr>
              <a:t>ÁLNÍ, </a:t>
            </a:r>
            <a:r>
              <a:rPr lang="en-GB" altLang="en-GB" sz="2000">
                <a:solidFill>
                  <a:srgbClr val="FFCC00"/>
                </a:solidFill>
                <a:latin typeface="Arial" charset="0"/>
              </a:rPr>
              <a:t>TYMPANIC</a:t>
            </a:r>
            <a:r>
              <a:rPr lang="cs-CZ" altLang="en-GB" sz="2000">
                <a:solidFill>
                  <a:srgbClr val="FFCC00"/>
                </a:solidFill>
                <a:latin typeface="Arial" charset="0"/>
              </a:rPr>
              <a:t>KÉ</a:t>
            </a:r>
            <a:endParaRPr lang="en-GB" altLang="en-GB" sz="2000">
              <a:solidFill>
                <a:srgbClr val="FFCC00"/>
              </a:solidFill>
              <a:latin typeface="Arial" charset="0"/>
            </a:endParaRPr>
          </a:p>
        </p:txBody>
      </p:sp>
      <p:grpSp>
        <p:nvGrpSpPr>
          <p:cNvPr id="123908" name="Group 4"/>
          <p:cNvGrpSpPr>
            <a:grpSpLocks/>
          </p:cNvGrpSpPr>
          <p:nvPr/>
        </p:nvGrpSpPr>
        <p:grpSpPr bwMode="auto">
          <a:xfrm>
            <a:off x="1905000" y="1295400"/>
            <a:ext cx="5105400" cy="3195638"/>
            <a:chOff x="1056" y="912"/>
            <a:chExt cx="3216" cy="1968"/>
          </a:xfrm>
        </p:grpSpPr>
        <p:sp>
          <p:nvSpPr>
            <p:cNvPr id="8217" name="Rectangle 5"/>
            <p:cNvSpPr>
              <a:spLocks noChangeArrowheads="1"/>
            </p:cNvSpPr>
            <p:nvPr/>
          </p:nvSpPr>
          <p:spPr bwMode="auto">
            <a:xfrm>
              <a:off x="1056" y="912"/>
              <a:ext cx="3216" cy="19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8218" name="Line 6"/>
            <p:cNvSpPr>
              <a:spLocks noChangeShapeType="1"/>
            </p:cNvSpPr>
            <p:nvPr/>
          </p:nvSpPr>
          <p:spPr bwMode="auto">
            <a:xfrm>
              <a:off x="1451" y="1049"/>
              <a:ext cx="0" cy="1489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8219" name="Line 7"/>
            <p:cNvSpPr>
              <a:spLocks noChangeShapeType="1"/>
            </p:cNvSpPr>
            <p:nvPr/>
          </p:nvSpPr>
          <p:spPr bwMode="auto">
            <a:xfrm>
              <a:off x="1426" y="2538"/>
              <a:ext cx="25" cy="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8220" name="Line 8"/>
            <p:cNvSpPr>
              <a:spLocks noChangeShapeType="1"/>
            </p:cNvSpPr>
            <p:nvPr/>
          </p:nvSpPr>
          <p:spPr bwMode="auto">
            <a:xfrm>
              <a:off x="1426" y="2289"/>
              <a:ext cx="25" cy="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8221" name="Line 9"/>
            <p:cNvSpPr>
              <a:spLocks noChangeShapeType="1"/>
            </p:cNvSpPr>
            <p:nvPr/>
          </p:nvSpPr>
          <p:spPr bwMode="auto">
            <a:xfrm>
              <a:off x="1426" y="2041"/>
              <a:ext cx="25" cy="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8222" name="Line 10"/>
            <p:cNvSpPr>
              <a:spLocks noChangeShapeType="1"/>
            </p:cNvSpPr>
            <p:nvPr/>
          </p:nvSpPr>
          <p:spPr bwMode="auto">
            <a:xfrm>
              <a:off x="1426" y="1793"/>
              <a:ext cx="25" cy="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8223" name="Line 11"/>
            <p:cNvSpPr>
              <a:spLocks noChangeShapeType="1"/>
            </p:cNvSpPr>
            <p:nvPr/>
          </p:nvSpPr>
          <p:spPr bwMode="auto">
            <a:xfrm>
              <a:off x="1426" y="1545"/>
              <a:ext cx="25" cy="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8224" name="Line 12"/>
            <p:cNvSpPr>
              <a:spLocks noChangeShapeType="1"/>
            </p:cNvSpPr>
            <p:nvPr/>
          </p:nvSpPr>
          <p:spPr bwMode="auto">
            <a:xfrm>
              <a:off x="1426" y="1297"/>
              <a:ext cx="25" cy="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8225" name="Line 13"/>
            <p:cNvSpPr>
              <a:spLocks noChangeShapeType="1"/>
            </p:cNvSpPr>
            <p:nvPr/>
          </p:nvSpPr>
          <p:spPr bwMode="auto">
            <a:xfrm>
              <a:off x="1426" y="1049"/>
              <a:ext cx="25" cy="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8226" name="Line 14"/>
            <p:cNvSpPr>
              <a:spLocks noChangeShapeType="1"/>
            </p:cNvSpPr>
            <p:nvPr/>
          </p:nvSpPr>
          <p:spPr bwMode="auto">
            <a:xfrm>
              <a:off x="1451" y="2538"/>
              <a:ext cx="2606" cy="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8227" name="Line 15"/>
            <p:cNvSpPr>
              <a:spLocks noChangeShapeType="1"/>
            </p:cNvSpPr>
            <p:nvPr/>
          </p:nvSpPr>
          <p:spPr bwMode="auto">
            <a:xfrm flipV="1">
              <a:off x="1451" y="2519"/>
              <a:ext cx="0" cy="19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8228" name="Line 16"/>
            <p:cNvSpPr>
              <a:spLocks noChangeShapeType="1"/>
            </p:cNvSpPr>
            <p:nvPr/>
          </p:nvSpPr>
          <p:spPr bwMode="auto">
            <a:xfrm flipV="1">
              <a:off x="1649" y="2519"/>
              <a:ext cx="1" cy="19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8229" name="Line 17"/>
            <p:cNvSpPr>
              <a:spLocks noChangeShapeType="1"/>
            </p:cNvSpPr>
            <p:nvPr/>
          </p:nvSpPr>
          <p:spPr bwMode="auto">
            <a:xfrm flipV="1">
              <a:off x="1854" y="2519"/>
              <a:ext cx="1" cy="19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8230" name="Line 18"/>
            <p:cNvSpPr>
              <a:spLocks noChangeShapeType="1"/>
            </p:cNvSpPr>
            <p:nvPr/>
          </p:nvSpPr>
          <p:spPr bwMode="auto">
            <a:xfrm flipV="1">
              <a:off x="2053" y="2519"/>
              <a:ext cx="0" cy="19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8231" name="Line 19"/>
            <p:cNvSpPr>
              <a:spLocks noChangeShapeType="1"/>
            </p:cNvSpPr>
            <p:nvPr/>
          </p:nvSpPr>
          <p:spPr bwMode="auto">
            <a:xfrm flipV="1">
              <a:off x="2251" y="2519"/>
              <a:ext cx="1" cy="19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8232" name="Line 20"/>
            <p:cNvSpPr>
              <a:spLocks noChangeShapeType="1"/>
            </p:cNvSpPr>
            <p:nvPr/>
          </p:nvSpPr>
          <p:spPr bwMode="auto">
            <a:xfrm flipV="1">
              <a:off x="2456" y="2519"/>
              <a:ext cx="1" cy="19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8233" name="Line 21"/>
            <p:cNvSpPr>
              <a:spLocks noChangeShapeType="1"/>
            </p:cNvSpPr>
            <p:nvPr/>
          </p:nvSpPr>
          <p:spPr bwMode="auto">
            <a:xfrm flipV="1">
              <a:off x="2655" y="2519"/>
              <a:ext cx="0" cy="19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8234" name="Line 22"/>
            <p:cNvSpPr>
              <a:spLocks noChangeShapeType="1"/>
            </p:cNvSpPr>
            <p:nvPr/>
          </p:nvSpPr>
          <p:spPr bwMode="auto">
            <a:xfrm flipV="1">
              <a:off x="2853" y="2519"/>
              <a:ext cx="1" cy="19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8235" name="Line 23"/>
            <p:cNvSpPr>
              <a:spLocks noChangeShapeType="1"/>
            </p:cNvSpPr>
            <p:nvPr/>
          </p:nvSpPr>
          <p:spPr bwMode="auto">
            <a:xfrm flipV="1">
              <a:off x="3052" y="2519"/>
              <a:ext cx="1" cy="19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8236" name="Line 24"/>
            <p:cNvSpPr>
              <a:spLocks noChangeShapeType="1"/>
            </p:cNvSpPr>
            <p:nvPr/>
          </p:nvSpPr>
          <p:spPr bwMode="auto">
            <a:xfrm flipV="1">
              <a:off x="3257" y="2519"/>
              <a:ext cx="0" cy="19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8237" name="Line 25"/>
            <p:cNvSpPr>
              <a:spLocks noChangeShapeType="1"/>
            </p:cNvSpPr>
            <p:nvPr/>
          </p:nvSpPr>
          <p:spPr bwMode="auto">
            <a:xfrm flipV="1">
              <a:off x="3455" y="2519"/>
              <a:ext cx="1" cy="19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8238" name="Line 26"/>
            <p:cNvSpPr>
              <a:spLocks noChangeShapeType="1"/>
            </p:cNvSpPr>
            <p:nvPr/>
          </p:nvSpPr>
          <p:spPr bwMode="auto">
            <a:xfrm flipV="1">
              <a:off x="3653" y="2519"/>
              <a:ext cx="1" cy="19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8239" name="Line 27"/>
            <p:cNvSpPr>
              <a:spLocks noChangeShapeType="1"/>
            </p:cNvSpPr>
            <p:nvPr/>
          </p:nvSpPr>
          <p:spPr bwMode="auto">
            <a:xfrm flipV="1">
              <a:off x="3858" y="2519"/>
              <a:ext cx="1" cy="19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8240" name="Line 28"/>
            <p:cNvSpPr>
              <a:spLocks noChangeShapeType="1"/>
            </p:cNvSpPr>
            <p:nvPr/>
          </p:nvSpPr>
          <p:spPr bwMode="auto">
            <a:xfrm flipV="1">
              <a:off x="4057" y="2519"/>
              <a:ext cx="0" cy="19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8241" name="Rectangle 29"/>
            <p:cNvSpPr>
              <a:spLocks noChangeArrowheads="1"/>
            </p:cNvSpPr>
            <p:nvPr/>
          </p:nvSpPr>
          <p:spPr bwMode="auto">
            <a:xfrm>
              <a:off x="1279" y="2497"/>
              <a:ext cx="106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GB" sz="1200" b="1">
                  <a:solidFill>
                    <a:srgbClr val="000000"/>
                  </a:solidFill>
                  <a:latin typeface="Geneva" charset="0"/>
                </a:rPr>
                <a:t>26</a:t>
              </a:r>
              <a:endParaRPr lang="en-GB" altLang="en-GB" sz="1200">
                <a:solidFill>
                  <a:srgbClr val="FFCC00"/>
                </a:solidFill>
                <a:latin typeface="Times" pitchFamily="18" charset="0"/>
              </a:endParaRPr>
            </a:p>
          </p:txBody>
        </p:sp>
        <p:sp>
          <p:nvSpPr>
            <p:cNvPr id="8242" name="Rectangle 30"/>
            <p:cNvSpPr>
              <a:spLocks noChangeArrowheads="1"/>
            </p:cNvSpPr>
            <p:nvPr/>
          </p:nvSpPr>
          <p:spPr bwMode="auto">
            <a:xfrm>
              <a:off x="1279" y="2249"/>
              <a:ext cx="106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GB" sz="1200" b="1">
                  <a:solidFill>
                    <a:srgbClr val="000000"/>
                  </a:solidFill>
                  <a:latin typeface="Geneva" charset="0"/>
                </a:rPr>
                <a:t>28</a:t>
              </a:r>
              <a:endParaRPr lang="en-GB" altLang="en-GB" sz="1200">
                <a:solidFill>
                  <a:srgbClr val="FFCC00"/>
                </a:solidFill>
                <a:latin typeface="Times" pitchFamily="18" charset="0"/>
              </a:endParaRPr>
            </a:p>
          </p:txBody>
        </p:sp>
        <p:sp>
          <p:nvSpPr>
            <p:cNvPr id="8243" name="Rectangle 31"/>
            <p:cNvSpPr>
              <a:spLocks noChangeArrowheads="1"/>
            </p:cNvSpPr>
            <p:nvPr/>
          </p:nvSpPr>
          <p:spPr bwMode="auto">
            <a:xfrm>
              <a:off x="1279" y="2000"/>
              <a:ext cx="106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GB" sz="1200" b="1">
                  <a:solidFill>
                    <a:srgbClr val="000000"/>
                  </a:solidFill>
                  <a:latin typeface="Geneva" charset="0"/>
                </a:rPr>
                <a:t>30</a:t>
              </a:r>
              <a:endParaRPr lang="en-GB" altLang="en-GB" sz="1200">
                <a:solidFill>
                  <a:srgbClr val="FFCC00"/>
                </a:solidFill>
                <a:latin typeface="Times" pitchFamily="18" charset="0"/>
              </a:endParaRPr>
            </a:p>
          </p:txBody>
        </p:sp>
        <p:sp>
          <p:nvSpPr>
            <p:cNvPr id="8244" name="Rectangle 32"/>
            <p:cNvSpPr>
              <a:spLocks noChangeArrowheads="1"/>
            </p:cNvSpPr>
            <p:nvPr/>
          </p:nvSpPr>
          <p:spPr bwMode="auto">
            <a:xfrm>
              <a:off x="1279" y="1752"/>
              <a:ext cx="106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GB" sz="1200" b="1">
                  <a:solidFill>
                    <a:srgbClr val="000000"/>
                  </a:solidFill>
                  <a:latin typeface="Geneva" charset="0"/>
                </a:rPr>
                <a:t>32</a:t>
              </a:r>
              <a:endParaRPr lang="en-GB" altLang="en-GB" sz="1200">
                <a:solidFill>
                  <a:srgbClr val="FFCC00"/>
                </a:solidFill>
                <a:latin typeface="Times" pitchFamily="18" charset="0"/>
              </a:endParaRPr>
            </a:p>
          </p:txBody>
        </p:sp>
        <p:sp>
          <p:nvSpPr>
            <p:cNvPr id="8245" name="Rectangle 33"/>
            <p:cNvSpPr>
              <a:spLocks noChangeArrowheads="1"/>
            </p:cNvSpPr>
            <p:nvPr/>
          </p:nvSpPr>
          <p:spPr bwMode="auto">
            <a:xfrm>
              <a:off x="1279" y="1504"/>
              <a:ext cx="106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GB" sz="1200" b="1">
                  <a:solidFill>
                    <a:srgbClr val="000000"/>
                  </a:solidFill>
                  <a:latin typeface="Geneva" charset="0"/>
                </a:rPr>
                <a:t>34</a:t>
              </a:r>
              <a:endParaRPr lang="en-GB" altLang="en-GB" sz="1200">
                <a:solidFill>
                  <a:srgbClr val="FFCC00"/>
                </a:solidFill>
                <a:latin typeface="Times" pitchFamily="18" charset="0"/>
              </a:endParaRPr>
            </a:p>
          </p:txBody>
        </p:sp>
        <p:sp>
          <p:nvSpPr>
            <p:cNvPr id="8246" name="Rectangle 34"/>
            <p:cNvSpPr>
              <a:spLocks noChangeArrowheads="1"/>
            </p:cNvSpPr>
            <p:nvPr/>
          </p:nvSpPr>
          <p:spPr bwMode="auto">
            <a:xfrm>
              <a:off x="1279" y="1255"/>
              <a:ext cx="106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GB" sz="1200" b="1">
                  <a:solidFill>
                    <a:srgbClr val="000000"/>
                  </a:solidFill>
                  <a:latin typeface="Geneva" charset="0"/>
                </a:rPr>
                <a:t>36</a:t>
              </a:r>
              <a:endParaRPr lang="en-GB" altLang="en-GB" sz="1200">
                <a:solidFill>
                  <a:srgbClr val="FFCC00"/>
                </a:solidFill>
                <a:latin typeface="Times" pitchFamily="18" charset="0"/>
              </a:endParaRPr>
            </a:p>
          </p:txBody>
        </p:sp>
        <p:sp>
          <p:nvSpPr>
            <p:cNvPr id="8247" name="Rectangle 35"/>
            <p:cNvSpPr>
              <a:spLocks noChangeArrowheads="1"/>
            </p:cNvSpPr>
            <p:nvPr/>
          </p:nvSpPr>
          <p:spPr bwMode="auto">
            <a:xfrm>
              <a:off x="1279" y="1007"/>
              <a:ext cx="106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GB" sz="1200" b="1">
                  <a:solidFill>
                    <a:srgbClr val="000000"/>
                  </a:solidFill>
                  <a:latin typeface="Geneva" charset="0"/>
                </a:rPr>
                <a:t>38</a:t>
              </a:r>
              <a:endParaRPr lang="en-GB" altLang="en-GB" sz="1200">
                <a:solidFill>
                  <a:srgbClr val="FFCC00"/>
                </a:solidFill>
                <a:latin typeface="Times" pitchFamily="18" charset="0"/>
              </a:endParaRPr>
            </a:p>
          </p:txBody>
        </p:sp>
        <p:sp>
          <p:nvSpPr>
            <p:cNvPr id="8248" name="Rectangle 36"/>
            <p:cNvSpPr>
              <a:spLocks noChangeArrowheads="1"/>
            </p:cNvSpPr>
            <p:nvPr/>
          </p:nvSpPr>
          <p:spPr bwMode="auto">
            <a:xfrm>
              <a:off x="1404" y="2615"/>
              <a:ext cx="106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GB" sz="1200" b="1">
                  <a:solidFill>
                    <a:srgbClr val="000000"/>
                  </a:solidFill>
                  <a:latin typeface="Geneva" charset="0"/>
                </a:rPr>
                <a:t>22</a:t>
              </a:r>
              <a:endParaRPr lang="en-GB" altLang="en-GB" sz="1200">
                <a:solidFill>
                  <a:srgbClr val="FFCC00"/>
                </a:solidFill>
                <a:latin typeface="Times" pitchFamily="18" charset="0"/>
              </a:endParaRPr>
            </a:p>
          </p:txBody>
        </p:sp>
        <p:sp>
          <p:nvSpPr>
            <p:cNvPr id="8249" name="Rectangle 37"/>
            <p:cNvSpPr>
              <a:spLocks noChangeArrowheads="1"/>
            </p:cNvSpPr>
            <p:nvPr/>
          </p:nvSpPr>
          <p:spPr bwMode="auto">
            <a:xfrm>
              <a:off x="1807" y="2615"/>
              <a:ext cx="106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GB" sz="1200" b="1">
                  <a:solidFill>
                    <a:srgbClr val="000000"/>
                  </a:solidFill>
                  <a:latin typeface="Geneva" charset="0"/>
                </a:rPr>
                <a:t>24</a:t>
              </a:r>
              <a:endParaRPr lang="en-GB" altLang="en-GB" sz="1200">
                <a:solidFill>
                  <a:srgbClr val="FFCC00"/>
                </a:solidFill>
                <a:latin typeface="Times" pitchFamily="18" charset="0"/>
              </a:endParaRPr>
            </a:p>
          </p:txBody>
        </p:sp>
        <p:sp>
          <p:nvSpPr>
            <p:cNvPr id="8250" name="Rectangle 38"/>
            <p:cNvSpPr>
              <a:spLocks noChangeArrowheads="1"/>
            </p:cNvSpPr>
            <p:nvPr/>
          </p:nvSpPr>
          <p:spPr bwMode="auto">
            <a:xfrm>
              <a:off x="2205" y="2615"/>
              <a:ext cx="106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GB" sz="1200" b="1">
                  <a:solidFill>
                    <a:srgbClr val="000000"/>
                  </a:solidFill>
                  <a:latin typeface="Geneva" charset="0"/>
                </a:rPr>
                <a:t>26</a:t>
              </a:r>
              <a:endParaRPr lang="en-GB" altLang="en-GB" sz="1200">
                <a:solidFill>
                  <a:srgbClr val="FFCC00"/>
                </a:solidFill>
                <a:latin typeface="Times" pitchFamily="18" charset="0"/>
              </a:endParaRPr>
            </a:p>
          </p:txBody>
        </p:sp>
        <p:sp>
          <p:nvSpPr>
            <p:cNvPr id="8251" name="Rectangle 39"/>
            <p:cNvSpPr>
              <a:spLocks noChangeArrowheads="1"/>
            </p:cNvSpPr>
            <p:nvPr/>
          </p:nvSpPr>
          <p:spPr bwMode="auto">
            <a:xfrm>
              <a:off x="2609" y="2615"/>
              <a:ext cx="106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GB" sz="1200" b="1">
                  <a:solidFill>
                    <a:srgbClr val="000000"/>
                  </a:solidFill>
                  <a:latin typeface="Geneva" charset="0"/>
                </a:rPr>
                <a:t>28</a:t>
              </a:r>
              <a:endParaRPr lang="en-GB" altLang="en-GB" sz="1200">
                <a:solidFill>
                  <a:srgbClr val="FFCC00"/>
                </a:solidFill>
                <a:latin typeface="Times" pitchFamily="18" charset="0"/>
              </a:endParaRPr>
            </a:p>
          </p:txBody>
        </p:sp>
        <p:sp>
          <p:nvSpPr>
            <p:cNvPr id="8252" name="Rectangle 40"/>
            <p:cNvSpPr>
              <a:spLocks noChangeArrowheads="1"/>
            </p:cNvSpPr>
            <p:nvPr/>
          </p:nvSpPr>
          <p:spPr bwMode="auto">
            <a:xfrm>
              <a:off x="3005" y="2615"/>
              <a:ext cx="106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GB" sz="1200" b="1">
                  <a:solidFill>
                    <a:srgbClr val="000000"/>
                  </a:solidFill>
                  <a:latin typeface="Geneva" charset="0"/>
                </a:rPr>
                <a:t>30</a:t>
              </a:r>
              <a:endParaRPr lang="en-GB" altLang="en-GB" sz="1200">
                <a:solidFill>
                  <a:srgbClr val="FFCC00"/>
                </a:solidFill>
                <a:latin typeface="Times" pitchFamily="18" charset="0"/>
              </a:endParaRPr>
            </a:p>
          </p:txBody>
        </p:sp>
        <p:sp>
          <p:nvSpPr>
            <p:cNvPr id="8253" name="Rectangle 41"/>
            <p:cNvSpPr>
              <a:spLocks noChangeArrowheads="1"/>
            </p:cNvSpPr>
            <p:nvPr/>
          </p:nvSpPr>
          <p:spPr bwMode="auto">
            <a:xfrm>
              <a:off x="3408" y="2615"/>
              <a:ext cx="106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GB" sz="1200" b="1">
                  <a:solidFill>
                    <a:srgbClr val="000000"/>
                  </a:solidFill>
                  <a:latin typeface="Geneva" charset="0"/>
                </a:rPr>
                <a:t>32</a:t>
              </a:r>
              <a:endParaRPr lang="en-GB" altLang="en-GB" sz="1200">
                <a:solidFill>
                  <a:srgbClr val="FFCC00"/>
                </a:solidFill>
                <a:latin typeface="Times" pitchFamily="18" charset="0"/>
              </a:endParaRPr>
            </a:p>
          </p:txBody>
        </p:sp>
        <p:sp>
          <p:nvSpPr>
            <p:cNvPr id="8254" name="Rectangle 42"/>
            <p:cNvSpPr>
              <a:spLocks noChangeArrowheads="1"/>
            </p:cNvSpPr>
            <p:nvPr/>
          </p:nvSpPr>
          <p:spPr bwMode="auto">
            <a:xfrm>
              <a:off x="3811" y="2615"/>
              <a:ext cx="106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GB" sz="1200" b="1">
                  <a:solidFill>
                    <a:srgbClr val="000000"/>
                  </a:solidFill>
                  <a:latin typeface="Geneva" charset="0"/>
                </a:rPr>
                <a:t>34</a:t>
              </a:r>
              <a:endParaRPr lang="en-GB" altLang="en-GB" sz="1200">
                <a:solidFill>
                  <a:srgbClr val="FFCC00"/>
                </a:solidFill>
                <a:latin typeface="Times" pitchFamily="18" charset="0"/>
              </a:endParaRPr>
            </a:p>
          </p:txBody>
        </p:sp>
        <p:sp>
          <p:nvSpPr>
            <p:cNvPr id="8255" name="Text Box 43"/>
            <p:cNvSpPr txBox="1">
              <a:spLocks noChangeArrowheads="1"/>
            </p:cNvSpPr>
            <p:nvPr/>
          </p:nvSpPr>
          <p:spPr bwMode="auto">
            <a:xfrm>
              <a:off x="2064" y="2688"/>
              <a:ext cx="1139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GB" sz="1200" b="1">
                  <a:solidFill>
                    <a:srgbClr val="FFFFFF"/>
                  </a:solidFill>
                  <a:latin typeface="Times" pitchFamily="18" charset="0"/>
                </a:rPr>
                <a:t>Ambient temperature °C</a:t>
              </a:r>
            </a:p>
          </p:txBody>
        </p:sp>
        <p:sp>
          <p:nvSpPr>
            <p:cNvPr id="8256" name="Text Box 44"/>
            <p:cNvSpPr txBox="1">
              <a:spLocks noChangeArrowheads="1"/>
            </p:cNvSpPr>
            <p:nvPr/>
          </p:nvSpPr>
          <p:spPr bwMode="auto">
            <a:xfrm rot="-5400000">
              <a:off x="806" y="1757"/>
              <a:ext cx="7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GB" sz="1200" b="1">
                  <a:solidFill>
                    <a:srgbClr val="FFFFFF"/>
                  </a:solidFill>
                  <a:latin typeface="Times" pitchFamily="18" charset="0"/>
                </a:rPr>
                <a:t>Temperature °C</a:t>
              </a:r>
            </a:p>
          </p:txBody>
        </p:sp>
      </p:grpSp>
      <p:grpSp>
        <p:nvGrpSpPr>
          <p:cNvPr id="123949" name="Group 45"/>
          <p:cNvGrpSpPr>
            <a:grpSpLocks/>
          </p:cNvGrpSpPr>
          <p:nvPr/>
        </p:nvGrpSpPr>
        <p:grpSpPr bwMode="auto">
          <a:xfrm>
            <a:off x="2846388" y="1906588"/>
            <a:ext cx="3822700" cy="1873250"/>
            <a:chOff x="1649" y="1297"/>
            <a:chExt cx="2408" cy="1180"/>
          </a:xfrm>
        </p:grpSpPr>
        <p:sp>
          <p:nvSpPr>
            <p:cNvPr id="8215" name="Text Box 46"/>
            <p:cNvSpPr txBox="1">
              <a:spLocks noChangeArrowheads="1"/>
            </p:cNvSpPr>
            <p:nvPr/>
          </p:nvSpPr>
          <p:spPr bwMode="auto">
            <a:xfrm>
              <a:off x="1824" y="2304"/>
              <a:ext cx="29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GB" sz="1200" b="1">
                  <a:solidFill>
                    <a:srgbClr val="FFFFFF"/>
                  </a:solidFill>
                  <a:latin typeface="Times" pitchFamily="18" charset="0"/>
                </a:rPr>
                <a:t>Feet</a:t>
              </a:r>
            </a:p>
          </p:txBody>
        </p:sp>
        <p:sp>
          <p:nvSpPr>
            <p:cNvPr id="8216" name="Freeform 47"/>
            <p:cNvSpPr>
              <a:spLocks/>
            </p:cNvSpPr>
            <p:nvPr/>
          </p:nvSpPr>
          <p:spPr bwMode="auto">
            <a:xfrm>
              <a:off x="1649" y="1297"/>
              <a:ext cx="2408" cy="1117"/>
            </a:xfrm>
            <a:custGeom>
              <a:avLst/>
              <a:gdLst>
                <a:gd name="T0" fmla="*/ 0 w 3611"/>
                <a:gd name="T1" fmla="*/ 496 h 1676"/>
                <a:gd name="T2" fmla="*/ 179 w 3611"/>
                <a:gd name="T3" fmla="*/ 441 h 1676"/>
                <a:gd name="T4" fmla="*/ 267 w 3611"/>
                <a:gd name="T5" fmla="*/ 469 h 1676"/>
                <a:gd name="T6" fmla="*/ 359 w 3611"/>
                <a:gd name="T7" fmla="*/ 441 h 1676"/>
                <a:gd name="T8" fmla="*/ 447 w 3611"/>
                <a:gd name="T9" fmla="*/ 249 h 1676"/>
                <a:gd name="T10" fmla="*/ 535 w 3611"/>
                <a:gd name="T11" fmla="*/ 166 h 1676"/>
                <a:gd name="T12" fmla="*/ 804 w 3611"/>
                <a:gd name="T13" fmla="*/ 149 h 1676"/>
                <a:gd name="T14" fmla="*/ 1071 w 3611"/>
                <a:gd name="T15" fmla="*/ 0 h 16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11" h="1676">
                  <a:moveTo>
                    <a:pt x="0" y="1676"/>
                  </a:moveTo>
                  <a:lnTo>
                    <a:pt x="605" y="1489"/>
                  </a:lnTo>
                  <a:lnTo>
                    <a:pt x="903" y="1583"/>
                  </a:lnTo>
                  <a:lnTo>
                    <a:pt x="1210" y="1489"/>
                  </a:lnTo>
                  <a:lnTo>
                    <a:pt x="1508" y="838"/>
                  </a:lnTo>
                  <a:lnTo>
                    <a:pt x="1806" y="559"/>
                  </a:lnTo>
                  <a:lnTo>
                    <a:pt x="2709" y="503"/>
                  </a:lnTo>
                  <a:lnTo>
                    <a:pt x="3611" y="0"/>
                  </a:lnTo>
                </a:path>
              </a:pathLst>
            </a:custGeom>
            <a:noFill/>
            <a:ln w="30163">
              <a:solidFill>
                <a:srgbClr val="8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</p:grpSp>
      <p:grpSp>
        <p:nvGrpSpPr>
          <p:cNvPr id="123952" name="Group 48"/>
          <p:cNvGrpSpPr>
            <a:grpSpLocks/>
          </p:cNvGrpSpPr>
          <p:nvPr/>
        </p:nvGrpSpPr>
        <p:grpSpPr bwMode="auto">
          <a:xfrm>
            <a:off x="2846388" y="1524000"/>
            <a:ext cx="3822700" cy="274638"/>
            <a:chOff x="1649" y="1056"/>
            <a:chExt cx="2408" cy="173"/>
          </a:xfrm>
        </p:grpSpPr>
        <p:sp>
          <p:nvSpPr>
            <p:cNvPr id="8213" name="Freeform 49"/>
            <p:cNvSpPr>
              <a:spLocks/>
            </p:cNvSpPr>
            <p:nvPr/>
          </p:nvSpPr>
          <p:spPr bwMode="auto">
            <a:xfrm>
              <a:off x="1649" y="1173"/>
              <a:ext cx="2408" cy="49"/>
            </a:xfrm>
            <a:custGeom>
              <a:avLst/>
              <a:gdLst>
                <a:gd name="T0" fmla="*/ 0 w 3611"/>
                <a:gd name="T1" fmla="*/ 21 h 74"/>
                <a:gd name="T2" fmla="*/ 91 w 3611"/>
                <a:gd name="T3" fmla="*/ 17 h 74"/>
                <a:gd name="T4" fmla="*/ 179 w 3611"/>
                <a:gd name="T5" fmla="*/ 11 h 74"/>
                <a:gd name="T6" fmla="*/ 267 w 3611"/>
                <a:gd name="T7" fmla="*/ 6 h 74"/>
                <a:gd name="T8" fmla="*/ 359 w 3611"/>
                <a:gd name="T9" fmla="*/ 0 h 74"/>
                <a:gd name="T10" fmla="*/ 447 w 3611"/>
                <a:gd name="T11" fmla="*/ 0 h 74"/>
                <a:gd name="T12" fmla="*/ 535 w 3611"/>
                <a:gd name="T13" fmla="*/ 0 h 74"/>
                <a:gd name="T14" fmla="*/ 624 w 3611"/>
                <a:gd name="T15" fmla="*/ 0 h 74"/>
                <a:gd name="T16" fmla="*/ 715 w 3611"/>
                <a:gd name="T17" fmla="*/ 0 h 74"/>
                <a:gd name="T18" fmla="*/ 804 w 3611"/>
                <a:gd name="T19" fmla="*/ 0 h 74"/>
                <a:gd name="T20" fmla="*/ 892 w 3611"/>
                <a:gd name="T21" fmla="*/ 0 h 74"/>
                <a:gd name="T22" fmla="*/ 982 w 3611"/>
                <a:gd name="T23" fmla="*/ 0 h 74"/>
                <a:gd name="T24" fmla="*/ 1071 w 3611"/>
                <a:gd name="T25" fmla="*/ 0 h 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11" h="74">
                  <a:moveTo>
                    <a:pt x="0" y="74"/>
                  </a:moveTo>
                  <a:lnTo>
                    <a:pt x="307" y="56"/>
                  </a:lnTo>
                  <a:lnTo>
                    <a:pt x="605" y="37"/>
                  </a:lnTo>
                  <a:lnTo>
                    <a:pt x="903" y="19"/>
                  </a:lnTo>
                  <a:lnTo>
                    <a:pt x="1210" y="0"/>
                  </a:lnTo>
                  <a:lnTo>
                    <a:pt x="1508" y="0"/>
                  </a:lnTo>
                  <a:lnTo>
                    <a:pt x="1806" y="0"/>
                  </a:lnTo>
                  <a:lnTo>
                    <a:pt x="2104" y="0"/>
                  </a:lnTo>
                  <a:lnTo>
                    <a:pt x="2411" y="0"/>
                  </a:lnTo>
                  <a:lnTo>
                    <a:pt x="2709" y="0"/>
                  </a:lnTo>
                  <a:lnTo>
                    <a:pt x="3006" y="0"/>
                  </a:lnTo>
                  <a:lnTo>
                    <a:pt x="3313" y="0"/>
                  </a:lnTo>
                  <a:lnTo>
                    <a:pt x="3611" y="0"/>
                  </a:lnTo>
                </a:path>
              </a:pathLst>
            </a:custGeom>
            <a:noFill/>
            <a:ln w="30163">
              <a:solidFill>
                <a:srgbClr val="1FB7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8214" name="Text Box 50"/>
            <p:cNvSpPr txBox="1">
              <a:spLocks noChangeArrowheads="1"/>
            </p:cNvSpPr>
            <p:nvPr/>
          </p:nvSpPr>
          <p:spPr bwMode="auto">
            <a:xfrm>
              <a:off x="1776" y="1056"/>
              <a:ext cx="35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GB" sz="1200" b="1">
                  <a:solidFill>
                    <a:srgbClr val="FFFFFF"/>
                  </a:solidFill>
                  <a:latin typeface="Times" pitchFamily="18" charset="0"/>
                </a:rPr>
                <a:t>rectal</a:t>
              </a:r>
            </a:p>
          </p:txBody>
        </p:sp>
      </p:grpSp>
      <p:grpSp>
        <p:nvGrpSpPr>
          <p:cNvPr id="123955" name="Group 51"/>
          <p:cNvGrpSpPr>
            <a:grpSpLocks/>
          </p:cNvGrpSpPr>
          <p:nvPr/>
        </p:nvGrpSpPr>
        <p:grpSpPr bwMode="auto">
          <a:xfrm>
            <a:off x="2846388" y="1985963"/>
            <a:ext cx="3822700" cy="609600"/>
            <a:chOff x="1370" y="1564"/>
            <a:chExt cx="3611" cy="577"/>
          </a:xfrm>
        </p:grpSpPr>
        <p:sp>
          <p:nvSpPr>
            <p:cNvPr id="8211" name="Freeform 52"/>
            <p:cNvSpPr>
              <a:spLocks/>
            </p:cNvSpPr>
            <p:nvPr/>
          </p:nvSpPr>
          <p:spPr bwMode="auto">
            <a:xfrm>
              <a:off x="1370" y="1564"/>
              <a:ext cx="3611" cy="577"/>
            </a:xfrm>
            <a:custGeom>
              <a:avLst/>
              <a:gdLst>
                <a:gd name="T0" fmla="*/ 0 w 3611"/>
                <a:gd name="T1" fmla="*/ 577 h 577"/>
                <a:gd name="T2" fmla="*/ 307 w 3611"/>
                <a:gd name="T3" fmla="*/ 465 h 577"/>
                <a:gd name="T4" fmla="*/ 605 w 3611"/>
                <a:gd name="T5" fmla="*/ 335 h 577"/>
                <a:gd name="T6" fmla="*/ 903 w 3611"/>
                <a:gd name="T7" fmla="*/ 204 h 577"/>
                <a:gd name="T8" fmla="*/ 1210 w 3611"/>
                <a:gd name="T9" fmla="*/ 204 h 577"/>
                <a:gd name="T10" fmla="*/ 1508 w 3611"/>
                <a:gd name="T11" fmla="*/ 111 h 577"/>
                <a:gd name="T12" fmla="*/ 1806 w 3611"/>
                <a:gd name="T13" fmla="*/ 111 h 577"/>
                <a:gd name="T14" fmla="*/ 2104 w 3611"/>
                <a:gd name="T15" fmla="*/ 111 h 577"/>
                <a:gd name="T16" fmla="*/ 2411 w 3611"/>
                <a:gd name="T17" fmla="*/ 111 h 577"/>
                <a:gd name="T18" fmla="*/ 2709 w 3611"/>
                <a:gd name="T19" fmla="*/ 111 h 577"/>
                <a:gd name="T20" fmla="*/ 3006 w 3611"/>
                <a:gd name="T21" fmla="*/ 74 h 577"/>
                <a:gd name="T22" fmla="*/ 3313 w 3611"/>
                <a:gd name="T23" fmla="*/ 37 h 577"/>
                <a:gd name="T24" fmla="*/ 3611 w 3611"/>
                <a:gd name="T25" fmla="*/ 0 h 5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11" h="577">
                  <a:moveTo>
                    <a:pt x="0" y="577"/>
                  </a:moveTo>
                  <a:lnTo>
                    <a:pt x="307" y="465"/>
                  </a:lnTo>
                  <a:lnTo>
                    <a:pt x="605" y="335"/>
                  </a:lnTo>
                  <a:lnTo>
                    <a:pt x="903" y="204"/>
                  </a:lnTo>
                  <a:lnTo>
                    <a:pt x="1210" y="204"/>
                  </a:lnTo>
                  <a:lnTo>
                    <a:pt x="1508" y="111"/>
                  </a:lnTo>
                  <a:lnTo>
                    <a:pt x="1806" y="111"/>
                  </a:lnTo>
                  <a:lnTo>
                    <a:pt x="2104" y="111"/>
                  </a:lnTo>
                  <a:lnTo>
                    <a:pt x="2411" y="111"/>
                  </a:lnTo>
                  <a:lnTo>
                    <a:pt x="2709" y="111"/>
                  </a:lnTo>
                  <a:lnTo>
                    <a:pt x="3006" y="74"/>
                  </a:lnTo>
                  <a:lnTo>
                    <a:pt x="3313" y="37"/>
                  </a:lnTo>
                  <a:lnTo>
                    <a:pt x="3611" y="0"/>
                  </a:lnTo>
                </a:path>
              </a:pathLst>
            </a:custGeom>
            <a:noFill/>
            <a:ln w="3016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8212" name="Text Box 53"/>
            <p:cNvSpPr txBox="1">
              <a:spLocks noChangeArrowheads="1"/>
            </p:cNvSpPr>
            <p:nvPr/>
          </p:nvSpPr>
          <p:spPr bwMode="auto">
            <a:xfrm>
              <a:off x="1536" y="1736"/>
              <a:ext cx="470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GB" sz="1200" b="1">
                  <a:solidFill>
                    <a:srgbClr val="FFFFFF"/>
                  </a:solidFill>
                  <a:latin typeface="Times" pitchFamily="18" charset="0"/>
                </a:rPr>
                <a:t>head</a:t>
              </a:r>
            </a:p>
          </p:txBody>
        </p:sp>
      </p:grpSp>
      <p:grpSp>
        <p:nvGrpSpPr>
          <p:cNvPr id="123958" name="Group 54"/>
          <p:cNvGrpSpPr>
            <a:grpSpLocks/>
          </p:cNvGrpSpPr>
          <p:nvPr/>
        </p:nvGrpSpPr>
        <p:grpSpPr bwMode="auto">
          <a:xfrm>
            <a:off x="2846388" y="2005013"/>
            <a:ext cx="3822700" cy="787400"/>
            <a:chOff x="1649" y="1359"/>
            <a:chExt cx="2408" cy="496"/>
          </a:xfrm>
        </p:grpSpPr>
        <p:sp>
          <p:nvSpPr>
            <p:cNvPr id="8209" name="Freeform 55"/>
            <p:cNvSpPr>
              <a:spLocks/>
            </p:cNvSpPr>
            <p:nvPr/>
          </p:nvSpPr>
          <p:spPr bwMode="auto">
            <a:xfrm>
              <a:off x="1649" y="1359"/>
              <a:ext cx="2408" cy="496"/>
            </a:xfrm>
            <a:custGeom>
              <a:avLst/>
              <a:gdLst>
                <a:gd name="T0" fmla="*/ 0 w 3611"/>
                <a:gd name="T1" fmla="*/ 220 h 745"/>
                <a:gd name="T2" fmla="*/ 91 w 3611"/>
                <a:gd name="T3" fmla="*/ 126 h 745"/>
                <a:gd name="T4" fmla="*/ 447 w 3611"/>
                <a:gd name="T5" fmla="*/ 83 h 745"/>
                <a:gd name="T6" fmla="*/ 535 w 3611"/>
                <a:gd name="T7" fmla="*/ 71 h 745"/>
                <a:gd name="T8" fmla="*/ 804 w 3611"/>
                <a:gd name="T9" fmla="*/ 39 h 745"/>
                <a:gd name="T10" fmla="*/ 1071 w 3611"/>
                <a:gd name="T11" fmla="*/ 0 h 7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11" h="745">
                  <a:moveTo>
                    <a:pt x="0" y="745"/>
                  </a:moveTo>
                  <a:lnTo>
                    <a:pt x="307" y="428"/>
                  </a:lnTo>
                  <a:lnTo>
                    <a:pt x="1508" y="279"/>
                  </a:lnTo>
                  <a:lnTo>
                    <a:pt x="1806" y="242"/>
                  </a:lnTo>
                  <a:lnTo>
                    <a:pt x="2709" y="131"/>
                  </a:lnTo>
                  <a:lnTo>
                    <a:pt x="3611" y="0"/>
                  </a:lnTo>
                </a:path>
              </a:pathLst>
            </a:custGeom>
            <a:noFill/>
            <a:ln w="30163">
              <a:solidFill>
                <a:srgbClr val="00009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8210" name="Text Box 56"/>
            <p:cNvSpPr txBox="1">
              <a:spLocks noChangeArrowheads="1"/>
            </p:cNvSpPr>
            <p:nvPr/>
          </p:nvSpPr>
          <p:spPr bwMode="auto">
            <a:xfrm>
              <a:off x="1824" y="1632"/>
              <a:ext cx="35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GB" sz="1200" b="1">
                  <a:solidFill>
                    <a:srgbClr val="FFFFFF"/>
                  </a:solidFill>
                  <a:latin typeface="Times" pitchFamily="18" charset="0"/>
                </a:rPr>
                <a:t>trunk</a:t>
              </a:r>
            </a:p>
          </p:txBody>
        </p:sp>
      </p:grpSp>
      <p:grpSp>
        <p:nvGrpSpPr>
          <p:cNvPr id="123961" name="Group 57"/>
          <p:cNvGrpSpPr>
            <a:grpSpLocks/>
          </p:cNvGrpSpPr>
          <p:nvPr/>
        </p:nvGrpSpPr>
        <p:grpSpPr bwMode="auto">
          <a:xfrm>
            <a:off x="2846388" y="2063750"/>
            <a:ext cx="3822700" cy="1003300"/>
            <a:chOff x="1649" y="1396"/>
            <a:chExt cx="2408" cy="632"/>
          </a:xfrm>
        </p:grpSpPr>
        <p:sp>
          <p:nvSpPr>
            <p:cNvPr id="8207" name="Freeform 58"/>
            <p:cNvSpPr>
              <a:spLocks/>
            </p:cNvSpPr>
            <p:nvPr/>
          </p:nvSpPr>
          <p:spPr bwMode="auto">
            <a:xfrm>
              <a:off x="1649" y="1396"/>
              <a:ext cx="2408" cy="632"/>
            </a:xfrm>
            <a:custGeom>
              <a:avLst/>
              <a:gdLst>
                <a:gd name="T0" fmla="*/ 0 w 3611"/>
                <a:gd name="T1" fmla="*/ 280 h 949"/>
                <a:gd name="T2" fmla="*/ 179 w 3611"/>
                <a:gd name="T3" fmla="*/ 176 h 949"/>
                <a:gd name="T4" fmla="*/ 267 w 3611"/>
                <a:gd name="T5" fmla="*/ 165 h 949"/>
                <a:gd name="T6" fmla="*/ 359 w 3611"/>
                <a:gd name="T7" fmla="*/ 121 h 949"/>
                <a:gd name="T8" fmla="*/ 447 w 3611"/>
                <a:gd name="T9" fmla="*/ 66 h 949"/>
                <a:gd name="T10" fmla="*/ 535 w 3611"/>
                <a:gd name="T11" fmla="*/ 44 h 949"/>
                <a:gd name="T12" fmla="*/ 804 w 3611"/>
                <a:gd name="T13" fmla="*/ 33 h 949"/>
                <a:gd name="T14" fmla="*/ 1071 w 3611"/>
                <a:gd name="T15" fmla="*/ 0 h 9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11" h="949">
                  <a:moveTo>
                    <a:pt x="0" y="949"/>
                  </a:moveTo>
                  <a:lnTo>
                    <a:pt x="605" y="596"/>
                  </a:lnTo>
                  <a:lnTo>
                    <a:pt x="903" y="559"/>
                  </a:lnTo>
                  <a:lnTo>
                    <a:pt x="1210" y="410"/>
                  </a:lnTo>
                  <a:lnTo>
                    <a:pt x="1508" y="223"/>
                  </a:lnTo>
                  <a:lnTo>
                    <a:pt x="1806" y="149"/>
                  </a:lnTo>
                  <a:lnTo>
                    <a:pt x="2709" y="112"/>
                  </a:lnTo>
                  <a:lnTo>
                    <a:pt x="3611" y="0"/>
                  </a:lnTo>
                </a:path>
              </a:pathLst>
            </a:custGeom>
            <a:noFill/>
            <a:ln w="30163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Courier New" pitchFamily="49" charset="0"/>
              </a:endParaRPr>
            </a:p>
          </p:txBody>
        </p:sp>
        <p:sp>
          <p:nvSpPr>
            <p:cNvPr id="8208" name="Text Box 59"/>
            <p:cNvSpPr txBox="1">
              <a:spLocks noChangeArrowheads="1"/>
            </p:cNvSpPr>
            <p:nvPr/>
          </p:nvSpPr>
          <p:spPr bwMode="auto">
            <a:xfrm>
              <a:off x="1920" y="1824"/>
              <a:ext cx="36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GB" sz="1200" b="1">
                  <a:solidFill>
                    <a:srgbClr val="FFFFFF"/>
                  </a:solidFill>
                  <a:latin typeface="Times" pitchFamily="18" charset="0"/>
                </a:rPr>
                <a:t>hands</a:t>
              </a:r>
            </a:p>
          </p:txBody>
        </p:sp>
      </p:grpSp>
      <p:sp>
        <p:nvSpPr>
          <p:cNvPr id="123965" name="Text Box 61"/>
          <p:cNvSpPr txBox="1">
            <a:spLocks noChangeArrowheads="1"/>
          </p:cNvSpPr>
          <p:nvPr/>
        </p:nvSpPr>
        <p:spPr bwMode="auto">
          <a:xfrm>
            <a:off x="438150" y="234950"/>
            <a:ext cx="8435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altLang="en-GB" sz="800" b="1">
              <a:solidFill>
                <a:srgbClr val="FFCC0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GB" sz="2400" b="1">
                <a:solidFill>
                  <a:srgbClr val="FFFF00"/>
                </a:solidFill>
                <a:latin typeface="Arial" charset="0"/>
              </a:rPr>
              <a:t>T</a:t>
            </a:r>
            <a:r>
              <a:rPr lang="cs-CZ" altLang="en-GB" sz="2400" b="1">
                <a:solidFill>
                  <a:srgbClr val="FFFF00"/>
                </a:solidFill>
                <a:latin typeface="Arial" charset="0"/>
              </a:rPr>
              <a:t>eplot</a:t>
            </a:r>
            <a:r>
              <a:rPr lang="en-GB" altLang="en-GB" sz="2400" b="1">
                <a:solidFill>
                  <a:srgbClr val="FFFF00"/>
                </a:solidFill>
                <a:latin typeface="Arial" charset="0"/>
              </a:rPr>
              <a:t>a</a:t>
            </a:r>
            <a:r>
              <a:rPr lang="cs-CZ" altLang="en-GB" sz="2400" b="1">
                <a:solidFill>
                  <a:srgbClr val="FFFF00"/>
                </a:solidFill>
                <a:latin typeface="Arial" charset="0"/>
              </a:rPr>
              <a:t> „slupky“ </a:t>
            </a:r>
            <a:r>
              <a:rPr lang="cs-CZ" altLang="en-GB" sz="2400">
                <a:solidFill>
                  <a:srgbClr val="FFCC00"/>
                </a:solidFill>
                <a:latin typeface="Arial" charset="0"/>
              </a:rPr>
              <a:t>osciluje</a:t>
            </a:r>
            <a:r>
              <a:rPr lang="cs-CZ" altLang="en-GB" sz="2400" b="1">
                <a:solidFill>
                  <a:srgbClr val="FFFF00"/>
                </a:solidFill>
                <a:latin typeface="Arial" charset="0"/>
              </a:rPr>
              <a:t> mezi </a:t>
            </a:r>
            <a:r>
              <a:rPr lang="en-GB" altLang="en-GB" sz="2400" b="1">
                <a:solidFill>
                  <a:srgbClr val="FFFF00"/>
                </a:solidFill>
                <a:latin typeface="Arial" charset="0"/>
              </a:rPr>
              <a:t>20</a:t>
            </a:r>
            <a:r>
              <a:rPr lang="cs-CZ" altLang="en-GB" sz="2400" b="1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GB" altLang="en-GB" sz="2400" b="1">
                <a:solidFill>
                  <a:srgbClr val="FFFF00"/>
                </a:solidFill>
                <a:latin typeface="Arial" charset="0"/>
              </a:rPr>
              <a:t>-</a:t>
            </a:r>
            <a:r>
              <a:rPr lang="cs-CZ" altLang="en-GB" sz="2400" b="1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GB" altLang="en-GB" sz="2400" b="1">
                <a:solidFill>
                  <a:srgbClr val="FFFF00"/>
                </a:solidFill>
                <a:latin typeface="Arial" charset="0"/>
              </a:rPr>
              <a:t>40°C</a:t>
            </a:r>
            <a:r>
              <a:rPr lang="cs-CZ" altLang="en-GB" sz="2400">
                <a:solidFill>
                  <a:srgbClr val="FFCC00"/>
                </a:solidFill>
                <a:latin typeface="Arial" charset="0"/>
              </a:rPr>
              <a:t> (0°C – 50 °C)</a:t>
            </a:r>
            <a:endParaRPr lang="en-GB" altLang="en-GB" sz="800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8202" name="Rectangle 63"/>
          <p:cNvSpPr>
            <a:spLocks noChangeArrowheads="1"/>
          </p:cNvSpPr>
          <p:nvPr/>
        </p:nvSpPr>
        <p:spPr bwMode="auto">
          <a:xfrm>
            <a:off x="3016250" y="1530350"/>
            <a:ext cx="887413" cy="365125"/>
          </a:xfrm>
          <a:prstGeom prst="rect">
            <a:avLst/>
          </a:prstGeom>
          <a:solidFill>
            <a:schemeClr val="bg1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srgbClr val="FFFFFF"/>
                </a:solidFill>
              </a:rPr>
              <a:t>rektum</a:t>
            </a:r>
          </a:p>
        </p:txBody>
      </p:sp>
      <p:sp>
        <p:nvSpPr>
          <p:cNvPr id="8203" name="Rectangle 64"/>
          <p:cNvSpPr>
            <a:spLocks noChangeArrowheads="1"/>
          </p:cNvSpPr>
          <p:nvPr/>
        </p:nvSpPr>
        <p:spPr bwMode="auto">
          <a:xfrm>
            <a:off x="3013075" y="3416300"/>
            <a:ext cx="887413" cy="365125"/>
          </a:xfrm>
          <a:prstGeom prst="rect">
            <a:avLst/>
          </a:prstGeom>
          <a:solidFill>
            <a:schemeClr val="bg1"/>
          </a:solidFill>
          <a:ln w="2857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srgbClr val="FFFFFF"/>
                </a:solidFill>
              </a:rPr>
              <a:t>nohy</a:t>
            </a:r>
          </a:p>
        </p:txBody>
      </p:sp>
      <p:sp>
        <p:nvSpPr>
          <p:cNvPr id="8204" name="Rectangle 65"/>
          <p:cNvSpPr>
            <a:spLocks noChangeArrowheads="1"/>
          </p:cNvSpPr>
          <p:nvPr/>
        </p:nvSpPr>
        <p:spPr bwMode="auto">
          <a:xfrm>
            <a:off x="2955925" y="2820988"/>
            <a:ext cx="887413" cy="365125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srgbClr val="FFFFFF"/>
                </a:solidFill>
              </a:rPr>
              <a:t>ruce</a:t>
            </a:r>
          </a:p>
        </p:txBody>
      </p:sp>
      <p:sp>
        <p:nvSpPr>
          <p:cNvPr id="8205" name="Rectangle 66"/>
          <p:cNvSpPr>
            <a:spLocks noChangeArrowheads="1"/>
          </p:cNvSpPr>
          <p:nvPr/>
        </p:nvSpPr>
        <p:spPr bwMode="auto">
          <a:xfrm>
            <a:off x="2997200" y="2268538"/>
            <a:ext cx="757238" cy="36512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srgbClr val="FFFFFF"/>
                </a:solidFill>
              </a:rPr>
              <a:t>trup</a:t>
            </a:r>
          </a:p>
        </p:txBody>
      </p:sp>
      <p:sp>
        <p:nvSpPr>
          <p:cNvPr id="8206" name="Rectangle 67"/>
          <p:cNvSpPr>
            <a:spLocks noChangeArrowheads="1"/>
          </p:cNvSpPr>
          <p:nvPr/>
        </p:nvSpPr>
        <p:spPr bwMode="auto">
          <a:xfrm>
            <a:off x="4075113" y="1862138"/>
            <a:ext cx="785812" cy="36512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srgbClr val="FFFFFF"/>
                </a:solidFill>
              </a:rPr>
              <a:t>hlava</a:t>
            </a:r>
          </a:p>
        </p:txBody>
      </p:sp>
    </p:spTree>
    <p:extLst>
      <p:ext uri="{BB962C8B-B14F-4D97-AF65-F5344CB8AC3E}">
        <p14:creationId xmlns:p14="http://schemas.microsoft.com/office/powerpoint/2010/main" xmlns="" val="419536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autoUpdateAnimBg="0"/>
      <p:bldP spid="123965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179388" y="115888"/>
            <a:ext cx="8964612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4800" b="1" dirty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Kombinace vlivu teploty</a:t>
            </a: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4800" b="1" dirty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s vysokohorským prostředím</a:t>
            </a:r>
          </a:p>
        </p:txBody>
      </p:sp>
      <p:sp>
        <p:nvSpPr>
          <p:cNvPr id="63492" name="Oval 4"/>
          <p:cNvSpPr>
            <a:spLocks noChangeArrowheads="1"/>
          </p:cNvSpPr>
          <p:nvPr/>
        </p:nvSpPr>
        <p:spPr bwMode="auto">
          <a:xfrm>
            <a:off x="250825" y="4005263"/>
            <a:ext cx="3455988" cy="18002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4400" b="1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změny</a:t>
            </a: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4400" b="1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REAKTIVNÍ</a:t>
            </a:r>
          </a:p>
        </p:txBody>
      </p:sp>
      <p:cxnSp>
        <p:nvCxnSpPr>
          <p:cNvPr id="63493" name="AutoShape 5"/>
          <p:cNvCxnSpPr>
            <a:cxnSpLocks noChangeShapeType="1"/>
          </p:cNvCxnSpPr>
          <p:nvPr/>
        </p:nvCxnSpPr>
        <p:spPr bwMode="auto">
          <a:xfrm>
            <a:off x="5219700" y="2708275"/>
            <a:ext cx="741363" cy="2052638"/>
          </a:xfrm>
          <a:prstGeom prst="bentConnector3">
            <a:avLst>
              <a:gd name="adj1" fmla="val 49894"/>
            </a:avLst>
          </a:prstGeom>
          <a:noFill/>
          <a:ln w="762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494" name="AutoShape 6"/>
          <p:cNvCxnSpPr>
            <a:cxnSpLocks noChangeShapeType="1"/>
          </p:cNvCxnSpPr>
          <p:nvPr/>
        </p:nvCxnSpPr>
        <p:spPr bwMode="auto">
          <a:xfrm rot="10800000" flipV="1">
            <a:off x="4500563" y="2708275"/>
            <a:ext cx="696912" cy="2052638"/>
          </a:xfrm>
          <a:prstGeom prst="bentConnector3">
            <a:avLst>
              <a:gd name="adj1" fmla="val 49884"/>
            </a:avLst>
          </a:prstGeom>
          <a:noFill/>
          <a:ln w="7620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495" name="Oval 7"/>
          <p:cNvSpPr>
            <a:spLocks noChangeArrowheads="1"/>
          </p:cNvSpPr>
          <p:nvPr/>
        </p:nvSpPr>
        <p:spPr bwMode="auto">
          <a:xfrm>
            <a:off x="5688013" y="4005263"/>
            <a:ext cx="3455987" cy="18002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4400" b="1">
                <a:solidFill>
                  <a:srgbClr val="66FF33"/>
                </a:solidFill>
                <a:ea typeface="Arial Unicode MS" pitchFamily="34" charset="-128"/>
                <a:cs typeface="Arial Unicode MS" pitchFamily="34" charset="-128"/>
              </a:rPr>
              <a:t>změny</a:t>
            </a: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4400" b="1">
                <a:solidFill>
                  <a:srgbClr val="66FF33"/>
                </a:solidFill>
                <a:ea typeface="Arial Unicode MS" pitchFamily="34" charset="-128"/>
                <a:cs typeface="Arial Unicode MS" pitchFamily="34" charset="-128"/>
              </a:rPr>
              <a:t>ADAPTAČNÍ</a:t>
            </a:r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5219700" y="24209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>
            <a:off x="5219700" y="2420938"/>
            <a:ext cx="730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5148263" y="2420938"/>
            <a:ext cx="71437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>
            <a:off x="5219700" y="2565400"/>
            <a:ext cx="730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 flipH="1">
            <a:off x="5148263" y="2565400"/>
            <a:ext cx="71437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63501" name="Oval 13"/>
          <p:cNvSpPr>
            <a:spLocks noChangeArrowheads="1"/>
          </p:cNvSpPr>
          <p:nvPr/>
        </p:nvSpPr>
        <p:spPr bwMode="auto">
          <a:xfrm>
            <a:off x="5148263" y="2349500"/>
            <a:ext cx="144462" cy="714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7152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/>
          <p:cNvSpPr>
            <a:spLocks noChangeArrowheads="1"/>
          </p:cNvSpPr>
          <p:nvPr/>
        </p:nvSpPr>
        <p:spPr bwMode="auto">
          <a:xfrm>
            <a:off x="3851275" y="836613"/>
            <a:ext cx="936625" cy="792162"/>
          </a:xfrm>
          <a:prstGeom prst="star32">
            <a:avLst>
              <a:gd name="adj" fmla="val 375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3200" b="1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</a:rPr>
              <a:t>↓O</a:t>
            </a:r>
            <a:r>
              <a:rPr lang="cs-CZ" sz="3200" b="1" baseline="-25000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64515" name="AutoShape 3"/>
          <p:cNvSpPr>
            <a:spLocks noChangeArrowheads="1"/>
          </p:cNvSpPr>
          <p:nvPr/>
        </p:nvSpPr>
        <p:spPr bwMode="auto">
          <a:xfrm>
            <a:off x="3132138" y="333375"/>
            <a:ext cx="2520950" cy="1728788"/>
          </a:xfrm>
          <a:prstGeom prst="downArrowCallout">
            <a:avLst>
              <a:gd name="adj1" fmla="val 52968"/>
              <a:gd name="adj2" fmla="val 36455"/>
              <a:gd name="adj3" fmla="val 16667"/>
              <a:gd name="adj4" fmla="val 6666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2400" b="1">
                <a:solidFill>
                  <a:srgbClr val="008000"/>
                </a:solidFill>
                <a:ea typeface="Arial Unicode MS" pitchFamily="34" charset="-128"/>
                <a:cs typeface="Arial Unicode MS" pitchFamily="34" charset="-128"/>
              </a:rPr>
              <a:t>reaktivní změny</a:t>
            </a: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cs-CZ" sz="2400" b="1">
              <a:solidFill>
                <a:srgbClr val="008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cs-CZ" sz="2400" b="1">
              <a:solidFill>
                <a:srgbClr val="008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4516" name="AutoShape 4"/>
          <p:cNvSpPr>
            <a:spLocks noChangeArrowheads="1"/>
          </p:cNvSpPr>
          <p:nvPr/>
        </p:nvSpPr>
        <p:spPr bwMode="auto">
          <a:xfrm>
            <a:off x="323850" y="1268413"/>
            <a:ext cx="1944688" cy="1150937"/>
          </a:xfrm>
          <a:prstGeom prst="flowChartTerminator">
            <a:avLst/>
          </a:prstGeom>
          <a:solidFill>
            <a:srgbClr val="FF7C80"/>
          </a:solidFill>
          <a:ln w="9525">
            <a:solidFill>
              <a:srgbClr val="FF7C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24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↑</a:t>
            </a:r>
            <a:endParaRPr lang="cs-CZ" sz="2400" b="1">
              <a:solidFill>
                <a:srgbClr val="FFFFFF"/>
              </a:solidFill>
              <a:ea typeface="Arial Unicode MS" pitchFamily="34" charset="-128"/>
              <a:cs typeface="Arial" charset="0"/>
            </a:endParaRP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24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viskozity</a:t>
            </a: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24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krve</a:t>
            </a:r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2843213" y="2276475"/>
            <a:ext cx="3095625" cy="1008063"/>
          </a:xfrm>
          <a:prstGeom prst="star32">
            <a:avLst>
              <a:gd name="adj" fmla="val 37500"/>
            </a:avLst>
          </a:prstGeom>
          <a:solidFill>
            <a:srgbClr val="00FF00"/>
          </a:solidFill>
          <a:ln w="762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cs-CZ" sz="2400" b="1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24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HYPERVENTILACE</a:t>
            </a: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cs-CZ" sz="2400" b="1" baseline="-2500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6516688" y="1628775"/>
            <a:ext cx="720725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24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↑SF</a:t>
            </a:r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>
            <a:off x="7380288" y="1628775"/>
            <a:ext cx="720725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24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↑Q</a:t>
            </a:r>
          </a:p>
        </p:txBody>
      </p:sp>
      <p:sp>
        <p:nvSpPr>
          <p:cNvPr id="64520" name="AutoShape 8"/>
          <p:cNvSpPr>
            <a:spLocks noChangeArrowheads="1"/>
          </p:cNvSpPr>
          <p:nvPr/>
        </p:nvSpPr>
        <p:spPr bwMode="auto">
          <a:xfrm>
            <a:off x="8243888" y="1628775"/>
            <a:ext cx="720725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24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↑TK</a:t>
            </a:r>
          </a:p>
        </p:txBody>
      </p:sp>
      <p:sp>
        <p:nvSpPr>
          <p:cNvPr id="64521" name="Oval 9"/>
          <p:cNvSpPr>
            <a:spLocks noChangeArrowheads="1"/>
          </p:cNvSpPr>
          <p:nvPr/>
        </p:nvSpPr>
        <p:spPr bwMode="auto">
          <a:xfrm>
            <a:off x="7812088" y="1700213"/>
            <a:ext cx="73025" cy="7143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cxnSp>
        <p:nvCxnSpPr>
          <p:cNvPr id="64522" name="AutoShape 10"/>
          <p:cNvCxnSpPr>
            <a:cxnSpLocks noChangeShapeType="1"/>
            <a:stCxn id="64515" idx="3"/>
            <a:endCxn id="64518" idx="0"/>
          </p:cNvCxnSpPr>
          <p:nvPr/>
        </p:nvCxnSpPr>
        <p:spPr bwMode="auto">
          <a:xfrm>
            <a:off x="5653088" y="909638"/>
            <a:ext cx="1223962" cy="700087"/>
          </a:xfrm>
          <a:prstGeom prst="bentConnector2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23" name="AutoShape 11"/>
          <p:cNvCxnSpPr>
            <a:cxnSpLocks noChangeShapeType="1"/>
            <a:stCxn id="64515" idx="3"/>
            <a:endCxn id="64519" idx="0"/>
          </p:cNvCxnSpPr>
          <p:nvPr/>
        </p:nvCxnSpPr>
        <p:spPr bwMode="auto">
          <a:xfrm>
            <a:off x="5653088" y="909638"/>
            <a:ext cx="2087562" cy="700087"/>
          </a:xfrm>
          <a:prstGeom prst="bentConnector2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24" name="AutoShape 12"/>
          <p:cNvCxnSpPr>
            <a:cxnSpLocks noChangeShapeType="1"/>
            <a:stCxn id="64515" idx="3"/>
            <a:endCxn id="64520" idx="0"/>
          </p:cNvCxnSpPr>
          <p:nvPr/>
        </p:nvCxnSpPr>
        <p:spPr bwMode="auto">
          <a:xfrm>
            <a:off x="5653088" y="909638"/>
            <a:ext cx="2951162" cy="700087"/>
          </a:xfrm>
          <a:prstGeom prst="bentConnector2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25" name="AutoShape 13"/>
          <p:cNvSpPr>
            <a:spLocks noChangeArrowheads="1"/>
          </p:cNvSpPr>
          <p:nvPr/>
        </p:nvSpPr>
        <p:spPr bwMode="auto">
          <a:xfrm>
            <a:off x="6804025" y="4652963"/>
            <a:ext cx="1657350" cy="647700"/>
          </a:xfrm>
          <a:prstGeom prst="flowChartTerminator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24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alkalóza</a:t>
            </a:r>
          </a:p>
        </p:txBody>
      </p:sp>
      <p:sp>
        <p:nvSpPr>
          <p:cNvPr id="64526" name="AutoShape 14"/>
          <p:cNvSpPr>
            <a:spLocks noChangeArrowheads="1"/>
          </p:cNvSpPr>
          <p:nvPr/>
        </p:nvSpPr>
        <p:spPr bwMode="auto">
          <a:xfrm>
            <a:off x="6877050" y="3429000"/>
            <a:ext cx="1150938" cy="720725"/>
          </a:xfrm>
          <a:prstGeom prst="flowChartTerminator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24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↑pH</a:t>
            </a:r>
          </a:p>
        </p:txBody>
      </p:sp>
      <p:sp>
        <p:nvSpPr>
          <p:cNvPr id="64527" name="AutoShape 15"/>
          <p:cNvSpPr>
            <a:spLocks noChangeArrowheads="1"/>
          </p:cNvSpPr>
          <p:nvPr/>
        </p:nvSpPr>
        <p:spPr bwMode="auto">
          <a:xfrm>
            <a:off x="3419475" y="4581525"/>
            <a:ext cx="2160588" cy="719138"/>
          </a:xfrm>
          <a:prstGeom prst="flowChartTerminator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24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↓</a:t>
            </a:r>
            <a:endParaRPr lang="cs-CZ" sz="2400" b="1">
              <a:solidFill>
                <a:srgbClr val="FFFFFF"/>
              </a:solidFill>
              <a:ea typeface="Arial Unicode MS" pitchFamily="34" charset="-128"/>
              <a:cs typeface="Arial" charset="0"/>
            </a:endParaRP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24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dráždivosti DC</a:t>
            </a:r>
          </a:p>
        </p:txBody>
      </p:sp>
      <p:sp>
        <p:nvSpPr>
          <p:cNvPr id="64528" name="AutoShape 16"/>
          <p:cNvSpPr>
            <a:spLocks noChangeArrowheads="1"/>
          </p:cNvSpPr>
          <p:nvPr/>
        </p:nvSpPr>
        <p:spPr bwMode="auto">
          <a:xfrm>
            <a:off x="3419475" y="3644900"/>
            <a:ext cx="2160588" cy="720725"/>
          </a:xfrm>
          <a:prstGeom prst="flowChartTerminator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24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↑</a:t>
            </a:r>
            <a:r>
              <a:rPr lang="cs-CZ" sz="2400" b="1">
                <a:solidFill>
                  <a:srgbClr val="FFFFFF"/>
                </a:solidFill>
                <a:ea typeface="Arial Unicode MS" pitchFamily="34" charset="-128"/>
                <a:cs typeface="Arial" charset="0"/>
              </a:rPr>
              <a:t> </a:t>
            </a:r>
            <a:r>
              <a:rPr lang="cs-CZ" sz="24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výdej CO</a:t>
            </a:r>
            <a:r>
              <a:rPr lang="cs-CZ" sz="2400" b="1" baseline="-2500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64529" name="AutoShape 17"/>
          <p:cNvSpPr>
            <a:spLocks noChangeArrowheads="1"/>
          </p:cNvSpPr>
          <p:nvPr/>
        </p:nvSpPr>
        <p:spPr bwMode="auto">
          <a:xfrm>
            <a:off x="250825" y="3573463"/>
            <a:ext cx="2449513" cy="1295400"/>
          </a:xfrm>
          <a:prstGeom prst="flowChartTerminator">
            <a:avLst/>
          </a:prstGeom>
          <a:solidFill>
            <a:srgbClr val="FFCC66"/>
          </a:solidFill>
          <a:ln w="9525">
            <a:solidFill>
              <a:srgbClr val="FFCC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20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DEHYDRATACE</a:t>
            </a: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20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+</a:t>
            </a: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20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vysoušení sliznic</a:t>
            </a:r>
          </a:p>
        </p:txBody>
      </p:sp>
      <p:sp>
        <p:nvSpPr>
          <p:cNvPr id="266258" name="AutoShape 18"/>
          <p:cNvSpPr>
            <a:spLocks noChangeArrowheads="1"/>
          </p:cNvSpPr>
          <p:nvPr/>
        </p:nvSpPr>
        <p:spPr bwMode="auto">
          <a:xfrm>
            <a:off x="2916238" y="5589588"/>
            <a:ext cx="3095625" cy="936625"/>
          </a:xfrm>
          <a:prstGeom prst="star32">
            <a:avLst>
              <a:gd name="adj" fmla="val 37500"/>
            </a:avLst>
          </a:prstGeom>
          <a:solidFill>
            <a:srgbClr val="0000FF"/>
          </a:solidFill>
          <a:ln w="762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cs-CZ" sz="2400" b="1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cs-CZ" sz="2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HYPOVENTILACE</a:t>
            </a: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cs-CZ" sz="2400" b="1" baseline="-2500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4531" name="AutoShape 19"/>
          <p:cNvSpPr>
            <a:spLocks noChangeArrowheads="1"/>
          </p:cNvSpPr>
          <p:nvPr/>
        </p:nvSpPr>
        <p:spPr bwMode="auto">
          <a:xfrm>
            <a:off x="3924300" y="836613"/>
            <a:ext cx="935038" cy="863600"/>
          </a:xfrm>
          <a:prstGeom prst="star32">
            <a:avLst>
              <a:gd name="adj" fmla="val 37500"/>
            </a:avLst>
          </a:prstGeom>
          <a:solidFill>
            <a:schemeClr val="bg1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3200" b="1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</a:rPr>
              <a:t>↓O</a:t>
            </a:r>
            <a:r>
              <a:rPr lang="cs-CZ" sz="3200" b="1" baseline="-25000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cxnSp>
        <p:nvCxnSpPr>
          <p:cNvPr id="64532" name="AutoShape 20"/>
          <p:cNvCxnSpPr>
            <a:cxnSpLocks noChangeShapeType="1"/>
            <a:stCxn id="64517" idx="1"/>
            <a:endCxn id="64516" idx="2"/>
          </p:cNvCxnSpPr>
          <p:nvPr/>
        </p:nvCxnSpPr>
        <p:spPr bwMode="auto">
          <a:xfrm rot="10800000">
            <a:off x="1296988" y="2419350"/>
            <a:ext cx="1508125" cy="361950"/>
          </a:xfrm>
          <a:prstGeom prst="bentConnector2">
            <a:avLst/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33" name="AutoShape 21"/>
          <p:cNvCxnSpPr>
            <a:cxnSpLocks noChangeShapeType="1"/>
            <a:stCxn id="64517" idx="1"/>
            <a:endCxn id="64529" idx="0"/>
          </p:cNvCxnSpPr>
          <p:nvPr/>
        </p:nvCxnSpPr>
        <p:spPr bwMode="auto">
          <a:xfrm rot="10800000" flipV="1">
            <a:off x="1476375" y="2781300"/>
            <a:ext cx="1328738" cy="792163"/>
          </a:xfrm>
          <a:prstGeom prst="bentConnector2">
            <a:avLst/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34" name="AutoShape 22"/>
          <p:cNvCxnSpPr>
            <a:cxnSpLocks noChangeShapeType="1"/>
            <a:stCxn id="64517" idx="2"/>
            <a:endCxn id="64528" idx="1"/>
          </p:cNvCxnSpPr>
          <p:nvPr/>
        </p:nvCxnSpPr>
        <p:spPr bwMode="auto">
          <a:xfrm rot="5400000">
            <a:off x="3563937" y="3178176"/>
            <a:ext cx="682625" cy="971550"/>
          </a:xfrm>
          <a:prstGeom prst="bentConnector4">
            <a:avLst>
              <a:gd name="adj1" fmla="val 20699"/>
              <a:gd name="adj2" fmla="val 123528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35" name="AutoShape 23"/>
          <p:cNvCxnSpPr>
            <a:cxnSpLocks noChangeShapeType="1"/>
            <a:stCxn id="64528" idx="1"/>
            <a:endCxn id="64527" idx="1"/>
          </p:cNvCxnSpPr>
          <p:nvPr/>
        </p:nvCxnSpPr>
        <p:spPr bwMode="auto">
          <a:xfrm rot="10800000" flipH="1" flipV="1">
            <a:off x="3419475" y="4005263"/>
            <a:ext cx="1588" cy="936625"/>
          </a:xfrm>
          <a:prstGeom prst="bentConnector3">
            <a:avLst>
              <a:gd name="adj1" fmla="val -14400000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36" name="AutoShape 24"/>
          <p:cNvCxnSpPr>
            <a:cxnSpLocks noChangeShapeType="1"/>
            <a:stCxn id="64527" idx="3"/>
            <a:endCxn id="266258" idx="3"/>
          </p:cNvCxnSpPr>
          <p:nvPr/>
        </p:nvCxnSpPr>
        <p:spPr bwMode="auto">
          <a:xfrm>
            <a:off x="5580063" y="4941888"/>
            <a:ext cx="469900" cy="1116012"/>
          </a:xfrm>
          <a:prstGeom prst="bentConnector3">
            <a:avLst>
              <a:gd name="adj1" fmla="val 189190"/>
            </a:avLst>
          </a:prstGeom>
          <a:noFill/>
          <a:ln w="76200">
            <a:solidFill>
              <a:srgbClr val="0000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37" name="AutoShape 25"/>
          <p:cNvCxnSpPr>
            <a:cxnSpLocks noChangeShapeType="1"/>
            <a:endCxn id="64526" idx="1"/>
          </p:cNvCxnSpPr>
          <p:nvPr/>
        </p:nvCxnSpPr>
        <p:spPr bwMode="auto">
          <a:xfrm flipV="1">
            <a:off x="5580063" y="3789363"/>
            <a:ext cx="1296987" cy="215900"/>
          </a:xfrm>
          <a:prstGeom prst="bentConnector3">
            <a:avLst>
              <a:gd name="adj1" fmla="val 49940"/>
            </a:avLst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38" name="AutoShape 26"/>
          <p:cNvCxnSpPr>
            <a:cxnSpLocks noChangeShapeType="1"/>
            <a:stCxn id="64526" idx="3"/>
            <a:endCxn id="64525" idx="3"/>
          </p:cNvCxnSpPr>
          <p:nvPr/>
        </p:nvCxnSpPr>
        <p:spPr bwMode="auto">
          <a:xfrm>
            <a:off x="8027988" y="3789363"/>
            <a:ext cx="433387" cy="1187450"/>
          </a:xfrm>
          <a:prstGeom prst="bentConnector3">
            <a:avLst>
              <a:gd name="adj1" fmla="val 180954"/>
            </a:avLst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39" name="Rectangle 27"/>
          <p:cNvSpPr>
            <a:spLocks noChangeArrowheads="1"/>
          </p:cNvSpPr>
          <p:nvPr/>
        </p:nvSpPr>
        <p:spPr bwMode="auto">
          <a:xfrm rot="-586305">
            <a:off x="7307263" y="5792788"/>
            <a:ext cx="1530350" cy="792162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2000" i="1">
                <a:solidFill>
                  <a:srgbClr val="000066"/>
                </a:solidFill>
                <a:ea typeface="Arial Unicode MS" pitchFamily="34" charset="-128"/>
                <a:cs typeface="Arial Unicode MS" pitchFamily="34" charset="-128"/>
              </a:rPr>
              <a:t>adaptace</a:t>
            </a: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2000" i="1">
                <a:solidFill>
                  <a:srgbClr val="000066"/>
                </a:solidFill>
                <a:ea typeface="Arial Unicode MS" pitchFamily="34" charset="-128"/>
                <a:cs typeface="Arial Unicode MS" pitchFamily="34" charset="-128"/>
              </a:rPr>
              <a:t>akutní</a:t>
            </a:r>
          </a:p>
        </p:txBody>
      </p:sp>
    </p:spTree>
    <p:extLst>
      <p:ext uri="{BB962C8B-B14F-4D97-AF65-F5344CB8AC3E}">
        <p14:creationId xmlns:p14="http://schemas.microsoft.com/office/powerpoint/2010/main" xmlns="" val="176614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greffe_rei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516688" y="1341438"/>
            <a:ext cx="1012825" cy="1100137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39" name="Picture 3" descr="heartani">
            <a:hlinkClick r:id="rId3"/>
          </p:cNvPr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473700" y="4799013"/>
            <a:ext cx="863600" cy="1135062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40" name="Picture 5" descr="rb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757747">
            <a:off x="7243763" y="2486025"/>
            <a:ext cx="135096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AutoShape 6"/>
          <p:cNvSpPr>
            <a:spLocks noChangeArrowheads="1"/>
          </p:cNvSpPr>
          <p:nvPr/>
        </p:nvSpPr>
        <p:spPr bwMode="auto">
          <a:xfrm>
            <a:off x="3059113" y="333375"/>
            <a:ext cx="2736850" cy="1728788"/>
          </a:xfrm>
          <a:prstGeom prst="downArrowCallout">
            <a:avLst>
              <a:gd name="adj1" fmla="val 57505"/>
              <a:gd name="adj2" fmla="val 39578"/>
              <a:gd name="adj3" fmla="val 16667"/>
              <a:gd name="adj4" fmla="val 66667"/>
            </a:avLst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24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adaptační změny</a:t>
            </a: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cs-CZ" sz="2400" b="1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cs-CZ" sz="2400" b="1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5542" name="AutoShape 7"/>
          <p:cNvSpPr>
            <a:spLocks noChangeArrowheads="1"/>
          </p:cNvSpPr>
          <p:nvPr/>
        </p:nvSpPr>
        <p:spPr bwMode="auto">
          <a:xfrm>
            <a:off x="3924300" y="836613"/>
            <a:ext cx="935038" cy="863600"/>
          </a:xfrm>
          <a:prstGeom prst="star32">
            <a:avLst>
              <a:gd name="adj" fmla="val 37500"/>
            </a:avLst>
          </a:prstGeom>
          <a:solidFill>
            <a:schemeClr val="bg1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3200" b="1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</a:rPr>
              <a:t>↓O</a:t>
            </a:r>
            <a:r>
              <a:rPr lang="cs-CZ" sz="3200" b="1" baseline="-25000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pic>
        <p:nvPicPr>
          <p:cNvPr id="65543" name="Picture 8" descr="animation of lungs during breathing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160713" y="4667250"/>
            <a:ext cx="1260475" cy="1198563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44" name="Picture 9" descr="bicep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77253">
            <a:off x="250825" y="836613"/>
            <a:ext cx="20002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5" name="Picture 10" descr="mitochondri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781300"/>
            <a:ext cx="86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6" name="Rectangle 11"/>
          <p:cNvSpPr>
            <a:spLocks noChangeArrowheads="1"/>
          </p:cNvSpPr>
          <p:nvPr/>
        </p:nvSpPr>
        <p:spPr bwMode="auto">
          <a:xfrm>
            <a:off x="2916238" y="3860800"/>
            <a:ext cx="935037" cy="576263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pic>
        <p:nvPicPr>
          <p:cNvPr id="65547" name="Picture 12" descr="photo_molecul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284538"/>
            <a:ext cx="10795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8" name="Rectangle 13"/>
          <p:cNvSpPr>
            <a:spLocks noChangeArrowheads="1"/>
          </p:cNvSpPr>
          <p:nvPr/>
        </p:nvSpPr>
        <p:spPr bwMode="auto">
          <a:xfrm>
            <a:off x="250825" y="3068638"/>
            <a:ext cx="504825" cy="358775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65549" name="Rectangle 14"/>
          <p:cNvSpPr>
            <a:spLocks noChangeArrowheads="1"/>
          </p:cNvSpPr>
          <p:nvPr/>
        </p:nvSpPr>
        <p:spPr bwMode="auto">
          <a:xfrm>
            <a:off x="539750" y="3357563"/>
            <a:ext cx="215900" cy="14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65550" name="Oval 15"/>
          <p:cNvSpPr>
            <a:spLocks noChangeArrowheads="1"/>
          </p:cNvSpPr>
          <p:nvPr/>
        </p:nvSpPr>
        <p:spPr bwMode="auto">
          <a:xfrm>
            <a:off x="611188" y="3213100"/>
            <a:ext cx="287337" cy="2159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65551" name="Oval 16"/>
          <p:cNvSpPr>
            <a:spLocks noChangeArrowheads="1"/>
          </p:cNvSpPr>
          <p:nvPr/>
        </p:nvSpPr>
        <p:spPr bwMode="auto">
          <a:xfrm>
            <a:off x="395288" y="3284538"/>
            <a:ext cx="358775" cy="36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65552" name="AutoShape 18"/>
          <p:cNvSpPr>
            <a:spLocks noChangeArrowheads="1"/>
          </p:cNvSpPr>
          <p:nvPr/>
        </p:nvSpPr>
        <p:spPr bwMode="auto">
          <a:xfrm>
            <a:off x="250825" y="2276475"/>
            <a:ext cx="1655763" cy="1008063"/>
          </a:xfrm>
          <a:prstGeom prst="roundRect">
            <a:avLst>
              <a:gd name="adj" fmla="val 16667"/>
            </a:avLst>
          </a:prstGeom>
          <a:solidFill>
            <a:srgbClr val="F78187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20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růst </a:t>
            </a: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20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svalového</a:t>
            </a: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20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myoglobinu</a:t>
            </a:r>
          </a:p>
        </p:txBody>
      </p:sp>
      <p:sp>
        <p:nvSpPr>
          <p:cNvPr id="65553" name="AutoShape 19"/>
          <p:cNvSpPr>
            <a:spLocks noChangeArrowheads="1"/>
          </p:cNvSpPr>
          <p:nvPr/>
        </p:nvSpPr>
        <p:spPr bwMode="auto">
          <a:xfrm>
            <a:off x="2124075" y="3573463"/>
            <a:ext cx="1582738" cy="647700"/>
          </a:xfrm>
          <a:prstGeom prst="roundRect">
            <a:avLst>
              <a:gd name="adj" fmla="val 16667"/>
            </a:avLst>
          </a:prstGeom>
          <a:solidFill>
            <a:srgbClr val="00FF99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růst počtu</a:t>
            </a: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mitochondrií</a:t>
            </a:r>
          </a:p>
        </p:txBody>
      </p:sp>
      <p:sp>
        <p:nvSpPr>
          <p:cNvPr id="65554" name="AutoShape 20"/>
          <p:cNvSpPr>
            <a:spLocks noChangeArrowheads="1"/>
          </p:cNvSpPr>
          <p:nvPr/>
        </p:nvSpPr>
        <p:spPr bwMode="auto">
          <a:xfrm>
            <a:off x="2195513" y="1989138"/>
            <a:ext cx="1511300" cy="792162"/>
          </a:xfrm>
          <a:prstGeom prst="roundRect">
            <a:avLst>
              <a:gd name="adj" fmla="val 16667"/>
            </a:avLst>
          </a:prstGeom>
          <a:solidFill>
            <a:srgbClr val="00FF99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růst aktivity</a:t>
            </a: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oxidačních</a:t>
            </a: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enzymů</a:t>
            </a:r>
          </a:p>
        </p:txBody>
      </p:sp>
      <p:sp>
        <p:nvSpPr>
          <p:cNvPr id="65555" name="AutoShape 21"/>
          <p:cNvSpPr>
            <a:spLocks noChangeArrowheads="1"/>
          </p:cNvSpPr>
          <p:nvPr/>
        </p:nvSpPr>
        <p:spPr bwMode="auto">
          <a:xfrm>
            <a:off x="5148263" y="2636838"/>
            <a:ext cx="1655762" cy="576262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růst utilizace</a:t>
            </a: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VMK</a:t>
            </a:r>
          </a:p>
        </p:txBody>
      </p:sp>
      <p:sp>
        <p:nvSpPr>
          <p:cNvPr id="65556" name="AutoShape 22"/>
          <p:cNvSpPr>
            <a:spLocks noChangeArrowheads="1"/>
          </p:cNvSpPr>
          <p:nvPr/>
        </p:nvSpPr>
        <p:spPr bwMode="auto">
          <a:xfrm rot="2600646">
            <a:off x="7451725" y="1989138"/>
            <a:ext cx="976313" cy="431800"/>
          </a:xfrm>
          <a:prstGeom prst="homePlate">
            <a:avLst>
              <a:gd name="adj" fmla="val 56526"/>
            </a:avLst>
          </a:prstGeom>
          <a:solidFill>
            <a:schemeClr val="tx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2800" b="1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EPO</a:t>
            </a:r>
          </a:p>
        </p:txBody>
      </p:sp>
      <p:sp>
        <p:nvSpPr>
          <p:cNvPr id="65557" name="AutoShape 23"/>
          <p:cNvSpPr>
            <a:spLocks noChangeArrowheads="1"/>
          </p:cNvSpPr>
          <p:nvPr/>
        </p:nvSpPr>
        <p:spPr bwMode="auto">
          <a:xfrm>
            <a:off x="6877050" y="4292600"/>
            <a:ext cx="2016125" cy="86518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2000" b="1">
                <a:solidFill>
                  <a:srgbClr val="008000"/>
                </a:solidFill>
                <a:ea typeface="Arial Unicode MS" pitchFamily="34" charset="-128"/>
                <a:cs typeface="Arial Unicode MS" pitchFamily="34" charset="-128"/>
              </a:rPr>
              <a:t>zvýšení počtu</a:t>
            </a: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2000" b="1">
                <a:solidFill>
                  <a:srgbClr val="008000"/>
                </a:solidFill>
                <a:ea typeface="Arial Unicode MS" pitchFamily="34" charset="-128"/>
                <a:cs typeface="Arial Unicode MS" pitchFamily="34" charset="-128"/>
              </a:rPr>
              <a:t>erytrocytů a Hb</a:t>
            </a:r>
          </a:p>
        </p:txBody>
      </p:sp>
      <p:sp>
        <p:nvSpPr>
          <p:cNvPr id="65558" name="AutoShape 24"/>
          <p:cNvSpPr>
            <a:spLocks noChangeArrowheads="1"/>
          </p:cNvSpPr>
          <p:nvPr/>
        </p:nvSpPr>
        <p:spPr bwMode="auto">
          <a:xfrm>
            <a:off x="611188" y="260350"/>
            <a:ext cx="1150937" cy="792163"/>
          </a:xfrm>
          <a:prstGeom prst="flowChartTerminator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20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úprava</a:t>
            </a: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20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pH</a:t>
            </a:r>
          </a:p>
        </p:txBody>
      </p:sp>
      <p:sp>
        <p:nvSpPr>
          <p:cNvPr id="65559" name="AutoShape 26"/>
          <p:cNvSpPr>
            <a:spLocks noChangeArrowheads="1"/>
          </p:cNvSpPr>
          <p:nvPr/>
        </p:nvSpPr>
        <p:spPr bwMode="auto">
          <a:xfrm>
            <a:off x="4787900" y="5949950"/>
            <a:ext cx="720725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24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↓SF</a:t>
            </a:r>
          </a:p>
        </p:txBody>
      </p:sp>
      <p:sp>
        <p:nvSpPr>
          <p:cNvPr id="65560" name="AutoShape 27"/>
          <p:cNvSpPr>
            <a:spLocks noChangeArrowheads="1"/>
          </p:cNvSpPr>
          <p:nvPr/>
        </p:nvSpPr>
        <p:spPr bwMode="auto">
          <a:xfrm>
            <a:off x="5940425" y="5949950"/>
            <a:ext cx="720725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24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↓TK</a:t>
            </a:r>
          </a:p>
        </p:txBody>
      </p:sp>
      <p:sp>
        <p:nvSpPr>
          <p:cNvPr id="65561" name="AutoShape 28"/>
          <p:cNvSpPr>
            <a:spLocks noChangeArrowheads="1"/>
          </p:cNvSpPr>
          <p:nvPr/>
        </p:nvSpPr>
        <p:spPr bwMode="auto">
          <a:xfrm>
            <a:off x="3132138" y="5949950"/>
            <a:ext cx="720725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24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↑VC</a:t>
            </a:r>
          </a:p>
        </p:txBody>
      </p:sp>
      <p:sp>
        <p:nvSpPr>
          <p:cNvPr id="65562" name="Line 29"/>
          <p:cNvSpPr>
            <a:spLocks noChangeShapeType="1"/>
          </p:cNvSpPr>
          <p:nvPr/>
        </p:nvSpPr>
        <p:spPr bwMode="auto">
          <a:xfrm flipH="1">
            <a:off x="1258888" y="908050"/>
            <a:ext cx="1657350" cy="1296988"/>
          </a:xfrm>
          <a:prstGeom prst="line">
            <a:avLst/>
          </a:prstGeom>
          <a:noFill/>
          <a:ln w="38100">
            <a:solidFill>
              <a:srgbClr val="0066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65563" name="Line 30"/>
          <p:cNvSpPr>
            <a:spLocks noChangeShapeType="1"/>
          </p:cNvSpPr>
          <p:nvPr/>
        </p:nvSpPr>
        <p:spPr bwMode="auto">
          <a:xfrm flipH="1">
            <a:off x="3059113" y="1557338"/>
            <a:ext cx="360362" cy="358775"/>
          </a:xfrm>
          <a:prstGeom prst="line">
            <a:avLst/>
          </a:prstGeom>
          <a:noFill/>
          <a:ln w="38100">
            <a:solidFill>
              <a:srgbClr val="0066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65564" name="Line 31"/>
          <p:cNvSpPr>
            <a:spLocks noChangeShapeType="1"/>
          </p:cNvSpPr>
          <p:nvPr/>
        </p:nvSpPr>
        <p:spPr bwMode="auto">
          <a:xfrm>
            <a:off x="5867400" y="981075"/>
            <a:ext cx="649288" cy="576263"/>
          </a:xfrm>
          <a:prstGeom prst="line">
            <a:avLst/>
          </a:prstGeom>
          <a:noFill/>
          <a:ln w="38100">
            <a:solidFill>
              <a:srgbClr val="0066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65565" name="Line 32"/>
          <p:cNvSpPr>
            <a:spLocks noChangeShapeType="1"/>
          </p:cNvSpPr>
          <p:nvPr/>
        </p:nvSpPr>
        <p:spPr bwMode="auto">
          <a:xfrm>
            <a:off x="5580063" y="1557338"/>
            <a:ext cx="431800" cy="1008062"/>
          </a:xfrm>
          <a:prstGeom prst="line">
            <a:avLst/>
          </a:prstGeom>
          <a:noFill/>
          <a:ln w="38100">
            <a:solidFill>
              <a:srgbClr val="0066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65566" name="Line 33"/>
          <p:cNvSpPr>
            <a:spLocks noChangeShapeType="1"/>
          </p:cNvSpPr>
          <p:nvPr/>
        </p:nvSpPr>
        <p:spPr bwMode="auto">
          <a:xfrm>
            <a:off x="4572000" y="2060575"/>
            <a:ext cx="720725" cy="2663825"/>
          </a:xfrm>
          <a:prstGeom prst="line">
            <a:avLst/>
          </a:prstGeom>
          <a:noFill/>
          <a:ln w="38100">
            <a:solidFill>
              <a:srgbClr val="0066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65567" name="Line 34"/>
          <p:cNvSpPr>
            <a:spLocks noChangeShapeType="1"/>
          </p:cNvSpPr>
          <p:nvPr/>
        </p:nvSpPr>
        <p:spPr bwMode="auto">
          <a:xfrm flipH="1">
            <a:off x="3779838" y="2060575"/>
            <a:ext cx="431800" cy="2736850"/>
          </a:xfrm>
          <a:prstGeom prst="line">
            <a:avLst/>
          </a:prstGeom>
          <a:noFill/>
          <a:ln w="38100">
            <a:solidFill>
              <a:srgbClr val="0066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65568" name="Rectangle 36"/>
          <p:cNvSpPr>
            <a:spLocks noChangeArrowheads="1"/>
          </p:cNvSpPr>
          <p:nvPr/>
        </p:nvSpPr>
        <p:spPr bwMode="auto">
          <a:xfrm rot="-586305">
            <a:off x="7307263" y="5792788"/>
            <a:ext cx="1530350" cy="792162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2000" i="1">
                <a:solidFill>
                  <a:srgbClr val="000066"/>
                </a:solidFill>
                <a:ea typeface="Arial Unicode MS" pitchFamily="34" charset="-128"/>
                <a:cs typeface="Arial Unicode MS" pitchFamily="34" charset="-128"/>
              </a:rPr>
              <a:t>adaptace</a:t>
            </a: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2000" i="1">
                <a:solidFill>
                  <a:srgbClr val="000066"/>
                </a:solidFill>
                <a:ea typeface="Arial Unicode MS" pitchFamily="34" charset="-128"/>
                <a:cs typeface="Arial Unicode MS" pitchFamily="34" charset="-128"/>
              </a:rPr>
              <a:t>chronická</a:t>
            </a:r>
          </a:p>
        </p:txBody>
      </p:sp>
    </p:spTree>
    <p:extLst>
      <p:ext uri="{BB962C8B-B14F-4D97-AF65-F5344CB8AC3E}">
        <p14:creationId xmlns:p14="http://schemas.microsoft.com/office/powerpoint/2010/main" xmlns="" val="303011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50" y="115888"/>
            <a:ext cx="9112250" cy="6638925"/>
          </a:xfrm>
          <a:prstGeom prst="rect">
            <a:avLst/>
          </a:prstGeom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179388" y="115888"/>
            <a:ext cx="8964612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4800" b="1" dirty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Kombinace vlivu teploty</a:t>
            </a: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4800" b="1" dirty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s pobytem v hloubce</a:t>
            </a:r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>
            <a:off x="5219700" y="2420938"/>
            <a:ext cx="730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5219700" y="24209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5148263" y="2420938"/>
            <a:ext cx="71437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63492" name="Oval 4"/>
          <p:cNvSpPr>
            <a:spLocks noChangeArrowheads="1"/>
          </p:cNvSpPr>
          <p:nvPr/>
        </p:nvSpPr>
        <p:spPr bwMode="auto">
          <a:xfrm>
            <a:off x="1393030" y="4395788"/>
            <a:ext cx="3455988" cy="18002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4400" b="1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změny</a:t>
            </a: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4400" b="1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REAKTIVNÍ</a:t>
            </a:r>
          </a:p>
        </p:txBody>
      </p:sp>
      <p:sp>
        <p:nvSpPr>
          <p:cNvPr id="63495" name="Oval 7"/>
          <p:cNvSpPr>
            <a:spLocks noChangeArrowheads="1"/>
          </p:cNvSpPr>
          <p:nvPr/>
        </p:nvSpPr>
        <p:spPr bwMode="auto">
          <a:xfrm>
            <a:off x="5656261" y="4395787"/>
            <a:ext cx="3455987" cy="18002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4400" b="1" dirty="0">
                <a:solidFill>
                  <a:srgbClr val="66FF33"/>
                </a:solidFill>
                <a:ea typeface="Arial Unicode MS" pitchFamily="34" charset="-128"/>
                <a:cs typeface="Arial Unicode MS" pitchFamily="34" charset="-128"/>
              </a:rPr>
              <a:t>změny</a:t>
            </a: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s-CZ" sz="4400" b="1" dirty="0">
                <a:solidFill>
                  <a:srgbClr val="66FF33"/>
                </a:solidFill>
                <a:ea typeface="Arial Unicode MS" pitchFamily="34" charset="-128"/>
                <a:cs typeface="Arial Unicode MS" pitchFamily="34" charset="-128"/>
              </a:rPr>
              <a:t>ADAPTAČNÍ</a:t>
            </a:r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>
            <a:off x="5219700" y="2565400"/>
            <a:ext cx="730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 flipH="1">
            <a:off x="5148263" y="2565400"/>
            <a:ext cx="71437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63501" name="Oval 13"/>
          <p:cNvSpPr>
            <a:spLocks noChangeArrowheads="1"/>
          </p:cNvSpPr>
          <p:nvPr/>
        </p:nvSpPr>
        <p:spPr bwMode="auto">
          <a:xfrm>
            <a:off x="5148263" y="2349500"/>
            <a:ext cx="144462" cy="714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cxnSp>
        <p:nvCxnSpPr>
          <p:cNvPr id="63493" name="AutoShape 5"/>
          <p:cNvCxnSpPr>
            <a:cxnSpLocks noChangeShapeType="1"/>
          </p:cNvCxnSpPr>
          <p:nvPr/>
        </p:nvCxnSpPr>
        <p:spPr bwMode="auto">
          <a:xfrm>
            <a:off x="5219700" y="2708275"/>
            <a:ext cx="741363" cy="2052638"/>
          </a:xfrm>
          <a:prstGeom prst="bentConnector3">
            <a:avLst>
              <a:gd name="adj1" fmla="val 49894"/>
            </a:avLst>
          </a:prstGeom>
          <a:noFill/>
          <a:ln w="762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494" name="AutoShape 6"/>
          <p:cNvCxnSpPr>
            <a:cxnSpLocks noChangeShapeType="1"/>
          </p:cNvCxnSpPr>
          <p:nvPr/>
        </p:nvCxnSpPr>
        <p:spPr bwMode="auto">
          <a:xfrm rot="10800000" flipV="1">
            <a:off x="4500563" y="2708275"/>
            <a:ext cx="696912" cy="2052638"/>
          </a:xfrm>
          <a:prstGeom prst="bentConnector3">
            <a:avLst>
              <a:gd name="adj1" fmla="val 49884"/>
            </a:avLst>
          </a:prstGeom>
          <a:noFill/>
          <a:ln w="7620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25837215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34975" y="244475"/>
            <a:ext cx="8709025" cy="415925"/>
          </a:xfrm>
        </p:spPr>
        <p:txBody>
          <a:bodyPr/>
          <a:lstStyle/>
          <a:p>
            <a:pPr eaLnBrk="1" hangingPunct="1">
              <a:defRPr/>
            </a:pPr>
            <a:r>
              <a:rPr lang="cs-CZ" smtClean="0">
                <a:solidFill>
                  <a:srgbClr val="FFCC00"/>
                </a:solidFill>
                <a:latin typeface="Courier New" pitchFamily="49" charset="0"/>
              </a:rPr>
              <a:t>Variabilita těl. teploty</a:t>
            </a:r>
          </a:p>
        </p:txBody>
      </p:sp>
      <p:sp>
        <p:nvSpPr>
          <p:cNvPr id="207876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458788" y="6157913"/>
            <a:ext cx="7789862" cy="4889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smtClean="0">
                <a:latin typeface="Courier New" pitchFamily="49" charset="0"/>
              </a:rPr>
              <a:t>menstruační cyklus</a:t>
            </a:r>
          </a:p>
        </p:txBody>
      </p:sp>
      <p:pic>
        <p:nvPicPr>
          <p:cNvPr id="9220" name="Picture 6" descr="basal_body_temperature-chart_ovul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588" y="1227138"/>
            <a:ext cx="6524625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2074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34975" y="244475"/>
            <a:ext cx="8709025" cy="415925"/>
          </a:xfrm>
        </p:spPr>
        <p:txBody>
          <a:bodyPr/>
          <a:lstStyle/>
          <a:p>
            <a:pPr eaLnBrk="1" hangingPunct="1">
              <a:defRPr/>
            </a:pPr>
            <a:r>
              <a:rPr lang="cs-CZ" smtClean="0">
                <a:solidFill>
                  <a:srgbClr val="FFCC00"/>
                </a:solidFill>
                <a:latin typeface="Courier New" pitchFamily="49" charset="0"/>
              </a:rPr>
              <a:t>Variabilita těl. teploty</a:t>
            </a:r>
          </a:p>
        </p:txBody>
      </p:sp>
      <p:sp>
        <p:nvSpPr>
          <p:cNvPr id="2099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4776788"/>
            <a:ext cx="4551362" cy="1879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smtClean="0">
                <a:latin typeface="Courier New" pitchFamily="49" charset="0"/>
              </a:rPr>
              <a:t>roční cyklus ...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mtClean="0">
                <a:latin typeface="Courier New" pitchFamily="49" charset="0"/>
              </a:rPr>
              <a:t>hibernace ...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mtClean="0">
                <a:latin typeface="Courier New" pitchFamily="49" charset="0"/>
              </a:rPr>
              <a:t>sociální hmyz ...</a:t>
            </a:r>
          </a:p>
        </p:txBody>
      </p:sp>
      <p:sp>
        <p:nvSpPr>
          <p:cNvPr id="10244" name="AutoShape 6" descr="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981450" y="2943225"/>
            <a:ext cx="11811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245" name="AutoShape 8" descr="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981450" y="2943225"/>
            <a:ext cx="11811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pic>
        <p:nvPicPr>
          <p:cNvPr id="10246" name="Picture 10" descr="dave_be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263" y="1225550"/>
            <a:ext cx="3810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2" descr="italian_wall_lizar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5350" y="1228725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AutoShape 14" descr="2Q=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4010025" y="2867025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249" name="AutoShape 16" descr="2Q=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4010025" y="2867025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250" name="AutoShape 20" descr="2Q=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66688" y="46038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Courier New" pitchFamily="49" charset="0"/>
            </a:endParaRPr>
          </a:p>
        </p:txBody>
      </p:sp>
      <p:pic>
        <p:nvPicPr>
          <p:cNvPr id="10251" name="Picture 22" descr="1-be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0375" y="4676775"/>
            <a:ext cx="20193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0629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>
                <a:solidFill>
                  <a:srgbClr val="FFCC00"/>
                </a:solidFill>
                <a:latin typeface="Courier New" pitchFamily="49" charset="0"/>
              </a:rPr>
              <a:t>Patologie ...</a:t>
            </a:r>
          </a:p>
        </p:txBody>
      </p:sp>
      <p:sp>
        <p:nvSpPr>
          <p:cNvPr id="2109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pic>
        <p:nvPicPr>
          <p:cNvPr id="11268" name="Picture 5" descr="chronophen-fig3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85875"/>
            <a:ext cx="7332663" cy="5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171576" y="1362075"/>
            <a:ext cx="2847974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000000"/>
                </a:solidFill>
                <a:latin typeface="Arial Narrow" pitchFamily="34" charset="0"/>
              </a:rPr>
              <a:t>Normální cirkadiánní kolísání těl. teploty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056190" y="1428750"/>
            <a:ext cx="2478086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000000"/>
                </a:solidFill>
                <a:latin typeface="Arial Narrow" pitchFamily="34" charset="0"/>
              </a:rPr>
              <a:t>Cirkadiánní kolísání tělesné teploty u pacientů s karcinomem</a:t>
            </a:r>
          </a:p>
        </p:txBody>
      </p:sp>
    </p:spTree>
    <p:extLst>
      <p:ext uri="{BB962C8B-B14F-4D97-AF65-F5344CB8AC3E}">
        <p14:creationId xmlns:p14="http://schemas.microsoft.com/office/powerpoint/2010/main" xmlns="" val="426732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rstvy skla">
  <a:themeElements>
    <a:clrScheme name="Vrstvy skla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Vrstvy sk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urier New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urier New" pitchFamily="49" charset="0"/>
          </a:defRPr>
        </a:defPPr>
      </a:lstStyle>
    </a:lnDef>
  </a:objectDefaults>
  <a:extraClrSchemeLst>
    <a:extraClrScheme>
      <a:clrScheme name="Vrstvy skla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skla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1564</Words>
  <Application>Microsoft Office PowerPoint</Application>
  <PresentationFormat>Předvádění na obrazovce (4:3)</PresentationFormat>
  <Paragraphs>554</Paragraphs>
  <Slides>63</Slides>
  <Notes>5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63</vt:i4>
      </vt:variant>
    </vt:vector>
  </HeadingPairs>
  <TitlesOfParts>
    <vt:vector size="66" baseType="lpstr">
      <vt:lpstr>Vrstvy skla</vt:lpstr>
      <vt:lpstr>Snímek</vt:lpstr>
      <vt:lpstr>Graf</vt:lpstr>
      <vt:lpstr>FYZIKÁLNÍ TERAPIE</vt:lpstr>
      <vt:lpstr>Snímek 2</vt:lpstr>
      <vt:lpstr>Snímek 3</vt:lpstr>
      <vt:lpstr>Variabilita těl. teploty</vt:lpstr>
      <vt:lpstr>Cirkadiánní fluktuace teploty tělesného jádra</vt:lpstr>
      <vt:lpstr>Snímek 6</vt:lpstr>
      <vt:lpstr>Variabilita těl. teploty</vt:lpstr>
      <vt:lpstr>Variabilita těl. teploty</vt:lpstr>
      <vt:lpstr>Patologie ...</vt:lpstr>
      <vt:lpstr>Regulace tělesné teploty</vt:lpstr>
      <vt:lpstr>Snímek 11</vt:lpstr>
      <vt:lpstr>Snímek 12</vt:lpstr>
      <vt:lpstr>Snímek 13</vt:lpstr>
      <vt:lpstr>Snímek 14</vt:lpstr>
      <vt:lpstr>Snímek 15</vt:lpstr>
      <vt:lpstr>Fluktuace teploty dána fluktuací nastavení řízení v hypotalamu</vt:lpstr>
      <vt:lpstr>REGULAČNÍ MECHANIZMY</vt:lpstr>
      <vt:lpstr>PRODUKCE TEPLA</vt:lpstr>
      <vt:lpstr>KONZERVACE TEPLA</vt:lpstr>
      <vt:lpstr>Snímek 20</vt:lpstr>
      <vt:lpstr>Snímek 21</vt:lpstr>
      <vt:lpstr>Piloerekce</vt:lpstr>
      <vt:lpstr>KONZERVACE TEPLA</vt:lpstr>
      <vt:lpstr>VÝMĚNA TEPLA S OKOLÍM ZTRÁTY TEPLA</vt:lpstr>
      <vt:lpstr>Snímek 25</vt:lpstr>
      <vt:lpstr>SLOŽENÍ POTU</vt:lpstr>
      <vt:lpstr>POTNÍ AKLIMATIZACE</vt:lpstr>
      <vt:lpstr>TEPELNÝ TRANSPORT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HOREČKA – FEBRIS</vt:lpstr>
      <vt:lpstr>Použité zdroje informací: </vt:lpstr>
      <vt:lpstr>Hypertermie</vt:lpstr>
      <vt:lpstr>Badwater ultramarathon</vt:lpstr>
      <vt:lpstr>Horké klima a / vs. výkonnost</vt:lpstr>
      <vt:lpstr>Vliv teploty okolí na nástup únavy při pohybové činnosti</vt:lpstr>
      <vt:lpstr>Hypohydratace</vt:lpstr>
      <vt:lpstr>Hyperhydratace intoxikace H2O</vt:lpstr>
      <vt:lpstr>Snímek 49</vt:lpstr>
      <vt:lpstr>Tepelná aklimatizace</vt:lpstr>
      <vt:lpstr>Hypotermie</vt:lpstr>
      <vt:lpstr>Snímek 52</vt:lpstr>
      <vt:lpstr>Adaptace na chlad</vt:lpstr>
      <vt:lpstr>Hnědá tuková tkáň</vt:lpstr>
      <vt:lpstr>Vliv hypotermie na vlastnosti krve</vt:lpstr>
      <vt:lpstr>Terapie celkového podchlazení</vt:lpstr>
      <vt:lpstr>Lokální účinky chladu</vt:lpstr>
      <vt:lpstr>Snímek 58</vt:lpstr>
      <vt:lpstr>Snímek 59</vt:lpstr>
      <vt:lpstr>Snímek 60</vt:lpstr>
      <vt:lpstr>Snímek 61</vt:lpstr>
      <vt:lpstr>Snímek 62</vt:lpstr>
      <vt:lpstr>Snímek 63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Pospec</dc:creator>
  <cp:lastModifiedBy>lektor</cp:lastModifiedBy>
  <cp:revision>5</cp:revision>
  <cp:lastPrinted>2010-11-23T19:26:22Z</cp:lastPrinted>
  <dcterms:created xsi:type="dcterms:W3CDTF">2010-11-23T19:20:13Z</dcterms:created>
  <dcterms:modified xsi:type="dcterms:W3CDTF">2011-11-29T07:43:29Z</dcterms:modified>
</cp:coreProperties>
</file>