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4434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4434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0AAE-7310-44FB-B6A3-1590176DC62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1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87B1-57F2-4F3B-967E-F223D15CC41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547F-3476-4318-8D4F-BBFDADAB521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4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8D91-A76D-4480-9961-3DB89105DA5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4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60AB6-61A2-4097-AB4A-69B798F968C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4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773D7-4883-49C4-A3CF-673938FBE51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511A-FC19-4E51-B7C5-44228A09221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6CA8-F984-4766-8DD5-3CBCC8F8032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9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674A-BBFC-4553-8324-EA3A6F87D5A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0BE0-84E3-4EB5-98B2-8F25F442CB7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5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FDCFB-F1DE-4B4C-87BF-6665B3B42F5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4423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4423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4423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4423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4423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4423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42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42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94323-4D5E-4614-84C8-CC765ED8D121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423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423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07005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mni-plavani.info/Home.a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latin typeface="Consolas" pitchFamily="49" charset="0"/>
              </a:rPr>
              <a:t>FYZIKÁLNÍ TERAPIE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682625" y="5049838"/>
            <a:ext cx="4178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dirty="0">
                <a:solidFill>
                  <a:srgbClr val="FFFFFF"/>
                </a:solidFill>
              </a:rPr>
              <a:t>Mgr. Petr Pospíšil, </a:t>
            </a:r>
            <a:r>
              <a:rPr lang="cs-CZ" b="1" dirty="0" smtClean="0">
                <a:solidFill>
                  <a:srgbClr val="FFFFFF"/>
                </a:solidFill>
              </a:rPr>
              <a:t>Ph.D</a:t>
            </a:r>
            <a:r>
              <a:rPr lang="cs-CZ" b="1" dirty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dirty="0">
                <a:solidFill>
                  <a:srgbClr val="FFFFFF"/>
                </a:solidFill>
              </a:rPr>
              <a:t>Katedra podpory zdraví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dirty="0">
                <a:solidFill>
                  <a:srgbClr val="FFFFFF"/>
                </a:solidFill>
              </a:rPr>
              <a:t>Fakulta sportovních studií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420688" y="2206625"/>
            <a:ext cx="8327776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TERMOTERAPIE II.</a:t>
            </a:r>
            <a:endParaRPr lang="cs-CZ" sz="6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8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244475"/>
            <a:ext cx="903605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PRVNÍ POMOC PŘI ÚPALU …</a:t>
            </a:r>
          </a:p>
        </p:txBody>
      </p:sp>
      <p:pic>
        <p:nvPicPr>
          <p:cNvPr id="11267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3600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3059113" y="404813"/>
            <a:ext cx="6013450" cy="18716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SYMPTOMATO-LOGIE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>
          <a:xfrm>
            <a:off x="539750" y="404813"/>
            <a:ext cx="6781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Únava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Apatie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Bolesti hlavy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Závratě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Zvracení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Hypertermie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Poruchy CNS, křeče, meningismus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Tetanické stavy, </a:t>
            </a:r>
            <a:r>
              <a:rPr lang="cs-CZ" dirty="0" err="1" smtClean="0">
                <a:solidFill>
                  <a:srgbClr val="FFFF00"/>
                </a:solidFill>
              </a:rPr>
              <a:t>extrapyramidové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hyperkioneze</a:t>
            </a:r>
            <a:endParaRPr lang="cs-CZ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Ložiskové poruchy, </a:t>
            </a:r>
            <a:r>
              <a:rPr lang="cs-CZ" dirty="0" err="1" smtClean="0">
                <a:solidFill>
                  <a:srgbClr val="FFFF00"/>
                </a:solidFill>
              </a:rPr>
              <a:t>hemianopsie</a:t>
            </a:r>
            <a:endParaRPr lang="cs-CZ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38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25" y="244475"/>
            <a:ext cx="9109075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PRVNÍ POMOC PŘI ÚPALU …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Vodorovná poloha v chladném prostředí </a:t>
            </a:r>
          </a:p>
          <a:p>
            <a:pPr eaLnBrk="1" hangingPunct="1">
              <a:defRPr/>
            </a:pPr>
            <a:r>
              <a:rPr lang="cs-CZ" dirty="0" smtClean="0"/>
              <a:t>Uvolnění oděvu</a:t>
            </a:r>
          </a:p>
          <a:p>
            <a:pPr eaLnBrk="1" hangingPunct="1">
              <a:defRPr/>
            </a:pPr>
            <a:r>
              <a:rPr lang="cs-CZ" dirty="0" smtClean="0"/>
              <a:t>Snížení tělesné teploty</a:t>
            </a:r>
          </a:p>
          <a:p>
            <a:pPr eaLnBrk="1" hangingPunct="1">
              <a:defRPr/>
            </a:pPr>
            <a:r>
              <a:rPr lang="cs-CZ" dirty="0" smtClean="0"/>
              <a:t>Obnova cirkulačního objemu</a:t>
            </a:r>
          </a:p>
          <a:p>
            <a:pPr eaLnBrk="1" hangingPunct="1">
              <a:defRPr/>
            </a:pPr>
            <a:r>
              <a:rPr lang="cs-CZ" dirty="0" smtClean="0"/>
              <a:t>Kyslík, kardiotonika, …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27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FINSKÁ SAUNA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5538"/>
            <a:ext cx="8007350" cy="53990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VLHKOST</a:t>
            </a:r>
            <a:r>
              <a:rPr lang="cs-CZ" dirty="0" smtClean="0"/>
              <a:t> 10-30% (úprava vlhkosti poléváním kamenů → parní ráz)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VERTIKÁLNÍ TEPLOTNÍ SPÁD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OHŘÍVÁNÍ ORGANIZMU </a:t>
            </a:r>
            <a:r>
              <a:rPr lang="cs-CZ" dirty="0" smtClean="0"/>
              <a:t>(1°C /10 MIN)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MECHANICKÉ DRÁŽDĚNÍ KŮŽE </a:t>
            </a:r>
            <a:r>
              <a:rPr lang="cs-CZ" dirty="0" smtClean="0"/>
              <a:t>(histaminová reakce kůže + </a:t>
            </a:r>
            <a:r>
              <a:rPr lang="cs-CZ" dirty="0" err="1" smtClean="0"/>
              <a:t>vazodilitace</a:t>
            </a:r>
            <a:r>
              <a:rPr lang="cs-CZ" dirty="0" smtClean="0"/>
              <a:t>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PITNÝ REŽIM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POČET CYKLŮ </a:t>
            </a:r>
            <a:r>
              <a:rPr lang="cs-CZ" dirty="0" smtClean="0"/>
              <a:t>2-4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ZÁVĚREČNÁ RELAXACE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ALKOHOL!!!</a:t>
            </a:r>
          </a:p>
        </p:txBody>
      </p:sp>
    </p:spTree>
    <p:extLst>
      <p:ext uri="{BB962C8B-B14F-4D97-AF65-F5344CB8AC3E}">
        <p14:creationId xmlns:p14="http://schemas.microsoft.com/office/powerpoint/2010/main" val="3205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981075"/>
            <a:ext cx="8007350" cy="45513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OTUŽOVÁNÍ</a:t>
            </a:r>
          </a:p>
          <a:p>
            <a:pPr eaLnBrk="1" hangingPunct="1">
              <a:defRPr/>
            </a:pPr>
            <a:r>
              <a:rPr lang="cs-CZ" dirty="0" smtClean="0"/>
              <a:t>CHRON. ONEM. DÝCHACÍCH CEST</a:t>
            </a:r>
          </a:p>
          <a:p>
            <a:pPr eaLnBrk="1" hangingPunct="1">
              <a:defRPr/>
            </a:pPr>
            <a:r>
              <a:rPr lang="cs-CZ" dirty="0" smtClean="0"/>
              <a:t>PREVENCE CHOROB Z NACHLAZENÍ</a:t>
            </a:r>
          </a:p>
          <a:p>
            <a:pPr eaLnBrk="1" hangingPunct="1">
              <a:defRPr/>
            </a:pPr>
            <a:r>
              <a:rPr lang="cs-CZ" dirty="0" smtClean="0"/>
              <a:t>FUNKČNÍ CIRKULAČNÍ PORUCHY!!</a:t>
            </a:r>
          </a:p>
          <a:p>
            <a:pPr eaLnBrk="1" hangingPunct="1">
              <a:defRPr/>
            </a:pPr>
            <a:r>
              <a:rPr lang="cs-CZ" dirty="0" smtClean="0"/>
              <a:t>LEHKÁ REVMATICKÁ ONEMOCNĚNÍ</a:t>
            </a:r>
          </a:p>
          <a:p>
            <a:pPr eaLnBrk="1" hangingPunct="1">
              <a:defRPr/>
            </a:pPr>
            <a:r>
              <a:rPr lang="cs-CZ" dirty="0" smtClean="0"/>
              <a:t>MIGRÉNA, …</a:t>
            </a:r>
          </a:p>
          <a:p>
            <a:pPr eaLnBrk="1" hangingPunct="1">
              <a:defRPr/>
            </a:pPr>
            <a:r>
              <a:rPr lang="cs-CZ" dirty="0" smtClean="0"/>
              <a:t>CHRONICKÉ EKZÉMY, PSORIÁZA</a:t>
            </a:r>
          </a:p>
          <a:p>
            <a:pPr eaLnBrk="1" hangingPunct="1">
              <a:defRPr/>
            </a:pPr>
            <a:r>
              <a:rPr lang="cs-CZ" dirty="0" smtClean="0"/>
              <a:t>KLIMAKTERICKÉ OBTÍŽE</a:t>
            </a:r>
          </a:p>
          <a:p>
            <a:pPr eaLnBrk="1" hangingPunct="1">
              <a:defRPr/>
            </a:pPr>
            <a:r>
              <a:rPr lang="cs-CZ" dirty="0" smtClean="0"/>
              <a:t>AUTONOMNÍ DYSFUNKCE, …</a:t>
            </a:r>
          </a:p>
          <a:p>
            <a:pPr eaLnBrk="1" hangingPunct="1">
              <a:defRPr/>
            </a:pPr>
            <a:r>
              <a:rPr lang="cs-CZ" dirty="0" smtClean="0"/>
              <a:t>DETOXIKACE, …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11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KONTRAINDIKACE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775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VĚK</a:t>
            </a:r>
            <a:r>
              <a:rPr lang="cs-CZ" sz="2400" dirty="0" smtClean="0"/>
              <a:t> , ale …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KARDIÁLNÍ DEKOMPENZACE</a:t>
            </a:r>
            <a:r>
              <a:rPr lang="cs-CZ" sz="2400" dirty="0" smtClean="0"/>
              <a:t>, ale …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HYPERTENZE</a:t>
            </a:r>
            <a:r>
              <a:rPr lang="cs-CZ" sz="2400" dirty="0" smtClean="0"/>
              <a:t> nad 200 </a:t>
            </a:r>
            <a:r>
              <a:rPr lang="cs-CZ" sz="2400" dirty="0" err="1" smtClean="0"/>
              <a:t>mmHg</a:t>
            </a:r>
            <a:r>
              <a:rPr lang="cs-CZ" sz="2400" dirty="0" smtClean="0"/>
              <a:t> STK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AKUTNÍ ZÁNĚTLIVÁ ONEMOCNĚNÍ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EPILEPSIE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AKUTNÍ INFEKČNÍ ONEMOCNĚNÍ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CHOROBY OČÍ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HYPERTYREÓZA</a:t>
            </a:r>
          </a:p>
          <a:p>
            <a:pPr eaLnBrk="1" hangingPunct="1">
              <a:defRPr/>
            </a:pPr>
            <a:r>
              <a:rPr lang="cs-CZ" sz="2400" dirty="0" smtClean="0"/>
              <a:t>ST. P. </a:t>
            </a:r>
            <a:r>
              <a:rPr lang="cs-CZ" sz="2400" dirty="0" smtClean="0">
                <a:solidFill>
                  <a:srgbClr val="FFFF00"/>
                </a:solidFill>
              </a:rPr>
              <a:t>TROMBOFLEBITIDÁCH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KRVÁCIVÉ STAVY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PSYCHOPATIE, PSYCHÓZY, TĚŽKÉ NEUROVEGETATIVNÍ CHOROBY, …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06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PARNÍ SAUNA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Teplota ± 45°C</a:t>
            </a:r>
          </a:p>
          <a:p>
            <a:pPr eaLnBrk="1" hangingPunct="1">
              <a:defRPr/>
            </a:pPr>
            <a:r>
              <a:rPr lang="cs-CZ" dirty="0" smtClean="0"/>
              <a:t>Vlhkost ± 100%</a:t>
            </a:r>
          </a:p>
        </p:txBody>
      </p:sp>
    </p:spTree>
    <p:extLst>
      <p:ext uri="{BB962C8B-B14F-4D97-AF65-F5344CB8AC3E}">
        <p14:creationId xmlns:p14="http://schemas.microsoft.com/office/powerpoint/2010/main" val="7349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INFRASAUNA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Hlubší tepelný účinek infračerveného záření</a:t>
            </a:r>
          </a:p>
          <a:p>
            <a:pPr eaLnBrk="1" hangingPunct="1">
              <a:defRPr/>
            </a:pPr>
            <a:r>
              <a:rPr lang="cs-CZ" dirty="0" smtClean="0"/>
              <a:t>Není vhodným prostředkem redukční diety …</a:t>
            </a:r>
          </a:p>
        </p:txBody>
      </p:sp>
    </p:spTree>
    <p:extLst>
      <p:ext uri="{BB962C8B-B14F-4D97-AF65-F5344CB8AC3E}">
        <p14:creationId xmlns:p14="http://schemas.microsoft.com/office/powerpoint/2010/main" val="26825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9325" y="244475"/>
            <a:ext cx="4083050" cy="80803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KOUPELE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450" y="404813"/>
            <a:ext cx="3960813" cy="33242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VODNÍ 36-43°C</a:t>
            </a:r>
          </a:p>
          <a:p>
            <a:pPr eaLnBrk="1" hangingPunct="1">
              <a:defRPr/>
            </a:pPr>
            <a:r>
              <a:rPr lang="cs-CZ" dirty="0" smtClean="0"/>
              <a:t>PŘÍSADOVÉ – viz balneoterapie</a:t>
            </a:r>
          </a:p>
          <a:p>
            <a:pPr eaLnBrk="1" hangingPunct="1">
              <a:defRPr/>
            </a:pPr>
            <a:r>
              <a:rPr lang="cs-CZ" dirty="0" smtClean="0"/>
              <a:t>PLYNOVÉ – viz balneoterapie</a:t>
            </a:r>
          </a:p>
          <a:p>
            <a:pPr eaLnBrk="1" hangingPunct="1">
              <a:defRPr/>
            </a:pPr>
            <a:r>
              <a:rPr lang="cs-CZ" dirty="0" smtClean="0"/>
              <a:t>…</a:t>
            </a:r>
          </a:p>
        </p:txBody>
      </p:sp>
      <p:pic>
        <p:nvPicPr>
          <p:cNvPr id="19460" name="Picture 2" descr="http://offtheplanet.typepad.com/photos/japan/takaragawaonsenjtco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557338"/>
            <a:ext cx="431641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www.parkhotel-sokolov.cz/wellness-sokolov/masaze/podvodni-masa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00488"/>
            <a:ext cx="43100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KOUPELE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16113"/>
            <a:ext cx="8567737" cy="4191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KOŽNÍ HYPEREMIE </a:t>
            </a:r>
            <a:r>
              <a:rPr lang="cs-CZ" dirty="0" smtClean="0"/>
              <a:t>(intenzita dle teploty)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VZRŮST TEPLOTY </a:t>
            </a:r>
            <a:r>
              <a:rPr lang="cs-CZ" dirty="0" smtClean="0"/>
              <a:t>(při 37°C 0,1°C/5-6min)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MOŽNOSTI OCHLAZENÍ</a:t>
            </a:r>
          </a:p>
          <a:p>
            <a:pPr lvl="1" eaLnBrk="1" hangingPunct="1">
              <a:defRPr/>
            </a:pPr>
            <a:r>
              <a:rPr lang="cs-CZ" dirty="0" smtClean="0"/>
              <a:t>PERSPIRACE POVRCHEM HLAVY</a:t>
            </a:r>
          </a:p>
          <a:p>
            <a:pPr lvl="1" eaLnBrk="1" hangingPunct="1">
              <a:defRPr/>
            </a:pPr>
            <a:r>
              <a:rPr lang="cs-CZ" dirty="0" smtClean="0"/>
              <a:t>RESPIRAČNĚ-EVAPORAČNÍ  CESTA</a:t>
            </a:r>
          </a:p>
        </p:txBody>
      </p:sp>
    </p:spTree>
    <p:extLst>
      <p:ext uri="{BB962C8B-B14F-4D97-AF65-F5344CB8AC3E}">
        <p14:creationId xmlns:p14="http://schemas.microsoft.com/office/powerpoint/2010/main" val="39021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/>
              <a:t>TERMOTERAPIE</a:t>
            </a:r>
          </a:p>
        </p:txBody>
      </p:sp>
      <p:sp>
        <p:nvSpPr>
          <p:cNvPr id="45056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905000"/>
            <a:ext cx="8856662" cy="4191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CELKOVÁ TERMOTERAPIE POZITIVNÍ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ČÁSTEČNÁ TERMOTERAPIE POZITIVNÍ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>
                <a:solidFill>
                  <a:srgbClr val="0099CC"/>
                </a:solidFill>
              </a:rPr>
              <a:t>CELKOVÁ TERMOTERAPIE NEGATIVNÍ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0099CC"/>
                </a:solidFill>
              </a:rPr>
              <a:t>ČÁSTEČNÁ TERMOTERAPIE NEGATIVNÍ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Indiferentní teplota vody 34–36°C</a:t>
            </a:r>
          </a:p>
          <a:p>
            <a:pPr eaLnBrk="1" hangingPunct="1">
              <a:defRPr/>
            </a:pPr>
            <a:r>
              <a:rPr lang="cs-CZ" dirty="0" smtClean="0"/>
              <a:t>Indiferentní teplota vzduchu 24–29°C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0099CC"/>
                </a:solidFill>
              </a:rPr>
              <a:t>CELKOVÁ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TERMOTERAPIE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99CC"/>
                </a:solidFill>
              </a:rPr>
              <a:t>KONTRASTNÍ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ČÁSTEČNÁ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99CC"/>
                </a:solidFill>
              </a:rPr>
              <a:t>TERMOTERAPIE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KONTRASTNÍ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47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KOUPELE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7737" cy="45497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Periferní odpor - </a:t>
            </a:r>
            <a:r>
              <a:rPr lang="cs-CZ" dirty="0" smtClean="0"/>
              <a:t>↓ na ½ až 1/3 původní hodnoty</a:t>
            </a:r>
            <a:endParaRPr lang="cs-CZ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TF </a:t>
            </a:r>
            <a:r>
              <a:rPr lang="cs-CZ" dirty="0" smtClean="0"/>
              <a:t>- ↑ (100 – 180 min</a:t>
            </a:r>
            <a:r>
              <a:rPr lang="cs-CZ" baseline="30000" dirty="0" smtClean="0"/>
              <a:t>-1</a:t>
            </a:r>
            <a:r>
              <a:rPr lang="cs-CZ" dirty="0" smtClean="0"/>
              <a:t>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STK </a:t>
            </a:r>
            <a:r>
              <a:rPr lang="cs-CZ" dirty="0" smtClean="0"/>
              <a:t>- zpočátku ↓, potom ↑ o 10-20 </a:t>
            </a:r>
            <a:r>
              <a:rPr lang="cs-CZ" dirty="0" err="1" smtClean="0"/>
              <a:t>mmHg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DTK </a:t>
            </a:r>
            <a:r>
              <a:rPr lang="cs-CZ" dirty="0" smtClean="0"/>
              <a:t>- ↓ (55 </a:t>
            </a:r>
            <a:r>
              <a:rPr lang="cs-CZ" dirty="0" err="1" smtClean="0"/>
              <a:t>mmHg</a:t>
            </a:r>
            <a:r>
              <a:rPr lang="cs-CZ" dirty="0" smtClean="0"/>
              <a:t>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Střední tlak </a:t>
            </a:r>
            <a:r>
              <a:rPr lang="cs-CZ" dirty="0" smtClean="0"/>
              <a:t>– iniciální ↓, poté ↑ (nepřekračuje vstupní hodnoty)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Respirace</a:t>
            </a:r>
            <a:r>
              <a:rPr lang="cs-CZ" dirty="0" smtClean="0"/>
              <a:t> – bez výrazných změn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Spotřeba kyslíku </a:t>
            </a:r>
            <a:r>
              <a:rPr lang="cs-CZ" dirty="0" smtClean="0"/>
              <a:t>– vzrůst o 10-20%</a:t>
            </a:r>
          </a:p>
        </p:txBody>
      </p:sp>
    </p:spTree>
    <p:extLst>
      <p:ext uri="{BB962C8B-B14F-4D97-AF65-F5344CB8AC3E}">
        <p14:creationId xmlns:p14="http://schemas.microsoft.com/office/powerpoint/2010/main" val="33633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KOUPELE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7737" cy="45497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pH krve </a:t>
            </a:r>
            <a:r>
              <a:rPr lang="cs-CZ" dirty="0" smtClean="0"/>
              <a:t>– vzrůst nebo beze změn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Funkce ledvin </a:t>
            </a:r>
            <a:r>
              <a:rPr lang="cs-CZ" dirty="0" smtClean="0"/>
              <a:t>– ↓ průtoku plazmy ledvinami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Glomerulární filtrace </a:t>
            </a:r>
            <a:r>
              <a:rPr lang="cs-CZ" dirty="0" smtClean="0"/>
              <a:t>beze změn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Koronární průtok </a:t>
            </a:r>
            <a:r>
              <a:rPr lang="cs-CZ" dirty="0" smtClean="0"/>
              <a:t>- ↑ vzrůst adekvátně zvýšené TF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Hyperemie zažívacích orgánů!!</a:t>
            </a:r>
          </a:p>
          <a:p>
            <a:pPr lvl="1" eaLnBrk="1" hangingPunct="1">
              <a:defRPr/>
            </a:pPr>
            <a:r>
              <a:rPr lang="cs-CZ" dirty="0" smtClean="0"/>
              <a:t>Aplikovat tepelné procedury po 2-3hod. po větším jídle (kolapsové stavy)</a:t>
            </a:r>
          </a:p>
        </p:txBody>
      </p:sp>
    </p:spTree>
    <p:extLst>
      <p:ext uri="{BB962C8B-B14F-4D97-AF65-F5344CB8AC3E}">
        <p14:creationId xmlns:p14="http://schemas.microsoft.com/office/powerpoint/2010/main" val="30287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Kontraindikace pozitivní termoterapie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Krvácivé procesy</a:t>
            </a:r>
          </a:p>
          <a:p>
            <a:pPr eaLnBrk="1" hangingPunct="1">
              <a:defRPr/>
            </a:pPr>
            <a:r>
              <a:rPr lang="cs-CZ" dirty="0" smtClean="0"/>
              <a:t>Maligní tumory</a:t>
            </a:r>
          </a:p>
          <a:p>
            <a:pPr eaLnBrk="1" hangingPunct="1">
              <a:defRPr/>
            </a:pPr>
            <a:r>
              <a:rPr lang="cs-CZ" dirty="0" smtClean="0"/>
              <a:t>Kardiální a renální insuficience</a:t>
            </a:r>
          </a:p>
          <a:p>
            <a:pPr eaLnBrk="1" hangingPunct="1">
              <a:defRPr/>
            </a:pPr>
            <a:r>
              <a:rPr lang="cs-CZ" dirty="0" smtClean="0"/>
              <a:t>Gravidita</a:t>
            </a:r>
          </a:p>
          <a:p>
            <a:pPr eaLnBrk="1" hangingPunct="1">
              <a:defRPr/>
            </a:pPr>
            <a:r>
              <a:rPr lang="cs-CZ" dirty="0" err="1" smtClean="0"/>
              <a:t>Thyreotoxikóza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Akutní stavy</a:t>
            </a:r>
          </a:p>
          <a:p>
            <a:pPr eaLnBrk="1" hangingPunct="1">
              <a:defRPr/>
            </a:pPr>
            <a:r>
              <a:rPr lang="cs-CZ" dirty="0" smtClean="0"/>
              <a:t>Celková arteriosklerózy</a:t>
            </a:r>
          </a:p>
          <a:p>
            <a:pPr eaLnBrk="1" hangingPunct="1">
              <a:defRPr/>
            </a:pPr>
            <a:r>
              <a:rPr lang="cs-CZ" dirty="0" smtClean="0"/>
              <a:t>Hypertenze nad 180/120 </a:t>
            </a:r>
            <a:r>
              <a:rPr lang="cs-CZ" dirty="0" err="1" smtClean="0"/>
              <a:t>mmHg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83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LOKÁLNÍ TERMOTERAPIE POZITIVNÍ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700213"/>
            <a:ext cx="8856662" cy="43957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PARAFÍN (52-62°C, skupenské teplo tuhnutí)</a:t>
            </a:r>
          </a:p>
          <a:p>
            <a:pPr eaLnBrk="1" hangingPunct="1">
              <a:defRPr/>
            </a:pPr>
            <a:r>
              <a:rPr lang="cs-CZ" dirty="0" smtClean="0"/>
              <a:t>PARALIGNO (+ mouka z březového dřeva ↑ měrnou tepelnou kapacitu)</a:t>
            </a:r>
          </a:p>
          <a:p>
            <a:pPr eaLnBrk="1" hangingPunct="1">
              <a:defRPr/>
            </a:pPr>
            <a:r>
              <a:rPr lang="cs-CZ" dirty="0" smtClean="0"/>
              <a:t>PARAFANGO (+ bahno ze severoitalských sopečných jezer - příměsi)</a:t>
            </a:r>
          </a:p>
          <a:p>
            <a:pPr eaLnBrk="1" hangingPunct="1">
              <a:defRPr/>
            </a:pPr>
            <a:r>
              <a:rPr lang="cs-CZ" dirty="0" smtClean="0"/>
              <a:t>VLHKÉ HORKÉ OBKLADY (</a:t>
            </a:r>
            <a:r>
              <a:rPr lang="cs-CZ" dirty="0" err="1" smtClean="0"/>
              <a:t>Kenny</a:t>
            </a:r>
            <a:r>
              <a:rPr lang="cs-CZ" dirty="0" smtClean="0"/>
              <a:t>)</a:t>
            </a:r>
          </a:p>
          <a:p>
            <a:pPr eaLnBrk="1" hangingPunct="1">
              <a:defRPr/>
            </a:pPr>
            <a:r>
              <a:rPr lang="cs-CZ" dirty="0" smtClean="0"/>
              <a:t>SUCHÉ HORKÉ OBKLADY</a:t>
            </a:r>
          </a:p>
          <a:p>
            <a:pPr eaLnBrk="1" hangingPunct="1">
              <a:defRPr/>
            </a:pPr>
            <a:r>
              <a:rPr lang="cs-CZ" dirty="0" smtClean="0"/>
              <a:t>TERMOFOR, LAVATERM, …</a:t>
            </a:r>
          </a:p>
          <a:p>
            <a:pPr eaLnBrk="1" hangingPunct="1">
              <a:defRPr/>
            </a:pPr>
            <a:r>
              <a:rPr lang="cs-CZ" dirty="0" smtClean="0"/>
              <a:t>PELOIDY – viz balneoterapie</a:t>
            </a:r>
          </a:p>
        </p:txBody>
      </p:sp>
    </p:spTree>
    <p:extLst>
      <p:ext uri="{BB962C8B-B14F-4D97-AF65-F5344CB8AC3E}">
        <p14:creationId xmlns:p14="http://schemas.microsoft.com/office/powerpoint/2010/main" val="2864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ÚČINKY LOKÁLNÍHO TEPLA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HYPEREMICKÉ …</a:t>
            </a:r>
          </a:p>
          <a:p>
            <a:pPr eaLnBrk="1" hangingPunct="1">
              <a:defRPr/>
            </a:pPr>
            <a:r>
              <a:rPr lang="cs-CZ" dirty="0" smtClean="0"/>
              <a:t>SPASMOLYTICKÉ …</a:t>
            </a:r>
          </a:p>
          <a:p>
            <a:pPr eaLnBrk="1" hangingPunct="1">
              <a:defRPr/>
            </a:pPr>
            <a:r>
              <a:rPr lang="cs-CZ" dirty="0" smtClean="0"/>
              <a:t>RESORPČNÍ …</a:t>
            </a:r>
          </a:p>
          <a:p>
            <a:pPr eaLnBrk="1" hangingPunct="1">
              <a:defRPr/>
            </a:pPr>
            <a:r>
              <a:rPr lang="cs-CZ" dirty="0" smtClean="0"/>
              <a:t>UVOLNĚNÍ VAZIVOVÝCH STRUKTUR </a:t>
            </a:r>
          </a:p>
          <a:p>
            <a:pPr eaLnBrk="1" hangingPunct="1">
              <a:defRPr/>
            </a:pPr>
            <a:r>
              <a:rPr lang="cs-CZ" dirty="0" smtClean="0"/>
              <a:t>ANALGETICKÉ …</a:t>
            </a:r>
          </a:p>
          <a:p>
            <a:pPr eaLnBrk="1" hangingPunct="1">
              <a:defRPr/>
            </a:pPr>
            <a:r>
              <a:rPr lang="cs-CZ" dirty="0" smtClean="0"/>
              <a:t>IMUNOBIOLOGICKÉ …</a:t>
            </a:r>
          </a:p>
        </p:txBody>
      </p:sp>
    </p:spTree>
    <p:extLst>
      <p:ext uri="{BB962C8B-B14F-4D97-AF65-F5344CB8AC3E}">
        <p14:creationId xmlns:p14="http://schemas.microsoft.com/office/powerpoint/2010/main" val="4158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VIZ DOPORUČENÁ LITERATURA</a:t>
            </a:r>
          </a:p>
        </p:txBody>
      </p:sp>
    </p:spTree>
    <p:extLst>
      <p:ext uri="{BB962C8B-B14F-4D97-AF65-F5344CB8AC3E}">
        <p14:creationId xmlns:p14="http://schemas.microsoft.com/office/powerpoint/2010/main" val="31993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Kontrastní termoterapie celková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Např. viz sauna</a:t>
            </a:r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65400"/>
            <a:ext cx="52165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t2.gstatic.com/images?q=tbn:ANd9GcQLe65KLN89rkBHSMHSDIO_-JxDO9iNgR6Y-aW6V7Oo_NIKJuA&amp;t=1&amp;usg=__8_uVKDXHvpaI1D-vUA7XBXWxpT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00125"/>
            <a:ext cx="41132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9686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Kontrastní termoterapie lokální:</a:t>
            </a:r>
            <a:br>
              <a:rPr lang="cs-CZ" dirty="0" smtClean="0"/>
            </a:br>
            <a:r>
              <a:rPr lang="cs-CZ" dirty="0" smtClean="0">
                <a:solidFill>
                  <a:srgbClr val="FFFF00"/>
                </a:solidFill>
              </a:rPr>
              <a:t>Střídavé nožní koupele (šlapací koupel)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0438"/>
            <a:ext cx="8007350" cy="25955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Jedna vanička 40-46°C (1-2 min)</a:t>
            </a:r>
          </a:p>
          <a:p>
            <a:pPr eaLnBrk="1" hangingPunct="1">
              <a:defRPr/>
            </a:pPr>
            <a:r>
              <a:rPr lang="cs-CZ" dirty="0" smtClean="0"/>
              <a:t>Druhá vanička 10-16°C (cca 30 s)</a:t>
            </a:r>
          </a:p>
          <a:p>
            <a:pPr eaLnBrk="1" hangingPunct="1">
              <a:defRPr/>
            </a:pPr>
            <a:r>
              <a:rPr lang="cs-CZ" dirty="0" smtClean="0"/>
              <a:t>Začátek v teplé vodě, 6-10 opakování, konec ve studené vodě</a:t>
            </a:r>
          </a:p>
        </p:txBody>
      </p:sp>
    </p:spTree>
    <p:extLst>
      <p:ext uri="{BB962C8B-B14F-4D97-AF65-F5344CB8AC3E}">
        <p14:creationId xmlns:p14="http://schemas.microsoft.com/office/powerpoint/2010/main" val="41311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Bolesti hlavy, migréna, vegetativní dystonie s hypotonií</a:t>
            </a:r>
          </a:p>
          <a:p>
            <a:pPr eaLnBrk="1" hangingPunct="1">
              <a:defRPr/>
            </a:pPr>
            <a:r>
              <a:rPr lang="cs-CZ" dirty="0" smtClean="0"/>
              <a:t>Chladná </a:t>
            </a:r>
            <a:r>
              <a:rPr lang="cs-CZ" dirty="0" err="1" smtClean="0"/>
              <a:t>akra</a:t>
            </a:r>
            <a:r>
              <a:rPr lang="cs-CZ" dirty="0" smtClean="0"/>
              <a:t> (habituální)</a:t>
            </a:r>
          </a:p>
          <a:p>
            <a:pPr eaLnBrk="1" hangingPunct="1">
              <a:defRPr/>
            </a:pPr>
            <a:r>
              <a:rPr lang="cs-CZ" dirty="0" err="1" smtClean="0"/>
              <a:t>Angiopatie</a:t>
            </a:r>
            <a:r>
              <a:rPr lang="cs-CZ" dirty="0" smtClean="0"/>
              <a:t> I. Stupně (dle </a:t>
            </a:r>
            <a:r>
              <a:rPr lang="cs-CZ" dirty="0" err="1" smtClean="0"/>
              <a:t>Fontaina</a:t>
            </a:r>
            <a:r>
              <a:rPr lang="cs-CZ" dirty="0" smtClean="0"/>
              <a:t>)</a:t>
            </a:r>
          </a:p>
          <a:p>
            <a:pPr eaLnBrk="1" hangingPunct="1">
              <a:defRPr/>
            </a:pPr>
            <a:r>
              <a:rPr lang="cs-CZ" dirty="0" smtClean="0"/>
              <a:t>Počínající varixy</a:t>
            </a:r>
          </a:p>
          <a:p>
            <a:pPr eaLnBrk="1" hangingPunct="1">
              <a:defRPr/>
            </a:pPr>
            <a:r>
              <a:rPr lang="cs-CZ" dirty="0" smtClean="0"/>
              <a:t>Mobilizace kloubů nohy</a:t>
            </a:r>
          </a:p>
          <a:p>
            <a:pPr eaLnBrk="1" hangingPunct="1">
              <a:defRPr/>
            </a:pPr>
            <a:r>
              <a:rPr lang="cs-CZ" dirty="0" smtClean="0"/>
              <a:t>Posttraumatické stavy</a:t>
            </a:r>
          </a:p>
        </p:txBody>
      </p:sp>
    </p:spTree>
    <p:extLst>
      <p:ext uri="{BB962C8B-B14F-4D97-AF65-F5344CB8AC3E}">
        <p14:creationId xmlns:p14="http://schemas.microsoft.com/office/powerpoint/2010/main" val="20265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9686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Kontrastní termoterapie lokální:</a:t>
            </a:r>
            <a:br>
              <a:rPr lang="cs-CZ" dirty="0" smtClean="0"/>
            </a:br>
            <a:r>
              <a:rPr lang="cs-CZ" dirty="0" smtClean="0">
                <a:solidFill>
                  <a:srgbClr val="FFFF00"/>
                </a:solidFill>
              </a:rPr>
              <a:t>Skotské střiky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213100"/>
            <a:ext cx="8007350" cy="28829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3 m, 3 </a:t>
            </a:r>
            <a:r>
              <a:rPr lang="cs-CZ" dirty="0" err="1" smtClean="0"/>
              <a:t>atm</a:t>
            </a:r>
            <a:r>
              <a:rPr lang="cs-CZ" dirty="0" smtClean="0"/>
              <a:t>.</a:t>
            </a:r>
          </a:p>
          <a:p>
            <a:pPr eaLnBrk="1" hangingPunct="1">
              <a:defRPr/>
            </a:pPr>
            <a:r>
              <a:rPr lang="cs-CZ" dirty="0" smtClean="0"/>
              <a:t>Teplý střik 38-42°C, 30 s</a:t>
            </a:r>
          </a:p>
          <a:p>
            <a:pPr eaLnBrk="1" hangingPunct="1">
              <a:defRPr/>
            </a:pPr>
            <a:r>
              <a:rPr lang="cs-CZ" dirty="0" smtClean="0"/>
              <a:t>Studený střik 16-18°C, 5-10 s</a:t>
            </a:r>
          </a:p>
          <a:p>
            <a:pPr eaLnBrk="1" hangingPunct="1">
              <a:defRPr/>
            </a:pPr>
            <a:r>
              <a:rPr lang="cs-CZ" dirty="0" smtClean="0"/>
              <a:t>Několik střídání, ukončení studeným střikem</a:t>
            </a:r>
          </a:p>
        </p:txBody>
      </p:sp>
    </p:spTree>
    <p:extLst>
      <p:ext uri="{BB962C8B-B14F-4D97-AF65-F5344CB8AC3E}">
        <p14:creationId xmlns:p14="http://schemas.microsoft.com/office/powerpoint/2010/main" val="4224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0" dirty="0" smtClean="0"/>
              <a:t>CELKOVÁ TERMOTERAPIE</a:t>
            </a:r>
            <a:br>
              <a:rPr lang="cs-CZ" b="0" dirty="0" smtClean="0"/>
            </a:br>
            <a:r>
              <a:rPr lang="cs-CZ" b="0" dirty="0" smtClean="0"/>
              <a:t>POZITIVNÍ</a:t>
            </a:r>
            <a:br>
              <a:rPr lang="cs-CZ" b="0" dirty="0" smtClean="0"/>
            </a:br>
            <a:endParaRPr lang="cs-CZ" b="0" dirty="0" smtClean="0"/>
          </a:p>
        </p:txBody>
      </p:sp>
      <p:sp>
        <p:nvSpPr>
          <p:cNvPr id="456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5613" y="1773238"/>
            <a:ext cx="8226425" cy="4322762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KONVENČNÍ SAUNY</a:t>
            </a:r>
            <a:r>
              <a:rPr lang="cs-CZ" b="1" dirty="0" smtClean="0"/>
              <a:t> (OHŘÍVAJÍ VZDUCH)</a:t>
            </a:r>
          </a:p>
          <a:p>
            <a:pPr eaLnBrk="1" hangingPunct="1">
              <a:defRPr/>
            </a:pPr>
            <a:endParaRPr lang="cs-CZ" b="1" dirty="0" smtClean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PARNÍ SAUNY</a:t>
            </a:r>
          </a:p>
          <a:p>
            <a:pPr eaLnBrk="1" hangingPunct="1">
              <a:defRPr/>
            </a:pPr>
            <a:endParaRPr lang="cs-CZ" b="1" dirty="0" smtClean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INFRAČERVENÉ SAUNY</a:t>
            </a:r>
            <a:r>
              <a:rPr lang="cs-CZ" b="1" dirty="0" smtClean="0"/>
              <a:t> (OHŘÍVAJÍ PŘEDMĚTY)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b="1" dirty="0" smtClean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KOUPELE</a:t>
            </a:r>
          </a:p>
        </p:txBody>
      </p:sp>
    </p:spTree>
    <p:extLst>
      <p:ext uri="{BB962C8B-B14F-4D97-AF65-F5344CB8AC3E}">
        <p14:creationId xmlns:p14="http://schemas.microsoft.com/office/powerpoint/2010/main" val="27770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5000"/>
            <a:ext cx="8007350" cy="181133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Úprava vegetativních a hormonálních funkčních poruch</a:t>
            </a:r>
          </a:p>
          <a:p>
            <a:pPr eaLnBrk="1" hangingPunct="1">
              <a:defRPr/>
            </a:pPr>
            <a:r>
              <a:rPr lang="cs-CZ" dirty="0" smtClean="0"/>
              <a:t>Zvyšování odolnosti vč. psychické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68313" y="364490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rgbClr val="FFFFB7"/>
                </a:solidFill>
              </a:rPr>
              <a:t>Kontraindikace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846138" y="4868863"/>
            <a:ext cx="800735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buClr>
                <a:srgbClr val="99FF66"/>
              </a:buClr>
              <a:defRPr/>
            </a:pPr>
            <a:r>
              <a:rPr lang="cs-CZ" dirty="0" smtClean="0">
                <a:solidFill>
                  <a:srgbClr val="FFFFFF"/>
                </a:solidFill>
              </a:rPr>
              <a:t>Neurastenie</a:t>
            </a:r>
          </a:p>
        </p:txBody>
      </p:sp>
    </p:spTree>
    <p:extLst>
      <p:ext uri="{BB962C8B-B14F-4D97-AF65-F5344CB8AC3E}">
        <p14:creationId xmlns:p14="http://schemas.microsoft.com/office/powerpoint/2010/main" val="21098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5516563"/>
            <a:ext cx="8007350" cy="14430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Technika provedení … viz balneoterapie</a:t>
            </a:r>
          </a:p>
        </p:txBody>
      </p:sp>
      <p:pic>
        <p:nvPicPr>
          <p:cNvPr id="32772" name="Picture 2" descr="http://www.manes-spa.cz/img/proc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488237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CELKOVÁ TERMOTERAPIE NEGATIVNÍ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CELOTĚLOVÁ KRYOTERAPIE</a:t>
            </a:r>
          </a:p>
          <a:p>
            <a:pPr eaLnBrk="1" hangingPunct="1">
              <a:defRPr/>
            </a:pPr>
            <a:r>
              <a:rPr lang="cs-CZ" dirty="0" smtClean="0"/>
              <a:t>Předkomora -20-50°C; 30 s</a:t>
            </a:r>
          </a:p>
          <a:p>
            <a:pPr eaLnBrk="1" hangingPunct="1">
              <a:defRPr/>
            </a:pPr>
            <a:r>
              <a:rPr lang="cs-CZ" dirty="0" smtClean="0"/>
              <a:t>Hlavní komora -80-160°C; 1-3 min</a:t>
            </a:r>
          </a:p>
          <a:p>
            <a:pPr lvl="1" eaLnBrk="1" hangingPunct="1">
              <a:defRPr/>
            </a:pPr>
            <a:r>
              <a:rPr lang="cs-CZ" dirty="0" smtClean="0"/>
              <a:t>Obuv + rukavice + rouška</a:t>
            </a:r>
          </a:p>
          <a:p>
            <a:pPr lvl="1" eaLnBrk="1" hangingPunct="1">
              <a:defRPr/>
            </a:pPr>
            <a:r>
              <a:rPr lang="cs-CZ" dirty="0" smtClean="0"/>
              <a:t>Nízká vlhkost</a:t>
            </a:r>
          </a:p>
          <a:p>
            <a:pPr lvl="1" eaLnBrk="1" hangingPunct="1">
              <a:defRPr/>
            </a:pPr>
            <a:r>
              <a:rPr lang="cs-CZ" dirty="0" smtClean="0"/>
              <a:t>Pohyb v průběhu terapie</a:t>
            </a:r>
          </a:p>
          <a:p>
            <a:pPr eaLnBrk="1" hangingPunct="1">
              <a:defRPr/>
            </a:pPr>
            <a:r>
              <a:rPr lang="cs-CZ" dirty="0" smtClean="0"/>
              <a:t>Pohyb po opuštění hlavní komory; 30 min</a:t>
            </a:r>
          </a:p>
        </p:txBody>
      </p:sp>
    </p:spTree>
    <p:extLst>
      <p:ext uri="{BB962C8B-B14F-4D97-AF65-F5344CB8AC3E}">
        <p14:creationId xmlns:p14="http://schemas.microsoft.com/office/powerpoint/2010/main" val="41175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34820" name="Picture 2" descr="http://t1.gstatic.com/images?q=tbn:ANd9GcTq8Ni2DMR5zkOyzoAMn553oDN5kp_XM_D3s7cgxaTf07DcshM&amp;t=1&amp;usg=__t2LDWjwmJ8DiFmmkCMzS-dXb1h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307816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http://t2.gstatic.com/images?q=tbn:ANd9GcRtRgk95N58ShFDf27esFBJVs9T_4xvWzWKOAeZ1fBVKSUxgAM&amp;t=1&amp;usg=__Q7J7nUKu-z7qeook9jHO5g8yH3w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768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http://www.spalife.info/spalife/wp-content/uploads/2010/kyokomora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852738"/>
            <a:ext cx="4651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Hlavní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utlumení bolesti a zánětu</a:t>
            </a:r>
          </a:p>
          <a:p>
            <a:pPr eaLnBrk="1" hangingPunct="1">
              <a:defRPr/>
            </a:pPr>
            <a:r>
              <a:rPr lang="cs-CZ" sz="2800" dirty="0" smtClean="0"/>
              <a:t>urychlení hojivých procesů</a:t>
            </a:r>
          </a:p>
          <a:p>
            <a:pPr eaLnBrk="1" hangingPunct="1">
              <a:defRPr/>
            </a:pPr>
            <a:r>
              <a:rPr lang="cs-CZ" sz="2800" dirty="0" smtClean="0"/>
              <a:t>zlepšení imunity a odolnosti vůči chorobám z nachlazení</a:t>
            </a:r>
          </a:p>
          <a:p>
            <a:pPr eaLnBrk="1" hangingPunct="1">
              <a:defRPr/>
            </a:pPr>
            <a:r>
              <a:rPr lang="cs-CZ" sz="2800" dirty="0" smtClean="0"/>
              <a:t>zlepšení funkce kloubů a svalů, zmírnění svalových křečí</a:t>
            </a:r>
          </a:p>
          <a:p>
            <a:pPr eaLnBrk="1" hangingPunct="1">
              <a:defRPr/>
            </a:pPr>
            <a:r>
              <a:rPr lang="cs-CZ" sz="2800" dirty="0" smtClean="0"/>
              <a:t>↑ tvorba hormonů s protizánětlivým účinkem</a:t>
            </a:r>
          </a:p>
          <a:p>
            <a:pPr eaLnBrk="1" hangingPunct="1">
              <a:defRPr/>
            </a:pPr>
            <a:r>
              <a:rPr lang="cs-CZ" sz="2800" dirty="0" smtClean="0"/>
              <a:t>↑ tvorba hormonů testosteron aj.</a:t>
            </a:r>
          </a:p>
          <a:p>
            <a:pPr eaLnBrk="1" hangingPunct="1">
              <a:defRPr/>
            </a:pPr>
            <a:r>
              <a:rPr lang="cs-CZ" sz="2800" dirty="0" smtClean="0"/>
              <a:t>↑ tvorba endorfinů</a:t>
            </a:r>
          </a:p>
          <a:p>
            <a:pPr eaLnBrk="1" hangingPunct="1">
              <a:defRPr/>
            </a:pPr>
            <a:r>
              <a:rPr lang="cs-CZ" sz="2800" dirty="0" smtClean="0"/>
              <a:t>↑ psychická odolnost a odolnost vůči stresům, vyčerpání a únavě z chronické zátěže.</a:t>
            </a:r>
          </a:p>
        </p:txBody>
      </p:sp>
    </p:spTree>
    <p:extLst>
      <p:ext uri="{BB962C8B-B14F-4D97-AF65-F5344CB8AC3E}">
        <p14:creationId xmlns:p14="http://schemas.microsoft.com/office/powerpoint/2010/main" val="38925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degenerativní, poúrazové i zánětlivé nemoci kloubů a páteře</a:t>
            </a:r>
          </a:p>
          <a:p>
            <a:pPr eaLnBrk="1" hangingPunct="1">
              <a:defRPr/>
            </a:pPr>
            <a:r>
              <a:rPr lang="cs-CZ" sz="2800" dirty="0" smtClean="0"/>
              <a:t>Řada neurologických onemocnění</a:t>
            </a:r>
          </a:p>
          <a:p>
            <a:pPr eaLnBrk="1" hangingPunct="1">
              <a:defRPr/>
            </a:pPr>
            <a:r>
              <a:rPr lang="cs-CZ" sz="2800" dirty="0" smtClean="0"/>
              <a:t>Lupénka</a:t>
            </a:r>
          </a:p>
          <a:p>
            <a:pPr eaLnBrk="1" hangingPunct="1">
              <a:defRPr/>
            </a:pPr>
            <a:r>
              <a:rPr lang="cs-CZ" sz="2800" dirty="0" err="1" smtClean="0"/>
              <a:t>Asthma</a:t>
            </a:r>
            <a:r>
              <a:rPr lang="cs-CZ" sz="2800" dirty="0" smtClean="0"/>
              <a:t> </a:t>
            </a:r>
            <a:r>
              <a:rPr lang="cs-CZ" sz="2800" dirty="0" err="1" smtClean="0"/>
              <a:t>bronchiale</a:t>
            </a: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kosmetický vliv na pokožku</a:t>
            </a:r>
          </a:p>
          <a:p>
            <a:pPr eaLnBrk="1" hangingPunct="1">
              <a:defRPr/>
            </a:pPr>
            <a:r>
              <a:rPr lang="cs-CZ" sz="2800" dirty="0" smtClean="0"/>
              <a:t>U děti je možná od 4-6 let, jen při -100°C, a max. expozici do dvou minut.</a:t>
            </a:r>
          </a:p>
          <a:p>
            <a:pPr eaLnBrk="1" hangingPunct="1"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1577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Kontraindikace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16113"/>
            <a:ext cx="8007350" cy="36163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Poruchy srdečního rytmu</a:t>
            </a:r>
          </a:p>
          <a:p>
            <a:pPr eaLnBrk="1" hangingPunct="1">
              <a:defRPr/>
            </a:pPr>
            <a:r>
              <a:rPr lang="cs-CZ" sz="2800" dirty="0" smtClean="0"/>
              <a:t>Těžké selhávání srdce</a:t>
            </a:r>
          </a:p>
          <a:p>
            <a:pPr eaLnBrk="1" hangingPunct="1">
              <a:defRPr/>
            </a:pPr>
            <a:r>
              <a:rPr lang="cs-CZ" sz="2800" dirty="0" smtClean="0"/>
              <a:t>Chladová alergie</a:t>
            </a:r>
          </a:p>
          <a:p>
            <a:pPr eaLnBrk="1" hangingPunct="1">
              <a:defRPr/>
            </a:pPr>
            <a:r>
              <a:rPr lang="cs-CZ" sz="2800" dirty="0" smtClean="0"/>
              <a:t>Poruchy periferního prokrvení</a:t>
            </a:r>
          </a:p>
          <a:p>
            <a:pPr eaLnBrk="1" hangingPunct="1">
              <a:defRPr/>
            </a:pPr>
            <a:r>
              <a:rPr lang="cs-CZ" sz="2800" dirty="0" smtClean="0"/>
              <a:t>…</a:t>
            </a:r>
          </a:p>
          <a:p>
            <a:pPr eaLnBrk="1" hangingPunct="1"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7777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ZIMNÍ PLAVÁNÍ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http://www.zimni-plavani.info/Home.aspx</a:t>
            </a:r>
            <a:endParaRPr lang="cs-CZ" dirty="0" smtClean="0"/>
          </a:p>
          <a:p>
            <a:pPr lvl="1"/>
            <a:r>
              <a:rPr lang="cs-CZ" dirty="0" smtClean="0"/>
              <a:t>Odkaz „otužování“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1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0638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LOKÁLNÍ TERMOTERAPIE NEGATIVNÍ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875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KONVEKCE</a:t>
            </a:r>
          </a:p>
          <a:p>
            <a:pPr lvl="1" eaLnBrk="1" hangingPunct="1">
              <a:defRPr/>
            </a:pPr>
            <a:r>
              <a:rPr lang="cs-CZ" sz="2400" dirty="0" smtClean="0"/>
              <a:t>Studený vzduch</a:t>
            </a:r>
          </a:p>
          <a:p>
            <a:pPr lvl="1" eaLnBrk="1" hangingPunct="1">
              <a:defRPr/>
            </a:pPr>
            <a:r>
              <a:rPr lang="cs-CZ" sz="2400" dirty="0" smtClean="0"/>
              <a:t>Dusík</a:t>
            </a:r>
          </a:p>
          <a:p>
            <a:pPr eaLnBrk="1" hangingPunct="1">
              <a:defRPr/>
            </a:pPr>
            <a:r>
              <a:rPr lang="cs-CZ" sz="2800" dirty="0" smtClean="0"/>
              <a:t>EVAPORACE</a:t>
            </a:r>
          </a:p>
          <a:p>
            <a:pPr lvl="1" eaLnBrk="1" hangingPunct="1">
              <a:defRPr/>
            </a:pPr>
            <a:r>
              <a:rPr lang="cs-CZ" sz="2400" dirty="0" smtClean="0"/>
              <a:t>Etylchlorid</a:t>
            </a:r>
          </a:p>
          <a:p>
            <a:pPr lvl="1" eaLnBrk="1" hangingPunct="1">
              <a:defRPr/>
            </a:pPr>
            <a:r>
              <a:rPr lang="cs-CZ" sz="2400" dirty="0" err="1" smtClean="0"/>
              <a:t>Fluorometan</a:t>
            </a:r>
            <a:endParaRPr lang="cs-CZ" sz="2400" dirty="0" smtClean="0"/>
          </a:p>
          <a:p>
            <a:pPr lvl="1" eaLnBrk="1" hangingPunct="1">
              <a:defRPr/>
            </a:pPr>
            <a:r>
              <a:rPr lang="cs-CZ" sz="2400" dirty="0" err="1" smtClean="0"/>
              <a:t>Chlorofluorometan</a:t>
            </a:r>
            <a:endParaRPr lang="cs-CZ" sz="2400" dirty="0" smtClean="0"/>
          </a:p>
          <a:p>
            <a:pPr eaLnBrk="1" hangingPunct="1">
              <a:defRPr/>
            </a:pPr>
            <a:r>
              <a:rPr lang="cs-CZ" sz="2800" dirty="0" smtClean="0"/>
              <a:t>KONDUKCE</a:t>
            </a:r>
          </a:p>
          <a:p>
            <a:pPr lvl="1" eaLnBrk="1" hangingPunct="1">
              <a:defRPr/>
            </a:pPr>
            <a:r>
              <a:rPr lang="cs-CZ" sz="2400" dirty="0" smtClean="0"/>
              <a:t>Ledové krystaly v ručníku</a:t>
            </a:r>
          </a:p>
          <a:p>
            <a:pPr lvl="1" eaLnBrk="1" hangingPunct="1">
              <a:defRPr/>
            </a:pPr>
            <a:r>
              <a:rPr lang="cs-CZ" sz="2400" dirty="0" smtClean="0"/>
              <a:t>Tekoucí studená voda</a:t>
            </a:r>
          </a:p>
          <a:p>
            <a:pPr lvl="1" eaLnBrk="1" hangingPunct="1">
              <a:defRPr/>
            </a:pPr>
            <a:r>
              <a:rPr lang="cs-CZ" sz="2400" dirty="0" smtClean="0"/>
              <a:t>Ledové kostky</a:t>
            </a:r>
          </a:p>
          <a:p>
            <a:pPr lvl="1" eaLnBrk="1" hangingPunct="1">
              <a:defRPr/>
            </a:pPr>
            <a:r>
              <a:rPr lang="cs-CZ" sz="2400" dirty="0" smtClean="0"/>
              <a:t>Chladové kompresy</a:t>
            </a:r>
          </a:p>
        </p:txBody>
      </p:sp>
    </p:spTree>
    <p:extLst>
      <p:ext uri="{BB962C8B-B14F-4D97-AF65-F5344CB8AC3E}">
        <p14:creationId xmlns:p14="http://schemas.microsoft.com/office/powerpoint/2010/main" val="30507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PRIESSNITZOVY OBKLADY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137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/>
              <a:t>SAUNA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24637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TRIPESOVY OBKLADY</a:t>
            </a:r>
          </a:p>
        </p:txBody>
      </p:sp>
    </p:spTree>
    <p:extLst>
      <p:ext uri="{BB962C8B-B14F-4D97-AF65-F5344CB8AC3E}">
        <p14:creationId xmlns:p14="http://schemas.microsoft.com/office/powerpoint/2010/main" val="2302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6792"/>
            <a:ext cx="8007350" cy="453920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Capko</a:t>
            </a:r>
            <a:r>
              <a:rPr lang="cs-CZ" dirty="0"/>
              <a:t>, J. </a:t>
            </a:r>
            <a:r>
              <a:rPr lang="cs-CZ" i="1" dirty="0"/>
              <a:t>Základy </a:t>
            </a:r>
            <a:r>
              <a:rPr lang="cs-CZ" i="1" dirty="0" err="1"/>
              <a:t>fyziatrické</a:t>
            </a:r>
            <a:r>
              <a:rPr lang="cs-CZ" i="1" dirty="0"/>
              <a:t> léčby</a:t>
            </a:r>
            <a:r>
              <a:rPr lang="cs-CZ" dirty="0"/>
              <a:t>. 1. vyd. Praha: </a:t>
            </a:r>
            <a:r>
              <a:rPr lang="cs-CZ" dirty="0" err="1"/>
              <a:t>Grada</a:t>
            </a:r>
            <a:r>
              <a:rPr lang="cs-CZ" dirty="0"/>
              <a:t>, 1998. 394 s. ISBN 80-7169-341-3</a:t>
            </a:r>
          </a:p>
          <a:p>
            <a:pPr eaLnBrk="1" hangingPunct="1">
              <a:defRPr/>
            </a:pPr>
            <a:r>
              <a:rPr lang="cs-CZ" dirty="0"/>
              <a:t>Poděbradský, J. - Poděbradská, R. </a:t>
            </a:r>
            <a:r>
              <a:rPr lang="cs-CZ" i="1" dirty="0"/>
              <a:t>Fyzikální terapie: manuál a algoritmy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2009. 200 s. ISBN 978-80-247-2899</a:t>
            </a:r>
          </a:p>
          <a:p>
            <a:pPr eaLnBrk="1" hangingPunct="1">
              <a:defRPr/>
            </a:pPr>
            <a:r>
              <a:rPr lang="cs-CZ" dirty="0"/>
              <a:t>Fyzikální terapie 2. Ed. Jiří Poděbradský - Ivan Vařeka. 1. vyd. Praha: </a:t>
            </a:r>
            <a:r>
              <a:rPr lang="cs-CZ" dirty="0" err="1"/>
              <a:t>Grada</a:t>
            </a:r>
            <a:r>
              <a:rPr lang="cs-CZ" dirty="0"/>
              <a:t>, 1998. 171 s. ISBN 80-7169-661-7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62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700213"/>
            <a:ext cx="8226425" cy="48958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Snižuje svalový </a:t>
            </a:r>
            <a:r>
              <a:rPr lang="cs-CZ" sz="2400" dirty="0" err="1" smtClean="0">
                <a:solidFill>
                  <a:srgbClr val="FFFF00"/>
                </a:solidFill>
              </a:rPr>
              <a:t>hypertonus</a:t>
            </a:r>
            <a:endParaRPr lang="cs-CZ" sz="2400" dirty="0" smtClean="0">
              <a:solidFill>
                <a:srgbClr val="FFFF00"/>
              </a:solidFill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2000" dirty="0" smtClean="0"/>
              <a:t>Svalový </a:t>
            </a:r>
            <a:r>
              <a:rPr lang="cs-CZ" sz="2000" dirty="0" err="1" smtClean="0"/>
              <a:t>hypertonus</a:t>
            </a:r>
            <a:r>
              <a:rPr lang="cs-CZ" sz="2000" dirty="0" smtClean="0"/>
              <a:t> vzniklý na podkladě skeletálního, kloubního nebo neuro-patologického poškození je dosažen působením na aferentní nervové vedení ze míšních buněk a na Golgiho tělíska s maximálním efektem kolem 45°C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FFFF00"/>
                </a:solidFill>
              </a:rPr>
              <a:t>Působí analgeticky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2000" dirty="0" smtClean="0"/>
              <a:t>na podkladě vasodilatačního (cestou snížení hypotalamické aktivity - snížení sympatického napětí na arteriovenózních anastomózách) snížení ischémie hypertonických svalů nebo jejich částí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2000" dirty="0" smtClean="0"/>
              <a:t>na podkladě zvýšení produkce beta endorfinů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2000" dirty="0" smtClean="0"/>
              <a:t>přispívá k uzavření tzv. spinálních vrátek (</a:t>
            </a:r>
            <a:r>
              <a:rPr lang="cs-CZ" sz="2000" dirty="0" err="1" smtClean="0"/>
              <a:t>Melzack</a:t>
            </a:r>
            <a:r>
              <a:rPr lang="cs-CZ" sz="2000" dirty="0" smtClean="0"/>
              <a:t> a Wall)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2000" dirty="0" smtClean="0"/>
              <a:t>tlumí vedení bolesti tenkými vlákny typu C (po následném ochlazení)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</p:txBody>
      </p:sp>
      <p:sp>
        <p:nvSpPr>
          <p:cNvPr id="457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b="0" smtClean="0"/>
              <a:t>TERAPEUTICKÉ ÚČINKY TEPLA</a:t>
            </a:r>
            <a:br>
              <a:rPr lang="cs-CZ" sz="4000" b="0" smtClean="0"/>
            </a:br>
            <a:r>
              <a:rPr lang="cs-CZ" sz="2800" b="0" smtClean="0"/>
              <a:t>80-120°C teplota vzduchu resp. až 45°C teplota těla</a:t>
            </a:r>
          </a:p>
        </p:txBody>
      </p:sp>
    </p:spTree>
    <p:extLst>
      <p:ext uri="{BB962C8B-B14F-4D97-AF65-F5344CB8AC3E}">
        <p14:creationId xmlns:p14="http://schemas.microsoft.com/office/powerpoint/2010/main" val="12432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FFFF00"/>
                </a:solidFill>
              </a:rPr>
              <a:t>Pomáhá při rozkládání zánětlivých infiltrátů, edémů a výpotků.</a:t>
            </a:r>
            <a:r>
              <a:rPr lang="cs-CZ" sz="2000" smtClean="0"/>
              <a:t> 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Zvýšené periferní prokrvení vede k intenzivnějšímu transportu látek nutnému ke snižování edémů (chronické záněty, bolest a hojení)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Redukuje hladinu prostaglandinů F2alfa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FFFF00"/>
                </a:solidFill>
              </a:rPr>
              <a:t>Zvýšení tělesné teploty vede k usmrcení bakterií a virů popř. k zástavě jejich reprodukčního cyklu.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přímými fyzikálními účinky tepla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stimulací zvýšení počtu monocytů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FFFF00"/>
                </a:solidFill>
              </a:rPr>
              <a:t>Působí detoxikačně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toxické látky → uvolnění do lymfy → pot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součástí složení potu je voda, tukové buňky, cholesterol, liposolubilní toxické látky, těžké kovy, rtuť, pesticidy, PCB, kyseliny, sodík a čpavek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detoxikace bez zatížení ledvin a jater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vylučování farmak: narkotika, barbituráty, alkaloidy, ...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protektivní účinek před oxidativním stresem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FFFF00"/>
                </a:solidFill>
              </a:rPr>
              <a:t>Hypertermní stimulace zvýšení hladiny STH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regenerace a adaptace tkání (vč. tkání pohybového systému)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FFFF00"/>
                </a:solidFill>
              </a:rPr>
              <a:t>Kompenzační efekt k negativnímu působení pobytu v elektromagnetických polích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FFFF00"/>
                </a:solidFill>
              </a:rPr>
              <a:t>Stres</a:t>
            </a:r>
          </a:p>
          <a:p>
            <a:pPr marL="990600" lvl="1" indent="-533400" algn="just" eaLnBrk="1" hangingPunct="1">
              <a:lnSpc>
                <a:spcPct val="80000"/>
              </a:lnSpc>
              <a:defRPr/>
            </a:pPr>
            <a:r>
              <a:rPr lang="cs-CZ" sz="1800" smtClean="0"/>
              <a:t>snížení hladiny stresových hormonů</a:t>
            </a:r>
          </a:p>
        </p:txBody>
      </p:sp>
    </p:spTree>
    <p:extLst>
      <p:ext uri="{BB962C8B-B14F-4D97-AF65-F5344CB8AC3E}">
        <p14:creationId xmlns:p14="http://schemas.microsoft.com/office/powerpoint/2010/main" val="37455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5613" y="1125538"/>
            <a:ext cx="8437562" cy="55435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Hypertermní stimulace zvýšení hladiny testosteronu, estrogenů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Protektivní účinek před oxidativním stresem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Zvýšení prahu bolesti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Regulace hladiny prozánětlivých cytokinů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Zvýšení hladiny imunomodulačních cytokinů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Snížení celkové hladiny cholesterolu a LDL cholesterolu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Snížení viskozity plazmy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Snížení rate x pressure produkt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Redukce délky pozátěžové regenerace u sportovců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Snížení hladiny stresových hormonů a snížení intenzity reakce na stresové hormony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Normalizace zvýšeného sympatického tonu v centrálním i periferním ANS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Modifikace funkce senzorických termoregulačních center v hypotalamu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smtClean="0"/>
              <a:t>Střídání celkové pozitivní a negativní termoterapie působí jako pumpa umožňující krevní cirkulaci mezi hlubokým řečištěm orgánů tělesného jádra (ve fázi negativní termoterapie) a periferním řečištěm kůže a svalů (ve fázi pozitivní termoterapie)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smtClean="0"/>
          </a:p>
        </p:txBody>
      </p:sp>
      <p:sp>
        <p:nvSpPr>
          <p:cNvPr id="46080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736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b="0" smtClean="0"/>
              <a:t>TERAP. ÚČINKY CHLADU</a:t>
            </a:r>
            <a:endParaRPr lang="cs-CZ" sz="4000" smtClean="0"/>
          </a:p>
        </p:txBody>
      </p:sp>
    </p:spTree>
    <p:extLst>
      <p:ext uri="{BB962C8B-B14F-4D97-AF65-F5344CB8AC3E}">
        <p14:creationId xmlns:p14="http://schemas.microsoft.com/office/powerpoint/2010/main" val="4219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205038"/>
            <a:ext cx="376713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430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ovéPole 3"/>
          <p:cNvSpPr txBox="1">
            <a:spLocks noChangeArrowheads="1"/>
          </p:cNvSpPr>
          <p:nvPr/>
        </p:nvSpPr>
        <p:spPr bwMode="auto">
          <a:xfrm>
            <a:off x="539750" y="3933825"/>
            <a:ext cx="43195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5400" b="1">
                <a:solidFill>
                  <a:srgbClr val="FF0000"/>
                </a:solidFill>
              </a:rPr>
              <a:t>SAUNOVÁNÍ NENÍ SPORT !!!</a:t>
            </a:r>
          </a:p>
        </p:txBody>
      </p:sp>
    </p:spTree>
    <p:extLst>
      <p:ext uri="{BB962C8B-B14F-4D97-AF65-F5344CB8AC3E}">
        <p14:creationId xmlns:p14="http://schemas.microsoft.com/office/powerpoint/2010/main" val="31901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244475"/>
            <a:ext cx="882015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SOUTĚŽE </a:t>
            </a:r>
            <a:r>
              <a:rPr lang="cs-CZ" dirty="0" smtClean="0"/>
              <a:t>V SAUNOVÁNÍ …</a:t>
            </a:r>
          </a:p>
        </p:txBody>
      </p:sp>
      <p:pic>
        <p:nvPicPr>
          <p:cNvPr id="1024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0"/>
            <a:ext cx="8207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1052</Words>
  <Application>Microsoft Office PowerPoint</Application>
  <PresentationFormat>Předvádění na obrazovce (4:3)</PresentationFormat>
  <Paragraphs>250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Vrstvy skla</vt:lpstr>
      <vt:lpstr>FYZIKÁLNÍ TERAPIE</vt:lpstr>
      <vt:lpstr>TERMOTERAPIE</vt:lpstr>
      <vt:lpstr>CELKOVÁ TERMOTERAPIE POZITIVNÍ </vt:lpstr>
      <vt:lpstr>SAUNA</vt:lpstr>
      <vt:lpstr>TERAPEUTICKÉ ÚČINKY TEPLA 80-120°C teplota vzduchu resp. až 45°C teplota těla</vt:lpstr>
      <vt:lpstr>Prezentace aplikace PowerPoint</vt:lpstr>
      <vt:lpstr>TERAP. ÚČINKY CHLADU</vt:lpstr>
      <vt:lpstr>Prezentace aplikace PowerPoint</vt:lpstr>
      <vt:lpstr>SOUTĚŽE V SAUNOVÁNÍ …</vt:lpstr>
      <vt:lpstr>PRVNÍ POMOC PŘI ÚPALU …</vt:lpstr>
      <vt:lpstr>SYMPTOMATO-LOGIE</vt:lpstr>
      <vt:lpstr>PRVNÍ POMOC PŘI ÚPALU …</vt:lpstr>
      <vt:lpstr>FINSKÁ SAUNA</vt:lpstr>
      <vt:lpstr>INDIKACE</vt:lpstr>
      <vt:lpstr>KONTRAINDIKACE</vt:lpstr>
      <vt:lpstr>PARNÍ SAUNA</vt:lpstr>
      <vt:lpstr>INFRASAUNA</vt:lpstr>
      <vt:lpstr>KOUPELE</vt:lpstr>
      <vt:lpstr>KOUPELE</vt:lpstr>
      <vt:lpstr>KOUPELE</vt:lpstr>
      <vt:lpstr>KOUPELE</vt:lpstr>
      <vt:lpstr>Kontraindikace pozitivní termoterapie</vt:lpstr>
      <vt:lpstr>LOKÁLNÍ TERMOTERAPIE POZITIVNÍ</vt:lpstr>
      <vt:lpstr>ÚČINKY LOKÁLNÍHO TEPLA</vt:lpstr>
      <vt:lpstr>INDIKACE</vt:lpstr>
      <vt:lpstr>Kontrastní termoterapie celková</vt:lpstr>
      <vt:lpstr>Kontrastní termoterapie lokální: Střídavé nožní koupele (šlapací koupel) </vt:lpstr>
      <vt:lpstr>Indikace</vt:lpstr>
      <vt:lpstr>Kontrastní termoterapie lokální: Skotské střiky </vt:lpstr>
      <vt:lpstr>Indikace</vt:lpstr>
      <vt:lpstr>Prezentace aplikace PowerPoint</vt:lpstr>
      <vt:lpstr>CELKOVÁ TERMOTERAPIE NEGATIVNÍ</vt:lpstr>
      <vt:lpstr>Prezentace aplikace PowerPoint</vt:lpstr>
      <vt:lpstr>Hlavní účinky</vt:lpstr>
      <vt:lpstr>Indikace</vt:lpstr>
      <vt:lpstr>Kontraindikace</vt:lpstr>
      <vt:lpstr>ZIMNÍ PLAVÁNÍ</vt:lpstr>
      <vt:lpstr>LOKÁLNÍ TERMOTERAPIE NEGATIVNÍ</vt:lpstr>
      <vt:lpstr>Prezentace aplikace PowerPoint</vt:lpstr>
      <vt:lpstr>Prezentace aplikace PowerPoint</vt:lpstr>
      <vt:lpstr>Doporučená literatura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Pospec</dc:creator>
  <cp:lastModifiedBy>Pospec</cp:lastModifiedBy>
  <cp:revision>8</cp:revision>
  <cp:lastPrinted>2010-11-23T19:53:18Z</cp:lastPrinted>
  <dcterms:created xsi:type="dcterms:W3CDTF">2010-11-23T19:48:35Z</dcterms:created>
  <dcterms:modified xsi:type="dcterms:W3CDTF">2011-01-12T09:10:59Z</dcterms:modified>
</cp:coreProperties>
</file>