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FC5017-17AD-4A21-887E-308790EC848E}" type="datetimeFigureOut">
              <a:rPr lang="cs-CZ" smtClean="0"/>
              <a:t>20.10.2011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69EB40-3B65-4D35-BAFA-F883A7CFD5F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Organizace lázeňské léčby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Balneologie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103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Škapík, M. aj. </a:t>
            </a:r>
            <a:r>
              <a:rPr lang="cs-CZ" i="1" dirty="0"/>
              <a:t>Využití balneoterapie ve vnitřním lékařství.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, 1994. ISBN 80-7169-130-5.</a:t>
            </a:r>
          </a:p>
          <a:p>
            <a:r>
              <a:rPr lang="cs-CZ" dirty="0"/>
              <a:t>Jandová, D. </a:t>
            </a:r>
            <a:r>
              <a:rPr lang="cs-CZ" i="1" dirty="0"/>
              <a:t>Balneologie.</a:t>
            </a:r>
            <a:r>
              <a:rPr lang="cs-CZ" dirty="0"/>
              <a:t> Praha: </a:t>
            </a:r>
            <a:r>
              <a:rPr lang="cs-CZ" dirty="0" err="1"/>
              <a:t>Grada</a:t>
            </a:r>
            <a:r>
              <a:rPr lang="cs-CZ" dirty="0"/>
              <a:t>, 2008. </a:t>
            </a:r>
          </a:p>
          <a:p>
            <a:r>
              <a:rPr lang="cs-CZ" dirty="0"/>
              <a:t>Poděbradský, J. – Vařeka, I. </a:t>
            </a:r>
            <a:r>
              <a:rPr lang="cs-CZ" i="1" dirty="0"/>
              <a:t>Fyzikální terapie I.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, 1998.</a:t>
            </a:r>
          </a:p>
          <a:p>
            <a:r>
              <a:rPr lang="cs-CZ" dirty="0" err="1"/>
              <a:t>Capko</a:t>
            </a:r>
            <a:r>
              <a:rPr lang="cs-CZ" dirty="0"/>
              <a:t>, J. </a:t>
            </a:r>
            <a:r>
              <a:rPr lang="cs-CZ" i="1" dirty="0"/>
              <a:t>Základy </a:t>
            </a:r>
            <a:r>
              <a:rPr lang="cs-CZ" i="1" dirty="0" err="1"/>
              <a:t>fyziatrické</a:t>
            </a:r>
            <a:r>
              <a:rPr lang="cs-CZ" i="1" dirty="0"/>
              <a:t> léčby.</a:t>
            </a:r>
            <a:r>
              <a:rPr lang="cs-CZ" dirty="0"/>
              <a:t> Praha: Grada,1998.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531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196752"/>
            <a:ext cx="4005683" cy="5340911"/>
          </a:xfrm>
        </p:spPr>
      </p:pic>
    </p:spTree>
    <p:extLst>
      <p:ext uri="{BB962C8B-B14F-4D97-AF65-F5344CB8AC3E}">
        <p14:creationId xmlns:p14="http://schemas.microsoft.com/office/powerpoint/2010/main" val="17580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dirty="0" smtClean="0"/>
              <a:t>Mgr</a:t>
            </a:r>
            <a:r>
              <a:rPr lang="cs-CZ" dirty="0" smtClean="0"/>
              <a:t>. </a:t>
            </a:r>
            <a:r>
              <a:rPr lang="cs-CZ" sz="2800" dirty="0" smtClean="0"/>
              <a:t>Dagmar</a:t>
            </a:r>
            <a:r>
              <a:rPr lang="cs-CZ" dirty="0" smtClean="0"/>
              <a:t> </a:t>
            </a:r>
            <a:r>
              <a:rPr lang="cs-CZ" sz="2800" dirty="0" smtClean="0"/>
              <a:t>Králová</a:t>
            </a: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21. října 2011                                                           </a:t>
            </a:r>
            <a:r>
              <a:rPr lang="cs-CZ" dirty="0" err="1" smtClean="0"/>
              <a:t>FSpS</a:t>
            </a:r>
            <a:r>
              <a:rPr lang="cs-CZ" dirty="0" smtClean="0"/>
              <a:t> MU,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693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Indikační seznam.</a:t>
            </a:r>
          </a:p>
          <a:p>
            <a:r>
              <a:rPr lang="cs-CZ" dirty="0" smtClean="0"/>
              <a:t>Postup při žádání a schvalování léčby v lázeňském zařízení.</a:t>
            </a:r>
          </a:p>
          <a:p>
            <a:r>
              <a:rPr lang="cs-CZ" dirty="0" smtClean="0"/>
              <a:t>Typy lázeňské léčby.</a:t>
            </a:r>
          </a:p>
          <a:p>
            <a:r>
              <a:rPr lang="cs-CZ" dirty="0" smtClean="0"/>
              <a:t>Režim a průběh lázeňského léčebného pobytu.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74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Indikační seznam VZP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koupit tiskopisy VZP či na jejich webových stránkách;</a:t>
            </a:r>
          </a:p>
          <a:p>
            <a:r>
              <a:rPr lang="cs-CZ" dirty="0" smtClean="0"/>
              <a:t>před indikací lázeňské léčby nutné projít vyšetřeními dle indikační skupiny (revizní lékař +</a:t>
            </a:r>
            <a:r>
              <a:rPr lang="cs-CZ" dirty="0" err="1" smtClean="0"/>
              <a:t>rtg</a:t>
            </a:r>
            <a:r>
              <a:rPr lang="cs-CZ" dirty="0" smtClean="0"/>
              <a:t> či UZ …);</a:t>
            </a:r>
          </a:p>
          <a:p>
            <a:r>
              <a:rPr lang="cs-CZ" dirty="0" smtClean="0"/>
              <a:t>v tiskopisu uvedeny KI – jsou dané;</a:t>
            </a:r>
          </a:p>
          <a:p>
            <a:r>
              <a:rPr lang="cs-CZ" dirty="0" smtClean="0"/>
              <a:t>u starších nad 70 let nutné EKG a zhodnocení internistou.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72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Postup při žádání a schvalování léčby v lázeňském </a:t>
            </a:r>
            <a:r>
              <a:rPr lang="cs-CZ" dirty="0" smtClean="0"/>
              <a:t>zařízení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volně prodejný tiskopis (5 dílů);</a:t>
            </a:r>
          </a:p>
          <a:p>
            <a:r>
              <a:rPr lang="cs-CZ" dirty="0" smtClean="0"/>
              <a:t>komplexní lázeňská léčba 1x2 roky (výjimečně každý rok);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NÁSTUP Z:</a:t>
            </a:r>
          </a:p>
          <a:p>
            <a:r>
              <a:rPr lang="cs-CZ" dirty="0" smtClean="0"/>
              <a:t>nemocnic přímo (operace srdce a páteře);</a:t>
            </a:r>
          </a:p>
          <a:p>
            <a:r>
              <a:rPr lang="cs-CZ" dirty="0" smtClean="0"/>
              <a:t>domu.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656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 nástupu z domu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praktický Dr. návrh s doloženými odbornými vyš. dle indikační skupiny (ortoped, </a:t>
            </a:r>
            <a:r>
              <a:rPr lang="cs-CZ" dirty="0" err="1" smtClean="0"/>
              <a:t>rhb</a:t>
            </a:r>
            <a:r>
              <a:rPr lang="cs-CZ" dirty="0" smtClean="0"/>
              <a:t> Dr., internista);</a:t>
            </a:r>
          </a:p>
          <a:p>
            <a:r>
              <a:rPr lang="cs-CZ" dirty="0" smtClean="0"/>
              <a:t>návrh + doporučení specialisty odeslat na pojišťovnu;</a:t>
            </a:r>
          </a:p>
          <a:p>
            <a:r>
              <a:rPr lang="cs-CZ" dirty="0" smtClean="0"/>
              <a:t>schválí/neschválí;</a:t>
            </a:r>
          </a:p>
          <a:p>
            <a:r>
              <a:rPr lang="cs-CZ" dirty="0" smtClean="0"/>
              <a:t>nástup do 2 měsíců.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825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lázeňské léčby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(30 tis. Kč, klient platí jen lázeňský poplatek);</a:t>
            </a:r>
          </a:p>
          <a:p>
            <a:r>
              <a:rPr lang="cs-CZ" dirty="0" smtClean="0"/>
              <a:t>příspěvková (pojišťovna hradí jen procedury);</a:t>
            </a:r>
          </a:p>
          <a:p>
            <a:r>
              <a:rPr lang="cs-CZ" dirty="0" smtClean="0"/>
              <a:t>pro samoplátce.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980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Režim a průběh lázeňského léčebného pobytu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KI alkohol a kouření – kuřáci by neměli být do lázní vůbec přijata;</a:t>
            </a:r>
          </a:p>
          <a:p>
            <a:r>
              <a:rPr lang="cs-CZ" dirty="0" smtClean="0"/>
              <a:t>komplexní lázně 21-28 dní (lze o 14 dní prodloužit dle návrhu lékaře </a:t>
            </a:r>
            <a:r>
              <a:rPr lang="cs-CZ" dirty="0" err="1" smtClean="0"/>
              <a:t>láz</a:t>
            </a:r>
            <a:r>
              <a:rPr lang="cs-CZ" dirty="0" smtClean="0"/>
              <a:t>. zařízení);</a:t>
            </a:r>
          </a:p>
          <a:p>
            <a:r>
              <a:rPr lang="cs-CZ" dirty="0" smtClean="0"/>
              <a:t>příspěvkové lázně 21 dní;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PRŮBĚH</a:t>
            </a:r>
          </a:p>
          <a:p>
            <a:r>
              <a:rPr lang="cs-CZ" dirty="0" smtClean="0"/>
              <a:t>vstupní prohlídka a návrh procedur lékařem po příjezdu;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91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675461"/>
          </a:xfrm>
        </p:spPr>
        <p:txBody>
          <a:bodyPr/>
          <a:lstStyle/>
          <a:p>
            <a:r>
              <a:rPr lang="cs-CZ" dirty="0" smtClean="0"/>
              <a:t>lékařské kontroly dále v průběhu léčby;</a:t>
            </a:r>
          </a:p>
          <a:p>
            <a:r>
              <a:rPr lang="cs-CZ" dirty="0" smtClean="0"/>
              <a:t>každá procedura po absolvování potvrzena;</a:t>
            </a:r>
          </a:p>
          <a:p>
            <a:r>
              <a:rPr lang="cs-CZ" dirty="0" smtClean="0"/>
              <a:t>výstupní vyšetření a doporučení.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35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702</TotalTime>
  <Words>338</Words>
  <Application>Microsoft Office PowerPoint</Application>
  <PresentationFormat>Předvádění na obrazovce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Cesta</vt:lpstr>
      <vt:lpstr>Organizace lázeňské léčby</vt:lpstr>
      <vt:lpstr>Mgr. Dagmar Králová</vt:lpstr>
      <vt:lpstr>Osnova:</vt:lpstr>
      <vt:lpstr>Indikační seznam VZP</vt:lpstr>
      <vt:lpstr>Postup při žádání a schvalování léčby v lázeňském zařízení </vt:lpstr>
      <vt:lpstr>při nástupu z domu</vt:lpstr>
      <vt:lpstr>Typy lázeňské léčby</vt:lpstr>
      <vt:lpstr>Režim a průběh lázeňského léčebného pobytu</vt:lpstr>
      <vt:lpstr>Prezentace aplikace PowerPoint</vt:lpstr>
      <vt:lpstr>Literatura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lázeňské léčby</dc:title>
  <dc:creator>Uživatel</dc:creator>
  <cp:lastModifiedBy>Uživatel</cp:lastModifiedBy>
  <cp:revision>12</cp:revision>
  <dcterms:created xsi:type="dcterms:W3CDTF">2011-10-16T14:24:06Z</dcterms:created>
  <dcterms:modified xsi:type="dcterms:W3CDTF">2011-10-20T20:54:27Z</dcterms:modified>
</cp:coreProperties>
</file>