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6" r:id="rId10"/>
    <p:sldId id="267" r:id="rId11"/>
    <p:sldId id="268" r:id="rId12"/>
    <p:sldId id="269" r:id="rId13"/>
    <p:sldId id="270" r:id="rId14"/>
    <p:sldId id="263" r:id="rId15"/>
    <p:sldId id="264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2C732C3C-94D1-4479-ABB0-ADEADF0A494C}" type="datetimeFigureOut">
              <a:rPr lang="cs-CZ" smtClean="0"/>
              <a:t>2.10.2011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34C740D5-0C6A-440B-B62D-B4363C199E1B}" type="slidenum">
              <a:rPr lang="cs-CZ" smtClean="0"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32C3C-94D1-4479-ABB0-ADEADF0A494C}" type="datetimeFigureOut">
              <a:rPr lang="cs-CZ" smtClean="0"/>
              <a:t>2.10.2011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740D5-0C6A-440B-B62D-B4363C199E1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32C3C-94D1-4479-ABB0-ADEADF0A494C}" type="datetimeFigureOut">
              <a:rPr lang="cs-CZ" smtClean="0"/>
              <a:t>2.10.2011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740D5-0C6A-440B-B62D-B4363C199E1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32C3C-94D1-4479-ABB0-ADEADF0A494C}" type="datetimeFigureOut">
              <a:rPr lang="cs-CZ" smtClean="0"/>
              <a:t>2.10.2011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740D5-0C6A-440B-B62D-B4363C199E1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32C3C-94D1-4479-ABB0-ADEADF0A494C}" type="datetimeFigureOut">
              <a:rPr lang="cs-CZ" smtClean="0"/>
              <a:t>2.10.2011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740D5-0C6A-440B-B62D-B4363C199E1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32C3C-94D1-4479-ABB0-ADEADF0A494C}" type="datetimeFigureOut">
              <a:rPr lang="cs-CZ" smtClean="0"/>
              <a:t>2.10.2011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740D5-0C6A-440B-B62D-B4363C199E1B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32C3C-94D1-4479-ABB0-ADEADF0A494C}" type="datetimeFigureOut">
              <a:rPr lang="cs-CZ" smtClean="0"/>
              <a:t>2.10.2011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740D5-0C6A-440B-B62D-B4363C199E1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32C3C-94D1-4479-ABB0-ADEADF0A494C}" type="datetimeFigureOut">
              <a:rPr lang="cs-CZ" smtClean="0"/>
              <a:t>2.10.2011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740D5-0C6A-440B-B62D-B4363C199E1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32C3C-94D1-4479-ABB0-ADEADF0A494C}" type="datetimeFigureOut">
              <a:rPr lang="cs-CZ" smtClean="0"/>
              <a:t>2.10.2011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740D5-0C6A-440B-B62D-B4363C199E1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32C3C-94D1-4479-ABB0-ADEADF0A494C}" type="datetimeFigureOut">
              <a:rPr lang="cs-CZ" smtClean="0"/>
              <a:t>2.10.2011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740D5-0C6A-440B-B62D-B4363C199E1B}" type="slidenum">
              <a:rPr lang="cs-CZ" smtClean="0"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32C3C-94D1-4479-ABB0-ADEADF0A494C}" type="datetimeFigureOut">
              <a:rPr lang="cs-CZ" smtClean="0"/>
              <a:t>2.10.2011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740D5-0C6A-440B-B62D-B4363C199E1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2C732C3C-94D1-4479-ABB0-ADEADF0A494C}" type="datetimeFigureOut">
              <a:rPr lang="cs-CZ" smtClean="0"/>
              <a:t>2.10.2011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34C740D5-0C6A-440B-B62D-B4363C199E1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Nízkofrekvenční elektroterapie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Fyzikální terapie III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60867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Leducovy</a:t>
            </a:r>
            <a:r>
              <a:rPr lang="cs-CZ" dirty="0" smtClean="0"/>
              <a:t> proudy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pulzní, pravoúhlý, </a:t>
            </a:r>
            <a:r>
              <a:rPr lang="cs-CZ" dirty="0" err="1" smtClean="0"/>
              <a:t>monofázický</a:t>
            </a:r>
            <a:r>
              <a:rPr lang="cs-CZ" dirty="0" smtClean="0"/>
              <a:t>;</a:t>
            </a:r>
          </a:p>
          <a:p>
            <a:r>
              <a:rPr lang="cs-CZ" dirty="0"/>
              <a:t>1</a:t>
            </a:r>
            <a:r>
              <a:rPr lang="cs-CZ" dirty="0" smtClean="0"/>
              <a:t>/9 </a:t>
            </a:r>
            <a:r>
              <a:rPr lang="cs-CZ" dirty="0" err="1" smtClean="0"/>
              <a:t>ms</a:t>
            </a:r>
            <a:r>
              <a:rPr lang="cs-CZ" dirty="0" smtClean="0"/>
              <a:t>, f 100 Hz;</a:t>
            </a:r>
          </a:p>
          <a:p>
            <a:r>
              <a:rPr lang="cs-CZ" dirty="0" smtClean="0"/>
              <a:t>NPS intenzita;</a:t>
            </a:r>
          </a:p>
          <a:p>
            <a:r>
              <a:rPr lang="cs-CZ" dirty="0" smtClean="0"/>
              <a:t>analgetický účinek (DD – DF);</a:t>
            </a:r>
          </a:p>
          <a:p>
            <a:r>
              <a:rPr lang="cs-CZ" dirty="0" err="1" smtClean="0"/>
              <a:t>subj</a:t>
            </a:r>
            <a:r>
              <a:rPr lang="cs-CZ" dirty="0" smtClean="0"/>
              <a:t>. </a:t>
            </a:r>
            <a:r>
              <a:rPr lang="cs-CZ" dirty="0"/>
              <a:t>m</a:t>
            </a:r>
            <a:r>
              <a:rPr lang="cs-CZ" dirty="0" smtClean="0"/>
              <a:t>éně tolerován.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17712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Faradizace</a:t>
            </a:r>
            <a:r>
              <a:rPr lang="cs-CZ" sz="1200" dirty="0" smtClean="0"/>
              <a:t>(f 30-100 Hz, bez </a:t>
            </a:r>
            <a:r>
              <a:rPr lang="cs-CZ" sz="1200" dirty="0" err="1" smtClean="0"/>
              <a:t>subj.intenzity</a:t>
            </a:r>
            <a:r>
              <a:rPr lang="cs-CZ" sz="1200" dirty="0"/>
              <a:t> </a:t>
            </a:r>
            <a:r>
              <a:rPr lang="cs-CZ" sz="1200" dirty="0" smtClean="0"/>
              <a:t>x NPM, účinky viz f, </a:t>
            </a:r>
            <a:r>
              <a:rPr lang="cs-CZ" sz="1200" dirty="0" err="1" smtClean="0"/>
              <a:t>s.i.,délce</a:t>
            </a:r>
            <a:r>
              <a:rPr lang="cs-CZ" sz="1200" dirty="0" smtClean="0"/>
              <a:t> impulzu, OBSOLENTNÍ, vznik při konstrukci technických parametrů – elektrické kladívko tvořilo pulz, cívka ho odkláněla; </a:t>
            </a:r>
            <a:r>
              <a:rPr lang="cs-CZ" sz="1200" dirty="0" err="1" smtClean="0"/>
              <a:t>monofázické</a:t>
            </a:r>
            <a:r>
              <a:rPr lang="cs-CZ" sz="1200" dirty="0" smtClean="0"/>
              <a:t> a pulzní)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Farad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cs-CZ" sz="1800" dirty="0" smtClean="0"/>
              <a:t>literatura uvádí pravoúhlé;</a:t>
            </a:r>
          </a:p>
          <a:p>
            <a:r>
              <a:rPr lang="cs-CZ" sz="1800" dirty="0" smtClean="0"/>
              <a:t>vznikly při pokusu a byly šikmé s negativním částí;</a:t>
            </a:r>
          </a:p>
          <a:p>
            <a:r>
              <a:rPr lang="cs-CZ" sz="1800" dirty="0" smtClean="0"/>
              <a:t>f 45,5 Hz, 2/20 </a:t>
            </a:r>
            <a:r>
              <a:rPr lang="cs-CZ" sz="1800" dirty="0" err="1" smtClean="0"/>
              <a:t>ms</a:t>
            </a:r>
            <a:r>
              <a:rPr lang="cs-CZ" sz="1800" dirty="0" smtClean="0"/>
              <a:t>;</a:t>
            </a:r>
          </a:p>
          <a:p>
            <a:r>
              <a:rPr lang="cs-CZ" sz="1800" dirty="0" smtClean="0"/>
              <a:t>???</a:t>
            </a:r>
            <a:r>
              <a:rPr lang="cs-CZ" sz="1800" dirty="0" smtClean="0"/>
              <a:t>NPM </a:t>
            </a:r>
            <a:r>
              <a:rPr lang="cs-CZ" sz="1800" dirty="0"/>
              <a:t>– longitudinální aplikace – tetanická kontrakce(</a:t>
            </a:r>
            <a:r>
              <a:rPr lang="cs-CZ" sz="1800" dirty="0" err="1"/>
              <a:t>myostimulace</a:t>
            </a:r>
            <a:r>
              <a:rPr lang="cs-CZ" sz="1800" dirty="0" smtClean="0"/>
              <a:t>)</a:t>
            </a:r>
          </a:p>
          <a:p>
            <a:r>
              <a:rPr lang="cs-CZ" sz="1800" dirty="0" smtClean="0"/>
              <a:t>nepříjemný bez FM a AM.</a:t>
            </a:r>
            <a:endParaRPr lang="cs-CZ" sz="1800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err="1" smtClean="0"/>
              <a:t>Neofarad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parametry viz Farad, ale tvar v literatuře šikmý (snaha odstranit negativní část impulzu);</a:t>
            </a:r>
          </a:p>
          <a:p>
            <a:r>
              <a:rPr lang="cs-CZ" dirty="0" smtClean="0"/>
              <a:t>dříve </a:t>
            </a:r>
            <a:r>
              <a:rPr lang="cs-CZ" dirty="0" err="1" smtClean="0"/>
              <a:t>elektrostimulace</a:t>
            </a:r>
            <a:r>
              <a:rPr lang="cs-CZ" dirty="0" smtClean="0"/>
              <a:t> (- krátký, strmý);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73778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Amosovy proudy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longitudinální aplikace DD – CP proudů (FM skokem:1s DF, 1s MF);</a:t>
            </a:r>
          </a:p>
          <a:p>
            <a:r>
              <a:rPr lang="cs-CZ" dirty="0" smtClean="0"/>
              <a:t>ochranné roztoky;</a:t>
            </a:r>
          </a:p>
          <a:p>
            <a:r>
              <a:rPr lang="cs-CZ" dirty="0" smtClean="0"/>
              <a:t>anoda 20x20cm na L2-S1 </a:t>
            </a:r>
            <a:r>
              <a:rPr lang="cs-CZ" dirty="0" err="1" smtClean="0"/>
              <a:t>transvertebrálně</a:t>
            </a:r>
            <a:r>
              <a:rPr lang="cs-CZ" dirty="0" smtClean="0"/>
              <a:t>, katoda 8x20 cm periferie (lýtko);</a:t>
            </a:r>
          </a:p>
          <a:p>
            <a:r>
              <a:rPr lang="cs-CZ" dirty="0" smtClean="0"/>
              <a:t>ICHS;</a:t>
            </a:r>
          </a:p>
          <a:p>
            <a:r>
              <a:rPr lang="cs-CZ" dirty="0" smtClean="0"/>
              <a:t>20-25 min, step 1 min, 3 x týdně, 7-9 </a:t>
            </a:r>
            <a:r>
              <a:rPr lang="cs-CZ" dirty="0" err="1" smtClean="0"/>
              <a:t>ter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60392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H-vlny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Hoffmanův H-reflex (depolarizace – </a:t>
            </a:r>
            <a:r>
              <a:rPr lang="cs-CZ" dirty="0" err="1" smtClean="0"/>
              <a:t>repolarizace</a:t>
            </a:r>
            <a:r>
              <a:rPr lang="cs-CZ" dirty="0" smtClean="0"/>
              <a:t>);</a:t>
            </a:r>
          </a:p>
          <a:p>
            <a:r>
              <a:rPr lang="cs-CZ" dirty="0" smtClean="0"/>
              <a:t>tvar impulzu imituje AP;</a:t>
            </a:r>
          </a:p>
          <a:p>
            <a:r>
              <a:rPr lang="cs-CZ" dirty="0" smtClean="0"/>
              <a:t> 2 x 5,6 </a:t>
            </a:r>
            <a:r>
              <a:rPr lang="cs-CZ" dirty="0" err="1" smtClean="0"/>
              <a:t>ms</a:t>
            </a:r>
            <a:r>
              <a:rPr lang="cs-CZ" dirty="0" smtClean="0"/>
              <a:t>, perioda 11,2 </a:t>
            </a:r>
            <a:r>
              <a:rPr lang="cs-CZ" dirty="0" err="1" smtClean="0"/>
              <a:t>ms</a:t>
            </a:r>
            <a:r>
              <a:rPr lang="cs-CZ" dirty="0" smtClean="0"/>
              <a:t>?? viz dále;</a:t>
            </a:r>
          </a:p>
          <a:p>
            <a:r>
              <a:rPr lang="cs-CZ" dirty="0" smtClean="0"/>
              <a:t>fyzikální x fyziologická (2x vyšší) f;</a:t>
            </a:r>
          </a:p>
          <a:p>
            <a:r>
              <a:rPr lang="cs-CZ" dirty="0" smtClean="0"/>
              <a:t>účinky dle fyziologické f;</a:t>
            </a:r>
          </a:p>
          <a:p>
            <a:r>
              <a:rPr lang="cs-CZ" dirty="0" smtClean="0"/>
              <a:t>nezatěžuje tkáň díky tvaru x DD;</a:t>
            </a:r>
          </a:p>
          <a:p>
            <a:r>
              <a:rPr lang="cs-CZ" dirty="0" smtClean="0"/>
              <a:t>dráždí volná nervová zakončení, A beta a </a:t>
            </a:r>
            <a:r>
              <a:rPr lang="cs-CZ" dirty="0" err="1" smtClean="0"/>
              <a:t>A</a:t>
            </a:r>
            <a:r>
              <a:rPr lang="cs-CZ" dirty="0" smtClean="0"/>
              <a:t> delta vlákna;</a:t>
            </a:r>
          </a:p>
          <a:p>
            <a:r>
              <a:rPr lang="cs-CZ" dirty="0" smtClean="0"/>
              <a:t>dg rozvaha akutní kontuze, </a:t>
            </a:r>
            <a:r>
              <a:rPr lang="cs-CZ" dirty="0" err="1" smtClean="0"/>
              <a:t>gonartróza</a:t>
            </a:r>
            <a:r>
              <a:rPr lang="cs-CZ" dirty="0" smtClean="0"/>
              <a:t> jedno </a:t>
            </a:r>
            <a:r>
              <a:rPr lang="cs-CZ" smtClean="0"/>
              <a:t>a oboustranná.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66687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Poděbradský, J. – Poděbradská, R. </a:t>
            </a:r>
            <a:r>
              <a:rPr lang="cs-CZ" i="1" dirty="0"/>
              <a:t>Fyzikální terapie. Manuál a algoritmy. </a:t>
            </a:r>
            <a:r>
              <a:rPr lang="cs-CZ" dirty="0"/>
              <a:t>Praha: </a:t>
            </a:r>
            <a:r>
              <a:rPr lang="cs-CZ" dirty="0" err="1"/>
              <a:t>Grada</a:t>
            </a:r>
            <a:r>
              <a:rPr lang="cs-CZ" dirty="0"/>
              <a:t>, 2009. ISBN 978-80-247-2899-5.</a:t>
            </a:r>
          </a:p>
          <a:p>
            <a:r>
              <a:rPr lang="cs-CZ" dirty="0"/>
              <a:t>přednášky Mgr. J. Urbana UP Olomouc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14001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817160"/>
          </a:xfrm>
        </p:spPr>
        <p:txBody>
          <a:bodyPr/>
          <a:lstStyle/>
          <a:p>
            <a:r>
              <a:rPr lang="cs-CZ" dirty="0" smtClean="0"/>
              <a:t>Děkuji vám za pozornost.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590" y="2324100"/>
            <a:ext cx="4677833" cy="3508375"/>
          </a:xfrm>
        </p:spPr>
      </p:pic>
    </p:spTree>
    <p:extLst>
      <p:ext uri="{BB962C8B-B14F-4D97-AF65-F5344CB8AC3E}">
        <p14:creationId xmlns:p14="http://schemas.microsoft.com/office/powerpoint/2010/main" val="3135327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Mgr. Dagmar Králová</a:t>
            </a:r>
            <a:endParaRPr lang="cs-CZ" sz="2000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27.9.2011         </a:t>
            </a:r>
            <a:r>
              <a:rPr lang="cs-CZ" dirty="0" err="1" smtClean="0"/>
              <a:t>FSpS</a:t>
            </a:r>
            <a:r>
              <a:rPr lang="cs-CZ" dirty="0" smtClean="0"/>
              <a:t> </a:t>
            </a:r>
            <a:r>
              <a:rPr lang="cs-CZ" dirty="0" err="1" smtClean="0"/>
              <a:t>MU,Brno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1720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Osnova: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Träbertovy</a:t>
            </a:r>
            <a:r>
              <a:rPr lang="cs-CZ" dirty="0"/>
              <a:t> proudy </a:t>
            </a:r>
            <a:r>
              <a:rPr lang="cs-CZ" dirty="0" smtClean="0"/>
              <a:t>– parametry, </a:t>
            </a:r>
            <a:r>
              <a:rPr lang="cs-CZ" dirty="0"/>
              <a:t>terapeutické účinky, metodika aplikace, umístění </a:t>
            </a:r>
            <a:r>
              <a:rPr lang="cs-CZ" dirty="0" smtClean="0"/>
              <a:t>elektrod, kontra/indikace.</a:t>
            </a:r>
          </a:p>
          <a:p>
            <a:endParaRPr lang="cs-CZ" dirty="0" smtClean="0"/>
          </a:p>
          <a:p>
            <a:r>
              <a:rPr lang="cs-CZ" dirty="0" err="1"/>
              <a:t>Leducovy</a:t>
            </a:r>
            <a:r>
              <a:rPr lang="cs-CZ" dirty="0"/>
              <a:t>, Farad, </a:t>
            </a:r>
            <a:r>
              <a:rPr lang="cs-CZ" dirty="0" err="1" smtClean="0"/>
              <a:t>Neofarad</a:t>
            </a:r>
            <a:r>
              <a:rPr lang="cs-CZ" dirty="0" smtClean="0"/>
              <a:t>, Amosovy proudy, H-vlny (charakteristika proudů, účinek, využití v praxi).</a:t>
            </a:r>
          </a:p>
        </p:txBody>
      </p:sp>
    </p:spTree>
    <p:extLst>
      <p:ext uri="{BB962C8B-B14F-4D97-AF65-F5344CB8AC3E}">
        <p14:creationId xmlns:p14="http://schemas.microsoft.com/office/powerpoint/2010/main" val="1821217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err="1"/>
              <a:t>Träbertovy</a:t>
            </a:r>
            <a:r>
              <a:rPr lang="cs-CZ" sz="3200" dirty="0"/>
              <a:t> </a:t>
            </a:r>
            <a:r>
              <a:rPr lang="cs-CZ" sz="3200" dirty="0" smtClean="0"/>
              <a:t>proudy - charakteristika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m</a:t>
            </a:r>
            <a:r>
              <a:rPr lang="cs-CZ" dirty="0" err="1" smtClean="0"/>
              <a:t>onofázické</a:t>
            </a:r>
            <a:r>
              <a:rPr lang="cs-CZ" dirty="0" smtClean="0"/>
              <a:t>, pravoúhlé proudy;</a:t>
            </a:r>
          </a:p>
          <a:p>
            <a:r>
              <a:rPr lang="cs-CZ" dirty="0" smtClean="0"/>
              <a:t>2/5, f = asi 143Hz;</a:t>
            </a:r>
          </a:p>
          <a:p>
            <a:r>
              <a:rPr lang="cs-CZ" dirty="0"/>
              <a:t>a</a:t>
            </a:r>
            <a:r>
              <a:rPr lang="cs-CZ" dirty="0" smtClean="0"/>
              <a:t>daptace nevzniká – proč?, není FM.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44464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TP - parametry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r</a:t>
            </a:r>
            <a:r>
              <a:rPr lang="cs-CZ" dirty="0" smtClean="0"/>
              <a:t>ežim CC;</a:t>
            </a:r>
          </a:p>
          <a:p>
            <a:r>
              <a:rPr lang="cs-CZ" dirty="0"/>
              <a:t>a</a:t>
            </a:r>
            <a:r>
              <a:rPr lang="cs-CZ" dirty="0" smtClean="0"/>
              <a:t>plikace v EL I – IV velkými deskovými elektrodami (8-10cm x 15cm, využíváme zkřížené inervace);</a:t>
            </a:r>
          </a:p>
          <a:p>
            <a:r>
              <a:rPr lang="cs-CZ" dirty="0"/>
              <a:t>i</a:t>
            </a:r>
            <a:r>
              <a:rPr lang="cs-CZ" dirty="0" smtClean="0"/>
              <a:t>ntenzita PPA – jak na pacienta, aby intenzita byla opravdu ta požadovaná;</a:t>
            </a:r>
          </a:p>
          <a:p>
            <a:r>
              <a:rPr lang="cs-CZ" dirty="0" smtClean="0"/>
              <a:t>10 – 15 minut;</a:t>
            </a:r>
          </a:p>
          <a:p>
            <a:r>
              <a:rPr lang="cs-CZ" dirty="0" smtClean="0"/>
              <a:t>denně, ob den;</a:t>
            </a:r>
          </a:p>
          <a:p>
            <a:r>
              <a:rPr lang="cs-CZ" dirty="0" smtClean="0"/>
              <a:t>u obézních volíme </a:t>
            </a:r>
            <a:r>
              <a:rPr lang="cs-CZ" dirty="0" err="1" smtClean="0"/>
              <a:t>sf</a:t>
            </a:r>
            <a:r>
              <a:rPr lang="cs-CZ" dirty="0" smtClean="0"/>
              <a:t> – AMP 143 Hz, spektrum 0.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1789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TP – terapeutické účinky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t</a:t>
            </a:r>
            <a:r>
              <a:rPr lang="cs-CZ" dirty="0" err="1" smtClean="0"/>
              <a:t>rofotropní</a:t>
            </a:r>
            <a:r>
              <a:rPr lang="cs-CZ" dirty="0" smtClean="0"/>
              <a:t> účinek (galvanická složka vzniklá sumací impulzů 2 </a:t>
            </a:r>
            <a:r>
              <a:rPr lang="cs-CZ" dirty="0" err="1" smtClean="0"/>
              <a:t>ms</a:t>
            </a:r>
            <a:r>
              <a:rPr lang="cs-CZ" dirty="0"/>
              <a:t> </a:t>
            </a:r>
            <a:r>
              <a:rPr lang="cs-CZ" dirty="0" smtClean="0"/>
              <a:t>*143*60*10-15);</a:t>
            </a:r>
          </a:p>
          <a:p>
            <a:r>
              <a:rPr lang="cs-CZ" dirty="0"/>
              <a:t>vzdáleně časný analgetický </a:t>
            </a:r>
            <a:r>
              <a:rPr lang="cs-CZ" dirty="0" smtClean="0"/>
              <a:t>účinek (POZOR!!! rušíme signální, informační a ochrannou funkci bolesti );</a:t>
            </a:r>
          </a:p>
          <a:p>
            <a:r>
              <a:rPr lang="cs-CZ" dirty="0"/>
              <a:t>a</a:t>
            </a:r>
            <a:r>
              <a:rPr lang="cs-CZ" dirty="0" smtClean="0"/>
              <a:t>nalgetický účinek trvá max. 2 hodiny (svědění).</a:t>
            </a:r>
          </a:p>
        </p:txBody>
      </p:sp>
    </p:spTree>
    <p:extLst>
      <p:ext uri="{BB962C8B-B14F-4D97-AF65-F5344CB8AC3E}">
        <p14:creationId xmlns:p14="http://schemas.microsoft.com/office/powerpoint/2010/main" val="14294067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TP – metodika aplikace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</a:t>
            </a:r>
            <a:r>
              <a:rPr lang="cs-CZ" dirty="0" smtClean="0"/>
              <a:t>g potíží a somatotypu;</a:t>
            </a:r>
          </a:p>
          <a:p>
            <a:r>
              <a:rPr lang="cs-CZ" dirty="0"/>
              <a:t>p</a:t>
            </a:r>
            <a:r>
              <a:rPr lang="cs-CZ" dirty="0" smtClean="0"/>
              <a:t>říprava pacienta (informovat, poloha, očistit kůži,…);</a:t>
            </a:r>
          </a:p>
          <a:p>
            <a:r>
              <a:rPr lang="cs-CZ" dirty="0"/>
              <a:t>v</a:t>
            </a:r>
            <a:r>
              <a:rPr lang="cs-CZ" dirty="0" smtClean="0"/>
              <a:t>olba lokalizace a velikosti elektrod;</a:t>
            </a:r>
          </a:p>
          <a:p>
            <a:r>
              <a:rPr lang="cs-CZ" dirty="0"/>
              <a:t>n</a:t>
            </a:r>
            <a:r>
              <a:rPr lang="cs-CZ" dirty="0" smtClean="0"/>
              <a:t>astavení parametrů;</a:t>
            </a:r>
          </a:p>
          <a:p>
            <a:r>
              <a:rPr lang="cs-CZ" dirty="0"/>
              <a:t>n</a:t>
            </a:r>
            <a:r>
              <a:rPr lang="cs-CZ" dirty="0" smtClean="0"/>
              <a:t>astavení </a:t>
            </a:r>
            <a:r>
              <a:rPr lang="cs-CZ" dirty="0" err="1" smtClean="0"/>
              <a:t>subj</a:t>
            </a:r>
            <a:r>
              <a:rPr lang="cs-CZ" dirty="0" smtClean="0"/>
              <a:t>. Intenzity;</a:t>
            </a:r>
          </a:p>
          <a:p>
            <a:r>
              <a:rPr lang="cs-CZ" dirty="0"/>
              <a:t>u</a:t>
            </a:r>
            <a:r>
              <a:rPr lang="cs-CZ" dirty="0" smtClean="0"/>
              <a:t>končení procedury;</a:t>
            </a:r>
          </a:p>
          <a:p>
            <a:r>
              <a:rPr lang="cs-CZ" dirty="0"/>
              <a:t>r</a:t>
            </a:r>
            <a:r>
              <a:rPr lang="cs-CZ" dirty="0" smtClean="0"/>
              <a:t>ežim po proceduře.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17401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Doktorandské studium\Výuka Fyzioterapie\3. semestr\Fyzikální terapie III\EL 1-4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46175" y="1954550"/>
            <a:ext cx="3090863" cy="2955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88024" y="836712"/>
            <a:ext cx="3304572" cy="1463153"/>
          </a:xfrm>
        </p:spPr>
        <p:txBody>
          <a:bodyPr>
            <a:normAutofit/>
          </a:bodyPr>
          <a:lstStyle/>
          <a:p>
            <a:r>
              <a:rPr lang="cs-CZ" dirty="0" smtClean="0"/>
              <a:t>TP – umístění elektrod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736592" y="2564904"/>
            <a:ext cx="3298784" cy="3089994"/>
          </a:xfrm>
        </p:spPr>
        <p:txBody>
          <a:bodyPr>
            <a:normAutofit lnSpcReduction="10000"/>
          </a:bodyPr>
          <a:lstStyle/>
          <a:p>
            <a:pPr marL="285750" indent="-285750">
              <a:buFontTx/>
              <a:buChar char="-"/>
            </a:pPr>
            <a:r>
              <a:rPr lang="cs-CZ" dirty="0" err="1" smtClean="0"/>
              <a:t>transregionálně</a:t>
            </a:r>
            <a:r>
              <a:rPr lang="cs-CZ" dirty="0" smtClean="0"/>
              <a:t>???</a:t>
            </a:r>
          </a:p>
          <a:p>
            <a:pPr marL="285750" indent="-285750">
              <a:buFontTx/>
              <a:buChar char="-"/>
            </a:pPr>
            <a:r>
              <a:rPr lang="cs-CZ" dirty="0" err="1" smtClean="0"/>
              <a:t>transvertebrálně</a:t>
            </a:r>
            <a:r>
              <a:rPr lang="cs-CZ" dirty="0" smtClean="0"/>
              <a:t>;</a:t>
            </a:r>
          </a:p>
          <a:p>
            <a:pPr marL="285750" indent="-285750">
              <a:buFontTx/>
              <a:buChar char="-"/>
            </a:pPr>
            <a:r>
              <a:rPr lang="cs-CZ" dirty="0"/>
              <a:t>p</a:t>
            </a:r>
            <a:r>
              <a:rPr lang="cs-CZ" dirty="0" smtClean="0"/>
              <a:t>olarita elektrod (EL 1 oba způsoby – indikace CC – </a:t>
            </a:r>
            <a:r>
              <a:rPr lang="cs-CZ" dirty="0" err="1" smtClean="0"/>
              <a:t>nn</a:t>
            </a:r>
            <a:r>
              <a:rPr lang="cs-CZ" dirty="0" smtClean="0"/>
              <a:t>. </a:t>
            </a:r>
            <a:r>
              <a:rPr lang="cs-CZ" dirty="0" err="1"/>
              <a:t>s</a:t>
            </a:r>
            <a:r>
              <a:rPr lang="cs-CZ" dirty="0" err="1" smtClean="0"/>
              <a:t>uboccipitales</a:t>
            </a:r>
            <a:r>
              <a:rPr lang="cs-CZ" dirty="0" smtClean="0"/>
              <a:t>, </a:t>
            </a:r>
            <a:r>
              <a:rPr lang="cs-CZ" dirty="0" err="1" smtClean="0"/>
              <a:t>pseudorad</a:t>
            </a:r>
            <a:r>
              <a:rPr lang="cs-CZ" dirty="0" smtClean="0"/>
              <a:t>. mm. </a:t>
            </a:r>
            <a:r>
              <a:rPr lang="cs-CZ" dirty="0" err="1"/>
              <a:t>s</a:t>
            </a:r>
            <a:r>
              <a:rPr lang="cs-CZ" dirty="0" err="1" smtClean="0"/>
              <a:t>plenii</a:t>
            </a:r>
            <a:r>
              <a:rPr lang="cs-CZ" dirty="0" smtClean="0"/>
              <a:t> a </a:t>
            </a:r>
            <a:r>
              <a:rPr lang="cs-CZ" dirty="0" err="1" smtClean="0"/>
              <a:t>semispinales</a:t>
            </a:r>
            <a:r>
              <a:rPr lang="cs-CZ" dirty="0" smtClean="0"/>
              <a:t>);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EL 4 dva typy (</a:t>
            </a:r>
            <a:r>
              <a:rPr lang="cs-CZ" dirty="0" err="1" smtClean="0"/>
              <a:t>sym</a:t>
            </a:r>
            <a:r>
              <a:rPr lang="cs-CZ" dirty="0" smtClean="0"/>
              <a:t>., </a:t>
            </a:r>
            <a:r>
              <a:rPr lang="cs-CZ" dirty="0" err="1" smtClean="0"/>
              <a:t>asym</a:t>
            </a:r>
            <a:r>
              <a:rPr lang="cs-CZ" dirty="0" smtClean="0"/>
              <a:t>.);</a:t>
            </a:r>
          </a:p>
          <a:p>
            <a:pPr marL="285750" indent="-285750">
              <a:buFontTx/>
              <a:buChar char="-"/>
            </a:pPr>
            <a:r>
              <a:rPr lang="cs-CZ" dirty="0"/>
              <a:t>d</a:t>
            </a:r>
            <a:r>
              <a:rPr lang="cs-CZ" dirty="0" smtClean="0"/>
              <a:t>ráždíme zadní kořeny míšní, posunuty kaudálně;</a:t>
            </a:r>
          </a:p>
          <a:p>
            <a:pPr marL="285750" indent="-285750">
              <a:buFontTx/>
              <a:buChar char="-"/>
            </a:pPr>
            <a:r>
              <a:rPr lang="cs-CZ" dirty="0"/>
              <a:t>p</a:t>
            </a:r>
            <a:r>
              <a:rPr lang="cs-CZ" dirty="0" smtClean="0"/>
              <a:t>řesná aplikace vzhledem k místu bolesti (</a:t>
            </a:r>
            <a:r>
              <a:rPr lang="cs-CZ" dirty="0" err="1" smtClean="0"/>
              <a:t>transregionálně</a:t>
            </a:r>
            <a:r>
              <a:rPr lang="cs-CZ" dirty="0" smtClean="0"/>
              <a:t>).</a:t>
            </a:r>
          </a:p>
          <a:p>
            <a:pPr marL="285750" indent="-285750"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82133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text 10"/>
          <p:cNvSpPr>
            <a:spLocks noGrp="1"/>
          </p:cNvSpPr>
          <p:nvPr>
            <p:ph type="body" idx="1"/>
          </p:nvPr>
        </p:nvSpPr>
        <p:spPr>
          <a:xfrm>
            <a:off x="1403648" y="692696"/>
            <a:ext cx="3057148" cy="639762"/>
          </a:xfrm>
        </p:spPr>
        <p:txBody>
          <a:bodyPr/>
          <a:lstStyle/>
          <a:p>
            <a:r>
              <a:rPr lang="cs-CZ" dirty="0" smtClean="0"/>
              <a:t>Indikace</a:t>
            </a:r>
            <a:endParaRPr lang="cs-CZ" dirty="0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1041721" y="1556792"/>
            <a:ext cx="3419856" cy="4253699"/>
          </a:xfrm>
        </p:spPr>
        <p:txBody>
          <a:bodyPr>
            <a:normAutofit fontScale="85000" lnSpcReduction="10000"/>
          </a:bodyPr>
          <a:lstStyle/>
          <a:p>
            <a:r>
              <a:rPr lang="cs-CZ" dirty="0"/>
              <a:t>s</a:t>
            </a:r>
            <a:r>
              <a:rPr lang="cs-CZ" dirty="0" smtClean="0"/>
              <a:t>ymptomatické tlumení bolesti bez ohledu na etiologii či intenzitu – nemožnost kauzální terapie;</a:t>
            </a:r>
          </a:p>
          <a:p>
            <a:r>
              <a:rPr lang="cs-CZ" dirty="0"/>
              <a:t>b</a:t>
            </a:r>
            <a:r>
              <a:rPr lang="cs-CZ" dirty="0" smtClean="0"/>
              <a:t>olesti PA </a:t>
            </a:r>
            <a:r>
              <a:rPr lang="cs-CZ" dirty="0" err="1" smtClean="0"/>
              <a:t>strukt</a:t>
            </a:r>
            <a:r>
              <a:rPr lang="cs-CZ" dirty="0" smtClean="0"/>
              <a:t>. či kombinované (artrózy, posttraumatické a revmatické bolesti;</a:t>
            </a:r>
          </a:p>
          <a:p>
            <a:r>
              <a:rPr lang="cs-CZ" dirty="0" smtClean="0"/>
              <a:t>po náročném cvičení;</a:t>
            </a:r>
          </a:p>
          <a:p>
            <a:r>
              <a:rPr lang="cs-CZ" dirty="0" smtClean="0"/>
              <a:t>kořenové syndromy (POZOR! stejnou až 2x delší dobu v klidu).</a:t>
            </a:r>
          </a:p>
          <a:p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3"/>
          </p:nvPr>
        </p:nvSpPr>
        <p:spPr>
          <a:xfrm>
            <a:off x="4860032" y="692696"/>
            <a:ext cx="3055717" cy="639762"/>
          </a:xfrm>
        </p:spPr>
        <p:txBody>
          <a:bodyPr/>
          <a:lstStyle/>
          <a:p>
            <a:r>
              <a:rPr lang="cs-CZ" dirty="0" smtClean="0"/>
              <a:t>KI</a:t>
            </a:r>
            <a:endParaRPr lang="cs-CZ" dirty="0"/>
          </a:p>
        </p:txBody>
      </p:sp>
      <p:sp>
        <p:nvSpPr>
          <p:cNvPr id="14" name="Zástupný symbol pro obsah 13"/>
          <p:cNvSpPr>
            <a:spLocks noGrp="1"/>
          </p:cNvSpPr>
          <p:nvPr>
            <p:ph sz="quarter" idx="4"/>
          </p:nvPr>
        </p:nvSpPr>
        <p:spPr>
          <a:xfrm>
            <a:off x="4645152" y="1556792"/>
            <a:ext cx="3419856" cy="4253699"/>
          </a:xfrm>
        </p:spPr>
        <p:txBody>
          <a:bodyPr/>
          <a:lstStyle/>
          <a:p>
            <a:r>
              <a:rPr lang="cs-CZ" dirty="0"/>
              <a:t>t</a:t>
            </a:r>
            <a:r>
              <a:rPr lang="cs-CZ" dirty="0" smtClean="0"/>
              <a:t>umory (tu v koleni???);</a:t>
            </a:r>
          </a:p>
          <a:p>
            <a:r>
              <a:rPr lang="cs-CZ" dirty="0"/>
              <a:t>d</a:t>
            </a:r>
            <a:r>
              <a:rPr lang="cs-CZ" dirty="0" smtClean="0"/>
              <a:t>alší KI viz obecné KI…</a:t>
            </a:r>
          </a:p>
        </p:txBody>
      </p:sp>
    </p:spTree>
    <p:extLst>
      <p:ext uri="{BB962C8B-B14F-4D97-AF65-F5344CB8AC3E}">
        <p14:creationId xmlns:p14="http://schemas.microsoft.com/office/powerpoint/2010/main" val="27880055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112</TotalTime>
  <Words>620</Words>
  <Application>Microsoft Office PowerPoint</Application>
  <PresentationFormat>Předvádění na obrazovce (4:3)</PresentationFormat>
  <Paragraphs>82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Austin</vt:lpstr>
      <vt:lpstr>Nízkofrekvenční elektroterapie</vt:lpstr>
      <vt:lpstr>Mgr. Dagmar Králová</vt:lpstr>
      <vt:lpstr>Osnova:</vt:lpstr>
      <vt:lpstr>Träbertovy proudy - charakteristika</vt:lpstr>
      <vt:lpstr>TP - parametry</vt:lpstr>
      <vt:lpstr>TP – terapeutické účinky</vt:lpstr>
      <vt:lpstr>TP – metodika aplikace </vt:lpstr>
      <vt:lpstr>TP – umístění elektrod</vt:lpstr>
      <vt:lpstr>Prezentace aplikace PowerPoint</vt:lpstr>
      <vt:lpstr>Leducovy proudy</vt:lpstr>
      <vt:lpstr>Faradizace(f 30-100 Hz, bez subj.intenzity x NPM, účinky viz f, s.i.,délce impulzu, OBSOLENTNÍ, vznik při konstrukci technických parametrů – elektrické kladívko tvořilo pulz, cívka ho odkláněla; monofázické a pulzní)</vt:lpstr>
      <vt:lpstr>Amosovy proudy</vt:lpstr>
      <vt:lpstr>H-vlny</vt:lpstr>
      <vt:lpstr>Literatura:</vt:lpstr>
      <vt:lpstr>Děkuji vám za pozornost.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Nízkofrekvenční elektroterapie</dc:title>
  <dc:creator>Uživatel</dc:creator>
  <cp:lastModifiedBy>Uživatel</cp:lastModifiedBy>
  <cp:revision>33</cp:revision>
  <dcterms:created xsi:type="dcterms:W3CDTF">2011-09-23T18:58:46Z</dcterms:created>
  <dcterms:modified xsi:type="dcterms:W3CDTF">2011-10-02T18:06:58Z</dcterms:modified>
</cp:coreProperties>
</file>