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1" r:id="rId3"/>
    <p:sldId id="280" r:id="rId4"/>
    <p:sldId id="282" r:id="rId5"/>
    <p:sldId id="283" r:id="rId6"/>
    <p:sldId id="284" r:id="rId7"/>
    <p:sldId id="285" r:id="rId8"/>
    <p:sldId id="289" r:id="rId9"/>
    <p:sldId id="286" r:id="rId10"/>
    <p:sldId id="287" r:id="rId11"/>
    <p:sldId id="288" r:id="rId12"/>
    <p:sldId id="259" r:id="rId13"/>
    <p:sldId id="261" r:id="rId14"/>
    <p:sldId id="265" r:id="rId15"/>
    <p:sldId id="290" r:id="rId16"/>
    <p:sldId id="278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 varScale="1">
        <p:scale>
          <a:sx n="103" d="100"/>
          <a:sy n="103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2970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970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2970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2970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2970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2970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971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971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038D26-7B9F-4184-9918-B85016CFE9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4B7AC-BDD8-430B-9338-37A495F4D0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40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04225-CE06-441B-A0CA-6AA3AE17686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8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AB04E-3659-4180-9E2E-9357375FBE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51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F0ECA-ED3E-49AB-8F1F-0FAA8D08035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5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CEFA6-AF92-4330-A869-CB0B5775730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2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32236-3D36-433C-B9AB-B7021CB6C9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4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BE97D-1302-43DF-BD31-AD93F481D5A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11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D6DFD-F0D3-410D-BCD9-2C4F51898C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92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E5BEB-D151-482E-98AC-8F1EE4BAB23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59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2FBF5-14A1-4490-B7B0-A3AAFA217EE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14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2867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A680584-BF64-4837-B94E-15C075F731B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692150"/>
            <a:ext cx="8435975" cy="2209800"/>
          </a:xfrm>
        </p:spPr>
        <p:txBody>
          <a:bodyPr/>
          <a:lstStyle/>
          <a:p>
            <a:pPr algn="ctr"/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Lenka Beránková</a:t>
            </a:r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Promotion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Sports </a:t>
            </a:r>
            <a:r>
              <a:rPr lang="cs-CZ" dirty="0" err="1" smtClean="0"/>
              <a:t>Studies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143000"/>
          </a:xfrm>
        </p:spPr>
        <p:txBody>
          <a:bodyPr/>
          <a:lstStyle/>
          <a:p>
            <a:pPr algn="ctr"/>
            <a:r>
              <a:rPr lang="cs-CZ" dirty="0" err="1" smtClean="0"/>
              <a:t>Stroke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51845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blood vessel leading to the brain is blocked or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bursts</a:t>
            </a:r>
            <a:r>
              <a:rPr lang="cs-CZ" dirty="0" smtClean="0"/>
              <a:t>,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preventing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oxygen 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nutrients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reaching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brain. 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types</a:t>
            </a:r>
            <a:r>
              <a:rPr lang="cs-CZ" dirty="0" smtClean="0"/>
              <a:t>: </a:t>
            </a:r>
            <a:r>
              <a:rPr lang="cs-CZ" dirty="0" err="1" smtClean="0"/>
              <a:t>Ischemic</a:t>
            </a:r>
            <a:r>
              <a:rPr lang="cs-CZ" dirty="0" smtClean="0"/>
              <a:t> and </a:t>
            </a:r>
            <a:r>
              <a:rPr lang="cs-CZ" dirty="0" err="1" smtClean="0"/>
              <a:t>Hemorrhagic</a:t>
            </a:r>
            <a:r>
              <a:rPr lang="cs-CZ" dirty="0" smtClean="0"/>
              <a:t>. </a:t>
            </a:r>
            <a:r>
              <a:rPr lang="cs-CZ" dirty="0" err="1" smtClean="0"/>
              <a:t>Ischemic</a:t>
            </a:r>
            <a:r>
              <a:rPr lang="cs-CZ" dirty="0" smtClean="0"/>
              <a:t> (</a:t>
            </a:r>
            <a:r>
              <a:rPr lang="cs-CZ" dirty="0" err="1" smtClean="0"/>
              <a:t>blockage</a:t>
            </a:r>
            <a:r>
              <a:rPr lang="cs-CZ" dirty="0" smtClean="0"/>
              <a:t>) </a:t>
            </a:r>
            <a:r>
              <a:rPr lang="cs-CZ" dirty="0" err="1" smtClean="0"/>
              <a:t>accounts</a:t>
            </a:r>
            <a:r>
              <a:rPr lang="cs-CZ" dirty="0" smtClean="0"/>
              <a:t> 83%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strokes</a:t>
            </a:r>
            <a:r>
              <a:rPr lang="cs-CZ" dirty="0" smtClean="0"/>
              <a:t> . </a:t>
            </a:r>
            <a:r>
              <a:rPr lang="cs-CZ" dirty="0" err="1" smtClean="0"/>
              <a:t>Hemorrhagic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(17%). </a:t>
            </a:r>
            <a:r>
              <a:rPr lang="cs-CZ" dirty="0" err="1" smtClean="0"/>
              <a:t>Vessel</a:t>
            </a:r>
            <a:r>
              <a:rPr lang="cs-CZ" dirty="0" smtClean="0"/>
              <a:t> </a:t>
            </a:r>
            <a:r>
              <a:rPr lang="cs-CZ" dirty="0" err="1" smtClean="0"/>
              <a:t>bursts</a:t>
            </a:r>
            <a:r>
              <a:rPr lang="cs-CZ" dirty="0" smtClean="0"/>
              <a:t>,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leaks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brain.</a:t>
            </a:r>
          </a:p>
          <a:p>
            <a:r>
              <a:rPr lang="cs-CZ" dirty="0" smtClean="0"/>
              <a:t>Risk </a:t>
            </a:r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stroke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as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cs-CZ" dirty="0" smtClean="0"/>
              <a:t> (smoking, </a:t>
            </a:r>
            <a:r>
              <a:rPr lang="cs-CZ" dirty="0" err="1" smtClean="0"/>
              <a:t>lifestyle</a:t>
            </a:r>
            <a:r>
              <a:rPr lang="cs-CZ" dirty="0" smtClean="0"/>
              <a:t> </a:t>
            </a:r>
            <a:r>
              <a:rPr lang="cs-CZ" dirty="0" err="1" smtClean="0"/>
              <a:t>habits</a:t>
            </a:r>
            <a:r>
              <a:rPr lang="cs-CZ" dirty="0" smtClean="0"/>
              <a:t>, diet,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r>
              <a:rPr lang="cs-CZ" dirty="0" smtClean="0"/>
              <a:t>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inactivity</a:t>
            </a:r>
            <a:r>
              <a:rPr lang="cs-CZ" dirty="0" smtClean="0"/>
              <a:t>, </a:t>
            </a:r>
            <a:r>
              <a:rPr lang="cs-CZ" dirty="0" err="1" smtClean="0"/>
              <a:t>overweight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Stroke Warning Signs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89654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numbness or weakness of the face, arm or leg, especially on one side of the body   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confusion, trouble speaking or understanding   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trouble seeing in one or both eyes   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Sudden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trouble walking, dizziness, loss of balance or coordination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udden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severe headache with no known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I</a:t>
            </a:r>
            <a:r>
              <a:rPr lang="en-US" sz="3600" dirty="0" err="1" smtClean="0">
                <a:solidFill>
                  <a:schemeClr val="tx2"/>
                </a:solidFill>
              </a:rPr>
              <a:t>mportance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>
                <a:solidFill>
                  <a:schemeClr val="tx2"/>
                </a:solidFill>
              </a:rPr>
              <a:t>of physical activity on </a:t>
            </a:r>
            <a:r>
              <a:rPr lang="cs-CZ" sz="3600" dirty="0" smtClean="0">
                <a:solidFill>
                  <a:schemeClr val="tx2"/>
                </a:solidFill>
              </a:rPr>
              <a:t/>
            </a:r>
            <a:br>
              <a:rPr lang="cs-CZ" sz="3600" dirty="0" smtClean="0">
                <a:solidFill>
                  <a:schemeClr val="tx2"/>
                </a:solidFill>
              </a:rPr>
            </a:br>
            <a:r>
              <a:rPr lang="cs-CZ" sz="3600" dirty="0" smtClean="0">
                <a:solidFill>
                  <a:schemeClr val="tx2"/>
                </a:solidFill>
              </a:rPr>
              <a:t>C</a:t>
            </a:r>
            <a:r>
              <a:rPr lang="en-US" sz="3600" dirty="0" err="1" smtClean="0">
                <a:solidFill>
                  <a:schemeClr val="tx2"/>
                </a:solidFill>
              </a:rPr>
              <a:t>ardiovascular</a:t>
            </a:r>
            <a:r>
              <a:rPr lang="en-US" sz="3600" dirty="0">
                <a:solidFill>
                  <a:schemeClr val="tx2"/>
                </a:solidFill>
              </a:rPr>
              <a:t> </a:t>
            </a:r>
            <a:r>
              <a:rPr lang="cs-CZ" sz="3600" dirty="0" smtClean="0">
                <a:solidFill>
                  <a:schemeClr val="tx2"/>
                </a:solidFill>
              </a:rPr>
              <a:t>D</a:t>
            </a:r>
            <a:r>
              <a:rPr lang="en-US" sz="3600" dirty="0" err="1" smtClean="0">
                <a:solidFill>
                  <a:schemeClr val="tx2"/>
                </a:solidFill>
              </a:rPr>
              <a:t>isease</a:t>
            </a:r>
            <a:r>
              <a:rPr lang="cs-CZ" sz="3600" dirty="0" smtClean="0">
                <a:solidFill>
                  <a:schemeClr val="tx2"/>
                </a:solidFill>
              </a:rPr>
              <a:t>s</a:t>
            </a:r>
            <a:endParaRPr lang="cs-CZ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28800"/>
            <a:ext cx="7844408" cy="49685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The importance of physical activity are obvious in terms of both weight control, control of carbohydrate metabolism and increases HDL-cholesterol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Regular</a:t>
            </a:r>
            <a:r>
              <a:rPr lang="cs-CZ" sz="2400" dirty="0" smtClean="0"/>
              <a:t> aerobic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en-US" sz="2400" dirty="0">
                <a:solidFill>
                  <a:schemeClr val="tx1"/>
                </a:solidFill>
              </a:rPr>
              <a:t> leads to improved transport of oxygen in the body, reducing myocardial oxygen demands for </a:t>
            </a:r>
            <a:r>
              <a:rPr lang="en-US" sz="2400" dirty="0" smtClean="0">
                <a:solidFill>
                  <a:schemeClr val="tx1"/>
                </a:solidFill>
              </a:rPr>
              <a:t>the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workload </a:t>
            </a:r>
            <a:r>
              <a:rPr lang="en-US" sz="2400" dirty="0">
                <a:solidFill>
                  <a:schemeClr val="tx1"/>
                </a:solidFill>
              </a:rPr>
              <a:t>and reducing the extent of ischemia during </a:t>
            </a:r>
            <a:r>
              <a:rPr lang="en-US" sz="2400" dirty="0" smtClean="0">
                <a:solidFill>
                  <a:schemeClr val="tx1"/>
                </a:solidFill>
              </a:rPr>
              <a:t>exercise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There is evidence that aerobic exercise also leads to an increase in parasympathetic tone branch of the autonomic nervous system, reducing the risk of sudden arrhythmic cardiac death</a:t>
            </a:r>
            <a:endParaRPr lang="cs-CZ" sz="2400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 err="1" smtClean="0"/>
              <a:t>Physical</a:t>
            </a:r>
            <a:r>
              <a:rPr lang="cs-CZ" sz="3800" dirty="0" smtClean="0"/>
              <a:t> </a:t>
            </a:r>
            <a:r>
              <a:rPr lang="cs-CZ" sz="3800" dirty="0" err="1" smtClean="0"/>
              <a:t>acitivty</a:t>
            </a:r>
            <a:r>
              <a:rPr lang="cs-CZ" sz="3800" dirty="0" smtClean="0"/>
              <a:t> on </a:t>
            </a:r>
            <a:r>
              <a:rPr lang="cs-CZ" sz="3800" dirty="0" err="1" smtClean="0"/>
              <a:t>Cardiovascular</a:t>
            </a:r>
            <a:r>
              <a:rPr lang="cs-CZ" sz="3800" dirty="0" smtClean="0"/>
              <a:t> </a:t>
            </a:r>
            <a:r>
              <a:rPr lang="cs-CZ" sz="3800" dirty="0" err="1" smtClean="0"/>
              <a:t>Diseases</a:t>
            </a:r>
            <a:endParaRPr lang="cs-CZ" sz="3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dirty="0"/>
              <a:t>1)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Indirect </a:t>
            </a:r>
            <a:r>
              <a:rPr lang="cs-CZ" dirty="0" err="1" smtClean="0"/>
              <a:t>impact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include reduction of risk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particulary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strengthening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muscles and certain lifestyle changes</a:t>
            </a:r>
            <a:endParaRPr lang="cs-CZ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/>
              <a:t>2) </a:t>
            </a:r>
            <a:r>
              <a:rPr lang="en-US" dirty="0" smtClean="0"/>
              <a:t>Direct impacts are the reduction resting and exercise heart rate, blood pressure, increased peripheral venous tone, improved myocardial contractility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 err="1" smtClean="0"/>
              <a:t>Physical</a:t>
            </a:r>
            <a:r>
              <a:rPr lang="cs-CZ" sz="3800" dirty="0" smtClean="0"/>
              <a:t> </a:t>
            </a:r>
            <a:r>
              <a:rPr lang="cs-CZ" sz="3800" dirty="0" err="1" smtClean="0"/>
              <a:t>activity</a:t>
            </a:r>
            <a:r>
              <a:rPr lang="cs-CZ" sz="3800" dirty="0" smtClean="0"/>
              <a:t> as a part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therapy</a:t>
            </a:r>
            <a:endParaRPr lang="cs-CZ" sz="3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based on aerobic exercise</a:t>
            </a:r>
            <a:endParaRPr lang="cs-CZ" dirty="0"/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Gradually, as well as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ening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exercises</a:t>
            </a:r>
            <a:endParaRPr lang="cs-CZ" dirty="0"/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Individual training plan according to the results of stress test 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spiroergometry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Intensity: 60-70% VO2 max.</a:t>
            </a:r>
          </a:p>
          <a:p>
            <a:r>
              <a:rPr lang="en-US" dirty="0" smtClean="0"/>
              <a:t>Duration: At least 3 months, 3 x per week, 1 hour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Examples</a:t>
            </a:r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cs-CZ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physical</a:t>
            </a:r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activity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Cycling</a:t>
            </a:r>
            <a:endParaRPr lang="cs-CZ" dirty="0"/>
          </a:p>
          <a:p>
            <a:r>
              <a:rPr lang="cs-CZ" dirty="0"/>
              <a:t>W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alk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/>
              <a:t>Swimming</a:t>
            </a:r>
            <a:endParaRPr lang="cs-CZ" dirty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Run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ning</a:t>
            </a:r>
            <a:endParaRPr lang="cs-CZ" dirty="0"/>
          </a:p>
          <a:p>
            <a:r>
              <a:rPr lang="cs-CZ" dirty="0"/>
              <a:t>R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ollerskating</a:t>
            </a:r>
            <a:endParaRPr lang="cs-CZ" dirty="0"/>
          </a:p>
          <a:p>
            <a:r>
              <a:rPr lang="cs-CZ" dirty="0"/>
              <a:t>C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ross-country skiing</a:t>
            </a:r>
            <a:endParaRPr lang="cs-CZ" dirty="0"/>
          </a:p>
          <a:p>
            <a:r>
              <a:rPr lang="cs-CZ" dirty="0"/>
              <a:t>C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ircuit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training</a:t>
            </a:r>
            <a:endParaRPr lang="cs-CZ" dirty="0"/>
          </a:p>
          <a:p>
            <a:r>
              <a:rPr lang="cs-CZ" dirty="0"/>
              <a:t>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 exercise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bik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</a:p>
          <a:p>
            <a:r>
              <a:rPr lang="cs-CZ" dirty="0" smtClean="0"/>
              <a:t>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1331913" y="2997200"/>
            <a:ext cx="6048375" cy="11191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Thank</a:t>
            </a:r>
            <a:r>
              <a:rPr lang="cs-CZ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cs-CZ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you</a:t>
            </a:r>
            <a:r>
              <a:rPr lang="cs-CZ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cs-CZ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for</a:t>
            </a:r>
            <a:r>
              <a:rPr lang="cs-CZ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cs-CZ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attention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Cardiovascular diseases remain the biggest cause of deaths worldwide, though over the last two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decades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smtClean="0"/>
              <a:t>C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ardiovascular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mortality rates have declined in many high-income countries but have increased at an astonishingly fast rate in low- and middle-income countries.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5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are the class of diseases that involve the heart or blood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vessels</a:t>
            </a:r>
            <a:r>
              <a:rPr lang="cs-CZ" dirty="0" smtClean="0"/>
              <a:t>.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term technically refers to any disease that affects the cardiovascular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system,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usually used to refer to those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related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atherosclerosis (arterial disease). These conditions usually have similar causes, mechanisms, and treatments.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cs-CZ" dirty="0" smtClean="0"/>
              <a:t> </a:t>
            </a:r>
            <a:r>
              <a:rPr lang="cs-CZ" dirty="0" err="1" smtClean="0"/>
              <a:t>includes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Coronary</a:t>
            </a:r>
            <a:r>
              <a:rPr lang="cs-CZ" dirty="0" smtClean="0"/>
              <a:t>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endParaRPr lang="cs-CZ" dirty="0" smtClean="0"/>
          </a:p>
          <a:p>
            <a:r>
              <a:rPr lang="cs-CZ" dirty="0" err="1" smtClean="0"/>
              <a:t>Rheumatic</a:t>
            </a:r>
            <a:r>
              <a:rPr lang="cs-CZ" dirty="0" smtClean="0"/>
              <a:t>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r>
              <a:rPr lang="cs-CZ" dirty="0" err="1" smtClean="0"/>
              <a:t>Atherosclerosis</a:t>
            </a:r>
            <a:endParaRPr lang="cs-CZ" dirty="0" smtClean="0"/>
          </a:p>
          <a:p>
            <a:r>
              <a:rPr lang="cs-CZ" dirty="0" err="1" smtClean="0"/>
              <a:t>Stroke</a:t>
            </a:r>
            <a:endParaRPr lang="cs-CZ" dirty="0" smtClean="0"/>
          </a:p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endParaRPr lang="cs-CZ" dirty="0" smtClean="0"/>
          </a:p>
          <a:p>
            <a:r>
              <a:rPr lang="cs-CZ" dirty="0" err="1" smtClean="0"/>
              <a:t>Congestive</a:t>
            </a:r>
            <a:r>
              <a:rPr lang="cs-CZ" dirty="0" smtClean="0"/>
              <a:t>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Coronary</a:t>
            </a:r>
            <a:r>
              <a:rPr lang="cs-CZ" dirty="0" smtClean="0"/>
              <a:t>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cs-CZ" dirty="0" smtClean="0"/>
              <a:t> (CHD)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Coronary Heart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Disease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Major form of Cardiovascular Disease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Arteries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narrowed by fatty deposits such as cholesterol and triglycerides.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supply is thereby limited to heart muscle precipitating a heart attack.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1897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Leading Risk Factors for CHD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Inactivity (greatest impact)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Blood Pressure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Excessive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Body Fat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HDL-Cholesterol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Elevated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LDL-Cholesterol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Elevated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Triglycerides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Elevated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homocysteine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sensitivity CRP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ore risk factors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Diabetes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Abnormal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Electrocardiograms (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ECG)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Tobacco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Stress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Family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History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 – </a:t>
            </a:r>
            <a:r>
              <a:rPr lang="cs-CZ" dirty="0" err="1" smtClean="0"/>
              <a:t>Myocardial</a:t>
            </a:r>
            <a:r>
              <a:rPr lang="cs-CZ" dirty="0" smtClean="0"/>
              <a:t> </a:t>
            </a:r>
            <a:r>
              <a:rPr lang="cs-CZ" dirty="0" err="1" smtClean="0"/>
              <a:t>Infarction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8112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the interruption of blood supply to a part of the heart, causing heart cells to die. This is most commonly due to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blockage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 coronary artery following the rupture of a vulnerable atherosclerotic plaque, which is an unstable collection of lipids (fatty acids) and white blood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cells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wall of an artery. The resulting ischemia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oxygen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shortage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left untreated for a sufficient period of time, can cause damage or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death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heart muscle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tissue.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Warning Signs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Chest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discomfort. 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Discomfort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other areas of the upper body.  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Shortness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breath. 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 with or without chest discomfort.   </a:t>
            </a: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signs:  These may include breaking out in a cold sweat, nausea or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lightheadedness.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1369</TotalTime>
  <Words>324</Words>
  <Application>Microsoft Office PowerPoint</Application>
  <PresentationFormat>Předvádění na obrazovce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Vrstvy</vt:lpstr>
      <vt:lpstr>Cardiovascular diseases</vt:lpstr>
      <vt:lpstr>Prezentace aplikace PowerPoint</vt:lpstr>
      <vt:lpstr>Cardiovascular diseases</vt:lpstr>
      <vt:lpstr>Cardiovascular diseases includes</vt:lpstr>
      <vt:lpstr>Coronary Heart Diseases (CHD)</vt:lpstr>
      <vt:lpstr>Leading Risk Factors for CHD </vt:lpstr>
      <vt:lpstr>More risk factors </vt:lpstr>
      <vt:lpstr>Heart Attack – Myocardial Infarction</vt:lpstr>
      <vt:lpstr>Heart Attack Warning Signs</vt:lpstr>
      <vt:lpstr>Stroke</vt:lpstr>
      <vt:lpstr>Stroke Warning Signs </vt:lpstr>
      <vt:lpstr>Importance of physical activity on  Cardiovascular Diseases</vt:lpstr>
      <vt:lpstr>Physical acitivty on Cardiovascular Diseases</vt:lpstr>
      <vt:lpstr>Physical activity as a part of therapy</vt:lpstr>
      <vt:lpstr>Examples of physical activity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Kardiovaskulární rehabilitace v sekundární prevenci</dc:title>
  <dc:creator>Evžen Tomášek</dc:creator>
  <cp:lastModifiedBy>Lenka Beránková</cp:lastModifiedBy>
  <cp:revision>30</cp:revision>
  <dcterms:created xsi:type="dcterms:W3CDTF">2010-04-06T18:17:59Z</dcterms:created>
  <dcterms:modified xsi:type="dcterms:W3CDTF">2011-11-02T09:18:11Z</dcterms:modified>
</cp:coreProperties>
</file>