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D4D4D"/>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103" d="100"/>
          <a:sy n="103" d="100"/>
        </p:scale>
        <p:origin x="-121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6C0FAE2-60CB-4D0D-AB24-C5FC28CCDF77}" type="slidenum">
              <a:rPr lang="cs-CZ"/>
              <a:pPr>
                <a:defRPr/>
              </a:pPr>
              <a:t>‹#›</a:t>
            </a:fld>
            <a:endParaRPr lang="cs-CZ"/>
          </a:p>
        </p:txBody>
      </p:sp>
    </p:spTree>
    <p:extLst>
      <p:ext uri="{BB962C8B-B14F-4D97-AF65-F5344CB8AC3E}">
        <p14:creationId xmlns:p14="http://schemas.microsoft.com/office/powerpoint/2010/main" val="1744715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5B68CB-00F5-4F9E-ADCA-11005BABABBC}" type="slidenum">
              <a:rPr lang="cs-CZ"/>
              <a:pPr eaLnBrk="1" hangingPunct="1"/>
              <a:t>1</a:t>
            </a:fld>
            <a:endParaRPr lang="cs-CZ"/>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252E38-D935-4678-9A21-FFCD951DE54C}" type="slidenum">
              <a:rPr lang="cs-CZ"/>
              <a:pPr eaLnBrk="1" hangingPunct="1"/>
              <a:t>2</a:t>
            </a:fld>
            <a:endParaRPr lang="cs-CZ"/>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3B307E-1B87-47C3-97A6-5E47BEDCB51C}" type="slidenum">
              <a:rPr lang="cs-CZ"/>
              <a:pPr eaLnBrk="1" hangingPunct="1"/>
              <a:t>3</a:t>
            </a:fld>
            <a:endParaRPr lang="cs-CZ"/>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5DF16F-EFC0-4510-8615-FBF818344465}" type="slidenum">
              <a:rPr lang="cs-CZ"/>
              <a:pPr eaLnBrk="1" hangingPunct="1"/>
              <a:t>4</a:t>
            </a:fld>
            <a:endParaRPr lang="cs-CZ"/>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BD02736-8160-4AF1-BB04-BB075F9870E7}" type="slidenum">
              <a:rPr lang="cs-CZ"/>
              <a:pPr eaLnBrk="1" hangingPunct="1"/>
              <a:t>5</a:t>
            </a:fld>
            <a:endParaRPr lang="cs-CZ"/>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6C62B9-ACCE-42E1-B1D0-B7FFA6A1C7B4}" type="slidenum">
              <a:rPr lang="cs-CZ"/>
              <a:pPr eaLnBrk="1" hangingPunct="1"/>
              <a:t>6</a:t>
            </a:fld>
            <a:endParaRPr lang="cs-CZ"/>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1C2904-5BEC-44B3-9628-656A81299C9F}" type="slidenum">
              <a:rPr lang="cs-CZ"/>
              <a:pPr eaLnBrk="1" hangingPunct="1"/>
              <a:t>7</a:t>
            </a:fld>
            <a:endParaRPr lang="cs-CZ"/>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2286000" y="3429000"/>
            <a:ext cx="6399213" cy="1219200"/>
          </a:xfrm>
        </p:spPr>
        <p:txBody>
          <a:bodyPr/>
          <a:lstStyle>
            <a:lvl1pPr>
              <a:defRPr sz="4000"/>
            </a:lvl1pPr>
          </a:lstStyle>
          <a:p>
            <a:pPr lvl="0"/>
            <a:r>
              <a:rPr lang="cs-CZ" noProof="0" smtClean="0"/>
              <a:t>Klepnutím lze upravit styl předlohy nadpisů.</a:t>
            </a:r>
          </a:p>
        </p:txBody>
      </p:sp>
      <p:sp>
        <p:nvSpPr>
          <p:cNvPr id="3076" name="Rectangle 4"/>
          <p:cNvSpPr>
            <a:spLocks noGrp="1" noChangeArrowheads="1"/>
          </p:cNvSpPr>
          <p:nvPr>
            <p:ph type="subTitle" idx="1"/>
          </p:nvPr>
        </p:nvSpPr>
        <p:spPr>
          <a:xfrm>
            <a:off x="2286000" y="4800600"/>
            <a:ext cx="6399213" cy="838200"/>
          </a:xfrm>
        </p:spPr>
        <p:txBody>
          <a:bodyPr/>
          <a:lstStyle>
            <a:lvl1pPr marL="0" indent="0">
              <a:buFontTx/>
              <a:buNone/>
              <a:defRPr sz="2400"/>
            </a:lvl1pPr>
          </a:lstStyle>
          <a:p>
            <a:pPr lvl="0"/>
            <a:r>
              <a:rPr lang="cs-CZ" noProof="0" smtClean="0"/>
              <a:t>Klepnutím lze upravit styl předlohy podnadpisů.</a:t>
            </a:r>
          </a:p>
        </p:txBody>
      </p:sp>
      <p:sp>
        <p:nvSpPr>
          <p:cNvPr id="4" name="Rectangle 5"/>
          <p:cNvSpPr>
            <a:spLocks noGrp="1" noChangeArrowheads="1"/>
          </p:cNvSpPr>
          <p:nvPr>
            <p:ph type="dt" sz="half" idx="10"/>
          </p:nvPr>
        </p:nvSpPr>
        <p:spPr/>
        <p:txBody>
          <a:bodyPr/>
          <a:lstStyle>
            <a:lvl1pPr>
              <a:defRPr smtClean="0"/>
            </a:lvl1pPr>
          </a:lstStyle>
          <a:p>
            <a:pPr>
              <a:defRPr/>
            </a:pPr>
            <a:endParaRPr lang="cs-CZ"/>
          </a:p>
        </p:txBody>
      </p:sp>
      <p:sp>
        <p:nvSpPr>
          <p:cNvPr id="5" name="Rectangle 6"/>
          <p:cNvSpPr>
            <a:spLocks noGrp="1" noChangeArrowheads="1"/>
          </p:cNvSpPr>
          <p:nvPr>
            <p:ph type="ftr" sz="quarter" idx="11"/>
          </p:nvPr>
        </p:nvSpPr>
        <p:spPr/>
        <p:txBody>
          <a:bodyPr/>
          <a:lstStyle>
            <a:lvl1pPr>
              <a:defRPr smtClean="0"/>
            </a:lvl1pPr>
          </a:lstStyle>
          <a:p>
            <a:pPr>
              <a:defRPr/>
            </a:pPr>
            <a:endParaRPr lang="cs-CZ"/>
          </a:p>
        </p:txBody>
      </p:sp>
      <p:sp>
        <p:nvSpPr>
          <p:cNvPr id="6" name="Rectangle 7"/>
          <p:cNvSpPr>
            <a:spLocks noGrp="1" noChangeArrowheads="1"/>
          </p:cNvSpPr>
          <p:nvPr>
            <p:ph type="sldNum" sz="quarter" idx="12"/>
          </p:nvPr>
        </p:nvSpPr>
        <p:spPr/>
        <p:txBody>
          <a:bodyPr/>
          <a:lstStyle>
            <a:lvl1pPr>
              <a:defRPr smtClean="0"/>
            </a:lvl1pPr>
          </a:lstStyle>
          <a:p>
            <a:pPr>
              <a:defRPr/>
            </a:pPr>
            <a:fld id="{79B56F03-1E17-4578-AF74-4D8BFA6EA9B4}" type="slidenum">
              <a:rPr lang="cs-CZ"/>
              <a:pPr>
                <a:defRPr/>
              </a:pPr>
              <a:t>‹#›</a:t>
            </a:fld>
            <a:endParaRPr lang="cs-CZ"/>
          </a:p>
        </p:txBody>
      </p:sp>
    </p:spTree>
    <p:extLst>
      <p:ext uri="{BB962C8B-B14F-4D97-AF65-F5344CB8AC3E}">
        <p14:creationId xmlns:p14="http://schemas.microsoft.com/office/powerpoint/2010/main" val="348879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21D529C-67E9-46AB-84F4-5D7F6FD892A2}" type="slidenum">
              <a:rPr lang="cs-CZ"/>
              <a:pPr>
                <a:defRPr/>
              </a:pPr>
              <a:t>‹#›</a:t>
            </a:fld>
            <a:endParaRPr lang="cs-CZ"/>
          </a:p>
        </p:txBody>
      </p:sp>
    </p:spTree>
    <p:extLst>
      <p:ext uri="{BB962C8B-B14F-4D97-AF65-F5344CB8AC3E}">
        <p14:creationId xmlns:p14="http://schemas.microsoft.com/office/powerpoint/2010/main" val="94496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85013" y="533400"/>
            <a:ext cx="1598612" cy="5592763"/>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2284413" y="533400"/>
            <a:ext cx="4648200" cy="5592763"/>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E38F5E00-129E-4D18-85F3-C2162F1DA487}" type="slidenum">
              <a:rPr lang="cs-CZ"/>
              <a:pPr>
                <a:defRPr/>
              </a:pPr>
              <a:t>‹#›</a:t>
            </a:fld>
            <a:endParaRPr lang="cs-CZ"/>
          </a:p>
        </p:txBody>
      </p:sp>
    </p:spTree>
    <p:extLst>
      <p:ext uri="{BB962C8B-B14F-4D97-AF65-F5344CB8AC3E}">
        <p14:creationId xmlns:p14="http://schemas.microsoft.com/office/powerpoint/2010/main" val="356099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36B41EB-CA9E-4C7D-89F6-2F4C9CBD59D1}" type="slidenum">
              <a:rPr lang="cs-CZ"/>
              <a:pPr>
                <a:defRPr/>
              </a:pPr>
              <a:t>‹#›</a:t>
            </a:fld>
            <a:endParaRPr lang="cs-CZ"/>
          </a:p>
        </p:txBody>
      </p:sp>
    </p:spTree>
    <p:extLst>
      <p:ext uri="{BB962C8B-B14F-4D97-AF65-F5344CB8AC3E}">
        <p14:creationId xmlns:p14="http://schemas.microsoft.com/office/powerpoint/2010/main" val="3170047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EB7DC9E-440F-47C0-BF5F-F0D30F4C7B87}" type="slidenum">
              <a:rPr lang="cs-CZ"/>
              <a:pPr>
                <a:defRPr/>
              </a:pPr>
              <a:t>‹#›</a:t>
            </a:fld>
            <a:endParaRPr lang="cs-CZ"/>
          </a:p>
        </p:txBody>
      </p:sp>
    </p:spTree>
    <p:extLst>
      <p:ext uri="{BB962C8B-B14F-4D97-AF65-F5344CB8AC3E}">
        <p14:creationId xmlns:p14="http://schemas.microsoft.com/office/powerpoint/2010/main" val="3789626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2284413" y="1905000"/>
            <a:ext cx="3122612"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5559425" y="1905000"/>
            <a:ext cx="31242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4C63AC1-AF04-4F05-8919-C842E7115597}" type="slidenum">
              <a:rPr lang="cs-CZ"/>
              <a:pPr>
                <a:defRPr/>
              </a:pPr>
              <a:t>‹#›</a:t>
            </a:fld>
            <a:endParaRPr lang="cs-CZ"/>
          </a:p>
        </p:txBody>
      </p:sp>
    </p:spTree>
    <p:extLst>
      <p:ext uri="{BB962C8B-B14F-4D97-AF65-F5344CB8AC3E}">
        <p14:creationId xmlns:p14="http://schemas.microsoft.com/office/powerpoint/2010/main" val="3332231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FEE0ACF4-2E6E-420A-8E97-4FF16BE9B2A4}" type="slidenum">
              <a:rPr lang="cs-CZ"/>
              <a:pPr>
                <a:defRPr/>
              </a:pPr>
              <a:t>‹#›</a:t>
            </a:fld>
            <a:endParaRPr lang="cs-CZ"/>
          </a:p>
        </p:txBody>
      </p:sp>
    </p:spTree>
    <p:extLst>
      <p:ext uri="{BB962C8B-B14F-4D97-AF65-F5344CB8AC3E}">
        <p14:creationId xmlns:p14="http://schemas.microsoft.com/office/powerpoint/2010/main" val="3094229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AC4BEAE-1B43-4189-B478-60A82BDCD19C}" type="slidenum">
              <a:rPr lang="cs-CZ"/>
              <a:pPr>
                <a:defRPr/>
              </a:pPr>
              <a:t>‹#›</a:t>
            </a:fld>
            <a:endParaRPr lang="cs-CZ"/>
          </a:p>
        </p:txBody>
      </p:sp>
    </p:spTree>
    <p:extLst>
      <p:ext uri="{BB962C8B-B14F-4D97-AF65-F5344CB8AC3E}">
        <p14:creationId xmlns:p14="http://schemas.microsoft.com/office/powerpoint/2010/main" val="3990567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07C923CC-B275-4887-9A6C-7D18A2E737CF}" type="slidenum">
              <a:rPr lang="cs-CZ"/>
              <a:pPr>
                <a:defRPr/>
              </a:pPr>
              <a:t>‹#›</a:t>
            </a:fld>
            <a:endParaRPr lang="cs-CZ"/>
          </a:p>
        </p:txBody>
      </p:sp>
    </p:spTree>
    <p:extLst>
      <p:ext uri="{BB962C8B-B14F-4D97-AF65-F5344CB8AC3E}">
        <p14:creationId xmlns:p14="http://schemas.microsoft.com/office/powerpoint/2010/main" val="164041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2D43CD5-227B-45CF-A04D-BEDE76700A26}" type="slidenum">
              <a:rPr lang="cs-CZ"/>
              <a:pPr>
                <a:defRPr/>
              </a:pPr>
              <a:t>‹#›</a:t>
            </a:fld>
            <a:endParaRPr lang="cs-CZ"/>
          </a:p>
        </p:txBody>
      </p:sp>
    </p:spTree>
    <p:extLst>
      <p:ext uri="{BB962C8B-B14F-4D97-AF65-F5344CB8AC3E}">
        <p14:creationId xmlns:p14="http://schemas.microsoft.com/office/powerpoint/2010/main" val="963463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1CCEDC2-D0EC-40E7-B321-E7E820B728CA}" type="slidenum">
              <a:rPr lang="cs-CZ"/>
              <a:pPr>
                <a:defRPr/>
              </a:pPr>
              <a:t>‹#›</a:t>
            </a:fld>
            <a:endParaRPr lang="cs-CZ"/>
          </a:p>
        </p:txBody>
      </p:sp>
    </p:spTree>
    <p:extLst>
      <p:ext uri="{BB962C8B-B14F-4D97-AF65-F5344CB8AC3E}">
        <p14:creationId xmlns:p14="http://schemas.microsoft.com/office/powerpoint/2010/main" val="67385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4413" y="533400"/>
            <a:ext cx="6399212"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2284413" y="1905000"/>
            <a:ext cx="6399212" cy="422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mn-lt"/>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latin typeface="+mn-lt"/>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mn-lt"/>
              </a:defRPr>
            </a:lvl1pPr>
          </a:lstStyle>
          <a:p>
            <a:pPr>
              <a:defRPr/>
            </a:pPr>
            <a:fld id="{ABBDDFA0-8B25-4528-B0D9-08773B20B0B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2225675" y="1262063"/>
            <a:ext cx="4919663"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cs-CZ" sz="4000"/>
              <a:t>Metabolic Diseases  </a:t>
            </a:r>
          </a:p>
          <a:p>
            <a:pPr algn="ctr"/>
            <a:r>
              <a:rPr lang="cs-CZ" sz="4000"/>
              <a:t>Diabetes mellitus </a:t>
            </a:r>
          </a:p>
        </p:txBody>
      </p:sp>
      <p:sp>
        <p:nvSpPr>
          <p:cNvPr id="3075" name="Rectangle 5"/>
          <p:cNvSpPr>
            <a:spLocks noChangeArrowheads="1"/>
          </p:cNvSpPr>
          <p:nvPr/>
        </p:nvSpPr>
        <p:spPr bwMode="auto">
          <a:xfrm>
            <a:off x="3232150" y="4095750"/>
            <a:ext cx="265271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cs-CZ" sz="2500"/>
              <a:t>Lenka Beránková</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9388" y="333375"/>
            <a:ext cx="8964612" cy="935038"/>
          </a:xfrm>
        </p:spPr>
        <p:txBody>
          <a:bodyPr/>
          <a:lstStyle/>
          <a:p>
            <a:pPr algn="ctr" eaLnBrk="1" hangingPunct="1"/>
            <a:r>
              <a:rPr lang="cs-CZ" smtClean="0"/>
              <a:t>Acute Complications of Diabetes</a:t>
            </a:r>
          </a:p>
        </p:txBody>
      </p:sp>
      <p:sp>
        <p:nvSpPr>
          <p:cNvPr id="27651" name="Rectangle 3"/>
          <p:cNvSpPr>
            <a:spLocks noGrp="1" noChangeArrowheads="1"/>
          </p:cNvSpPr>
          <p:nvPr>
            <p:ph type="body" idx="1"/>
          </p:nvPr>
        </p:nvSpPr>
        <p:spPr>
          <a:xfrm>
            <a:off x="179388" y="1484313"/>
            <a:ext cx="8785225" cy="5113337"/>
          </a:xfrm>
        </p:spPr>
        <p:txBody>
          <a:bodyPr/>
          <a:lstStyle/>
          <a:p>
            <a:pPr eaLnBrk="1" hangingPunct="1">
              <a:defRPr/>
            </a:pPr>
            <a:r>
              <a:rPr lang="en-US" dirty="0" smtClean="0"/>
              <a:t>This is especially about the situations in which is the diabetic patient in immediate danger to life. </a:t>
            </a:r>
            <a:endParaRPr lang="cs-CZ" dirty="0" smtClean="0"/>
          </a:p>
          <a:p>
            <a:pPr marL="0" indent="0" eaLnBrk="1" hangingPunct="1">
              <a:buFontTx/>
              <a:buNone/>
              <a:defRPr/>
            </a:pPr>
            <a:r>
              <a:rPr lang="cs-CZ" dirty="0" smtClean="0"/>
              <a:t>These are </a:t>
            </a:r>
            <a:r>
              <a:rPr lang="cs-CZ" dirty="0" err="1" smtClean="0"/>
              <a:t>mainly</a:t>
            </a:r>
            <a:r>
              <a:rPr lang="cs-CZ" dirty="0" smtClean="0"/>
              <a:t>:</a:t>
            </a:r>
          </a:p>
          <a:p>
            <a:pPr lvl="1" eaLnBrk="1" hangingPunct="1">
              <a:defRPr/>
            </a:pPr>
            <a:r>
              <a:rPr lang="cs-CZ" dirty="0" err="1" smtClean="0"/>
              <a:t>Hypoglycemia</a:t>
            </a:r>
            <a:r>
              <a:rPr lang="cs-CZ" dirty="0" smtClean="0"/>
              <a:t>, </a:t>
            </a:r>
            <a:r>
              <a:rPr lang="cs-CZ" dirty="0" err="1" smtClean="0"/>
              <a:t>hypoglycaemic</a:t>
            </a:r>
            <a:r>
              <a:rPr lang="cs-CZ" dirty="0" smtClean="0"/>
              <a:t> </a:t>
            </a:r>
            <a:r>
              <a:rPr lang="cs-CZ" dirty="0" err="1" smtClean="0"/>
              <a:t>coma</a:t>
            </a:r>
            <a:endParaRPr lang="cs-CZ" dirty="0" smtClean="0"/>
          </a:p>
          <a:p>
            <a:pPr lvl="1" eaLnBrk="1" hangingPunct="1">
              <a:defRPr/>
            </a:pPr>
            <a:r>
              <a:rPr lang="cs-CZ" dirty="0" err="1" smtClean="0"/>
              <a:t>Hyperglycemia</a:t>
            </a:r>
            <a:r>
              <a:rPr lang="cs-CZ" dirty="0" smtClean="0"/>
              <a:t>, </a:t>
            </a:r>
            <a:r>
              <a:rPr lang="cs-CZ" dirty="0" err="1" smtClean="0"/>
              <a:t>hyperglycaemic</a:t>
            </a:r>
            <a:r>
              <a:rPr lang="cs-CZ" dirty="0" smtClean="0"/>
              <a:t> </a:t>
            </a:r>
            <a:r>
              <a:rPr lang="cs-CZ" dirty="0" err="1" smtClean="0"/>
              <a:t>coma</a:t>
            </a:r>
            <a:endParaRPr lang="cs-CZ" dirty="0" smtClean="0"/>
          </a:p>
          <a:p>
            <a:pPr lvl="1" eaLnBrk="1" hangingPunct="1">
              <a:defRPr/>
            </a:pPr>
            <a:endParaRPr lang="cs-CZ" dirty="0" smtClean="0"/>
          </a:p>
          <a:p>
            <a:pPr lvl="1" eaLnBrk="1" hangingPunct="1">
              <a:buFontTx/>
              <a:buNone/>
              <a:defRPr/>
            </a:pPr>
            <a:r>
              <a:rPr lang="en-US" dirty="0" smtClean="0"/>
              <a:t>First Aid in addition to general practice is in both situations hypoglycemia and hyperglycemia filing sugar</a:t>
            </a:r>
            <a:r>
              <a:rPr lang="cs-CZ" dirty="0" smtClean="0"/>
              <a:t>.</a:t>
            </a:r>
          </a:p>
          <a:p>
            <a:pPr lvl="1" eaLnBrk="1" hangingPunct="1">
              <a:buFontTx/>
              <a:buNone/>
              <a:defRPr/>
            </a:pPr>
            <a:endParaRPr lang="cs-CZ" dirty="0" smtClean="0"/>
          </a:p>
          <a:p>
            <a:pPr lvl="1" eaLnBrk="1" hangingPunct="1">
              <a:buFontTx/>
              <a:buNone/>
              <a:defRPr/>
            </a:pPr>
            <a:endParaRPr 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388" y="260350"/>
            <a:ext cx="8785225" cy="950913"/>
          </a:xfrm>
        </p:spPr>
        <p:txBody>
          <a:bodyPr/>
          <a:lstStyle/>
          <a:p>
            <a:pPr algn="ctr" eaLnBrk="1" hangingPunct="1"/>
            <a:r>
              <a:rPr lang="en-US" sz="3000" smtClean="0"/>
              <a:t>Prescription of physical activity in diabetes</a:t>
            </a:r>
            <a:endParaRPr lang="cs-CZ" sz="3000" smtClean="0"/>
          </a:p>
        </p:txBody>
      </p:sp>
      <p:sp>
        <p:nvSpPr>
          <p:cNvPr id="13315" name="Rectangle 3"/>
          <p:cNvSpPr>
            <a:spLocks noGrp="1" noChangeArrowheads="1"/>
          </p:cNvSpPr>
          <p:nvPr>
            <p:ph type="body" idx="1"/>
          </p:nvPr>
        </p:nvSpPr>
        <p:spPr>
          <a:xfrm>
            <a:off x="179388" y="1341438"/>
            <a:ext cx="8785225" cy="5256212"/>
          </a:xfrm>
        </p:spPr>
        <p:txBody>
          <a:bodyPr/>
          <a:lstStyle/>
          <a:p>
            <a:pPr eaLnBrk="1" hangingPunct="1"/>
            <a:r>
              <a:rPr lang="en-US" sz="2400" smtClean="0"/>
              <a:t>We work with only compensated diabetic patient without serious organ disease</a:t>
            </a:r>
            <a:r>
              <a:rPr lang="cs-CZ" sz="2400" smtClean="0"/>
              <a:t>.</a:t>
            </a:r>
            <a:r>
              <a:rPr lang="en-US" sz="2400" smtClean="0"/>
              <a:t> </a:t>
            </a:r>
            <a:endParaRPr lang="cs-CZ" sz="2400" smtClean="0"/>
          </a:p>
          <a:p>
            <a:pPr eaLnBrk="1" hangingPunct="1">
              <a:buFontTx/>
              <a:buNone/>
            </a:pPr>
            <a:endParaRPr lang="cs-CZ" sz="2400" smtClean="0"/>
          </a:p>
          <a:p>
            <a:pPr eaLnBrk="1" hangingPunct="1"/>
            <a:r>
              <a:rPr lang="en-US" sz="2400" smtClean="0"/>
              <a:t>Properly chosen physical activity</a:t>
            </a:r>
            <a:r>
              <a:rPr lang="cs-CZ" sz="2400" smtClean="0"/>
              <a:t> (PA)</a:t>
            </a:r>
            <a:r>
              <a:rPr lang="en-US" sz="2400" smtClean="0"/>
              <a:t> leads to increase muscle mass</a:t>
            </a:r>
            <a:r>
              <a:rPr lang="cs-CZ" sz="2400" smtClean="0"/>
              <a:t> -</a:t>
            </a:r>
            <a:r>
              <a:rPr lang="en-US" sz="2400" smtClean="0"/>
              <a:t> it is a storehouse of glycogen. From there, it can decrease blood glucose in the case of glucose release, so there is less blood glucose fluctuations during the day and during exercise. PA is also an important tool in weight reduction, especially at DM type</a:t>
            </a:r>
            <a:r>
              <a:rPr lang="cs-CZ" sz="2400" smtClean="0"/>
              <a:t> II</a:t>
            </a:r>
            <a:r>
              <a:rPr lang="en-US" sz="2400" smtClean="0"/>
              <a:t>. In addition, systematic sports training increases the sensitivity of cells to insulin</a:t>
            </a:r>
            <a:r>
              <a:rPr lang="cs-CZ"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23850" y="260350"/>
            <a:ext cx="8432800" cy="647700"/>
          </a:xfrm>
        </p:spPr>
        <p:txBody>
          <a:bodyPr/>
          <a:lstStyle/>
          <a:p>
            <a:pPr algn="ctr" eaLnBrk="1" hangingPunct="1"/>
            <a:endParaRPr lang="cs-CZ" smtClean="0"/>
          </a:p>
        </p:txBody>
      </p:sp>
      <p:sp>
        <p:nvSpPr>
          <p:cNvPr id="14339" name="Rectangle 3"/>
          <p:cNvSpPr>
            <a:spLocks noGrp="1" noChangeArrowheads="1"/>
          </p:cNvSpPr>
          <p:nvPr>
            <p:ph type="body" idx="1"/>
          </p:nvPr>
        </p:nvSpPr>
        <p:spPr>
          <a:xfrm>
            <a:off x="179388" y="908050"/>
            <a:ext cx="8785225" cy="5761038"/>
          </a:xfrm>
        </p:spPr>
        <p:txBody>
          <a:bodyPr/>
          <a:lstStyle/>
          <a:p>
            <a:pPr marL="533400" indent="-533400" eaLnBrk="1" hangingPunct="1"/>
            <a:r>
              <a:rPr lang="en-US" smtClean="0"/>
              <a:t>From the viewpoint of prevention of hypoglycemia should observe the following recommendations</a:t>
            </a:r>
            <a:r>
              <a:rPr lang="cs-CZ" smtClean="0"/>
              <a:t>:</a:t>
            </a:r>
          </a:p>
          <a:p>
            <a:pPr marL="914400" lvl="1" indent="-457200" eaLnBrk="1" hangingPunct="1"/>
            <a:r>
              <a:rPr lang="en-US" smtClean="0"/>
              <a:t>Exercise after meals to higher baseline levels of sugar and always carry some form of sugar</a:t>
            </a:r>
            <a:r>
              <a:rPr lang="cs-CZ" smtClean="0"/>
              <a:t>.</a:t>
            </a:r>
          </a:p>
          <a:p>
            <a:pPr marL="914400" lvl="1" indent="-457200" eaLnBrk="1" hangingPunct="1"/>
            <a:r>
              <a:rPr lang="cs-CZ" smtClean="0"/>
              <a:t>Observe liquid intake</a:t>
            </a:r>
          </a:p>
          <a:p>
            <a:pPr marL="914400" lvl="1" indent="-457200" eaLnBrk="1" hangingPunct="1"/>
            <a:r>
              <a:rPr lang="en-US" smtClean="0"/>
              <a:t>Repeated difficulties during exercising always consult with a physician if any adjustment of insulin doses</a:t>
            </a:r>
            <a:r>
              <a:rPr lang="cs-CZ" smtClean="0"/>
              <a:t>. </a:t>
            </a:r>
          </a:p>
          <a:p>
            <a:pPr marL="914400" lvl="1" indent="-457200" eaLnBrk="1" hangingPunct="1"/>
            <a:r>
              <a:rPr lang="en-US" smtClean="0"/>
              <a:t>In the treatment with application of insulin to control blood glucose levels before and after exercise, and especially if it is done when the physical activity after a long time, longer than an hour, or with unusual intensity</a:t>
            </a:r>
            <a:r>
              <a:rPr lang="cs-CZ" smtClean="0"/>
              <a:t>.</a:t>
            </a:r>
            <a:r>
              <a:rPr lang="en-US" smtClean="0"/>
              <a:t> </a:t>
            </a:r>
            <a:endParaRPr lang="cs-CZ" smtClean="0"/>
          </a:p>
          <a:p>
            <a:pPr marL="533400" indent="-533400" eaLnBrk="1" hangingPunct="1"/>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79388" y="260350"/>
            <a:ext cx="8785225" cy="1219200"/>
          </a:xfrm>
        </p:spPr>
        <p:txBody>
          <a:bodyPr/>
          <a:lstStyle/>
          <a:p>
            <a:pPr algn="ctr" eaLnBrk="1" hangingPunct="1"/>
            <a:r>
              <a:rPr lang="en-US" smtClean="0"/>
              <a:t>Principles for safe physical activity in diabetes</a:t>
            </a:r>
            <a:endParaRPr lang="cs-CZ" smtClean="0"/>
          </a:p>
        </p:txBody>
      </p:sp>
      <p:sp>
        <p:nvSpPr>
          <p:cNvPr id="15363" name="Rectangle 3"/>
          <p:cNvSpPr>
            <a:spLocks noGrp="1" noChangeArrowheads="1"/>
          </p:cNvSpPr>
          <p:nvPr>
            <p:ph type="body" idx="1"/>
          </p:nvPr>
        </p:nvSpPr>
        <p:spPr>
          <a:xfrm>
            <a:off x="179388" y="1628775"/>
            <a:ext cx="8785225" cy="4968875"/>
          </a:xfrm>
        </p:spPr>
        <p:txBody>
          <a:bodyPr/>
          <a:lstStyle/>
          <a:p>
            <a:pPr marL="533400" indent="-533400" eaLnBrk="1" hangingPunct="1">
              <a:lnSpc>
                <a:spcPct val="80000"/>
              </a:lnSpc>
            </a:pPr>
            <a:r>
              <a:rPr lang="en-US" sz="2000" smtClean="0"/>
              <a:t>It is necessary to know the patient's health condition (whether it is in the mode of insulin or oral antidiabetic use ). </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know the symptomatology of acute conditions DM</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Be able to correctly resolve the acute condition</a:t>
            </a:r>
            <a:r>
              <a:rPr lang="cs-CZ" sz="2000" smtClean="0"/>
              <a:t>s</a:t>
            </a:r>
            <a:r>
              <a:rPr lang="en-US" sz="2000" smtClean="0"/>
              <a:t> DM</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endParaRPr lang="en-US" sz="2000" smtClean="0"/>
          </a:p>
          <a:p>
            <a:pPr marL="533400" indent="-533400" eaLnBrk="1" hangingPunct="1">
              <a:lnSpc>
                <a:spcPct val="80000"/>
              </a:lnSpc>
            </a:pPr>
            <a:r>
              <a:rPr lang="en-US" sz="2000" smtClean="0"/>
              <a:t>To respect the needs of diabetics to the current need for thirst, sugar .......</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Monitor heart rate, follow the appropriate intensity of load</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en-US" sz="2000" smtClean="0"/>
              <a:t>exercise unit adapted to age, type of DM and level of physical fitness</a:t>
            </a:r>
            <a:endParaRPr lang="cs-CZ" sz="2000" smtClean="0"/>
          </a:p>
          <a:p>
            <a:pPr marL="533400" indent="-533400" eaLnBrk="1" hangingPunct="1">
              <a:lnSpc>
                <a:spcPct val="80000"/>
              </a:lnSpc>
              <a:buFontTx/>
              <a:buNone/>
            </a:pPr>
            <a:endParaRPr lang="cs-CZ" sz="800" smtClean="0"/>
          </a:p>
          <a:p>
            <a:pPr marL="533400" indent="-533400" eaLnBrk="1" hangingPunct="1">
              <a:lnSpc>
                <a:spcPct val="80000"/>
              </a:lnSpc>
            </a:pPr>
            <a:r>
              <a:rPr lang="cs-CZ" sz="2000" smtClean="0"/>
              <a:t>R</a:t>
            </a:r>
            <a:r>
              <a:rPr lang="en-US" sz="2000" smtClean="0"/>
              <a:t>equired the cooperation of diabetologists especially </a:t>
            </a:r>
            <a:r>
              <a:rPr lang="cs-CZ" sz="2000" smtClean="0"/>
              <a:t>in </a:t>
            </a:r>
            <a:r>
              <a:rPr lang="en-US" sz="2000" smtClean="0"/>
              <a:t>children and seniors</a:t>
            </a:r>
            <a:endParaRPr lang="cs-CZ" sz="2000" smtClean="0"/>
          </a:p>
          <a:p>
            <a:pPr marL="533400" indent="-533400" eaLnBrk="1" hangingPunct="1">
              <a:lnSpc>
                <a:spcPct val="80000"/>
              </a:lnSpc>
              <a:buFontTx/>
              <a:buNone/>
            </a:pPr>
            <a:endParaRPr lang="cs-CZ" sz="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388" y="404813"/>
            <a:ext cx="8785225" cy="792162"/>
          </a:xfrm>
        </p:spPr>
        <p:txBody>
          <a:bodyPr/>
          <a:lstStyle/>
          <a:p>
            <a:pPr algn="ctr" eaLnBrk="1" hangingPunct="1"/>
            <a:r>
              <a:rPr lang="en-US" sz="3200" smtClean="0"/>
              <a:t>Training Unit and </a:t>
            </a:r>
            <a:r>
              <a:rPr lang="cs-CZ" sz="3200" smtClean="0"/>
              <a:t>its</a:t>
            </a:r>
            <a:r>
              <a:rPr lang="en-US" sz="3200" smtClean="0"/>
              <a:t> content </a:t>
            </a:r>
            <a:endParaRPr lang="cs-CZ" sz="3200" smtClean="0"/>
          </a:p>
        </p:txBody>
      </p:sp>
      <p:sp>
        <p:nvSpPr>
          <p:cNvPr id="16387" name="Rectangle 3"/>
          <p:cNvSpPr>
            <a:spLocks noGrp="1" noChangeArrowheads="1"/>
          </p:cNvSpPr>
          <p:nvPr>
            <p:ph type="body" idx="1"/>
          </p:nvPr>
        </p:nvSpPr>
        <p:spPr>
          <a:xfrm>
            <a:off x="179388" y="1196975"/>
            <a:ext cx="8785225" cy="5327650"/>
          </a:xfrm>
        </p:spPr>
        <p:txBody>
          <a:bodyPr/>
          <a:lstStyle/>
          <a:p>
            <a:pPr eaLnBrk="1" hangingPunct="1">
              <a:lnSpc>
                <a:spcPct val="90000"/>
              </a:lnSpc>
            </a:pPr>
            <a:r>
              <a:rPr lang="en-US" sz="2400" smtClean="0"/>
              <a:t>Training unit begins 2 hours after a meal and two hours of application of  insulin. Insulin should be injected into a muscle that is not overly burdened. Before the exercise, it is necessary to determine blood glucose.</a:t>
            </a:r>
            <a:endParaRPr lang="cs-CZ" sz="2400" smtClean="0"/>
          </a:p>
          <a:p>
            <a:pPr eaLnBrk="1" hangingPunct="1">
              <a:lnSpc>
                <a:spcPct val="90000"/>
              </a:lnSpc>
              <a:buFontTx/>
              <a:buNone/>
            </a:pPr>
            <a:endParaRPr lang="cs-CZ" sz="800" smtClean="0"/>
          </a:p>
          <a:p>
            <a:pPr eaLnBrk="1" hangingPunct="1">
              <a:lnSpc>
                <a:spcPct val="90000"/>
              </a:lnSpc>
            </a:pPr>
            <a:r>
              <a:rPr lang="en-US" sz="2400" smtClean="0"/>
              <a:t>In the introductory part of the exercise units will focus on warm-up and activation of the body.</a:t>
            </a:r>
            <a:endParaRPr lang="cs-CZ" sz="2400" smtClean="0"/>
          </a:p>
          <a:p>
            <a:pPr eaLnBrk="1" hangingPunct="1">
              <a:lnSpc>
                <a:spcPct val="90000"/>
              </a:lnSpc>
            </a:pPr>
            <a:endParaRPr lang="cs-CZ" sz="900" smtClean="0"/>
          </a:p>
          <a:p>
            <a:pPr eaLnBrk="1" hangingPunct="1">
              <a:lnSpc>
                <a:spcPct val="90000"/>
              </a:lnSpc>
            </a:pPr>
            <a:r>
              <a:rPr lang="en-US" sz="2400" smtClean="0"/>
              <a:t>The corrective part of unit will focus primarily on improving joint mobility and normalization of muscle tonus.</a:t>
            </a:r>
            <a:endParaRPr lang="cs-CZ" sz="2400" smtClean="0"/>
          </a:p>
          <a:p>
            <a:pPr eaLnBrk="1" hangingPunct="1">
              <a:lnSpc>
                <a:spcPct val="90000"/>
              </a:lnSpc>
            </a:pPr>
            <a:endParaRPr lang="cs-CZ" sz="900" smtClean="0"/>
          </a:p>
          <a:p>
            <a:pPr eaLnBrk="1" hangingPunct="1">
              <a:lnSpc>
                <a:spcPct val="90000"/>
              </a:lnSpc>
            </a:pPr>
            <a:r>
              <a:rPr lang="en-US" sz="2400" smtClean="0"/>
              <a:t>In main part of unit is reduced overweight and increased cardiovascular fitness</a:t>
            </a:r>
            <a:endParaRPr lang="cs-CZ" sz="2400" smtClean="0"/>
          </a:p>
          <a:p>
            <a:pPr eaLnBrk="1" hangingPunct="1">
              <a:lnSpc>
                <a:spcPct val="90000"/>
              </a:lnSpc>
            </a:pPr>
            <a:endParaRPr lang="cs-CZ" sz="900" smtClean="0"/>
          </a:p>
          <a:p>
            <a:pPr eaLnBrk="1" hangingPunct="1">
              <a:lnSpc>
                <a:spcPct val="90000"/>
              </a:lnSpc>
            </a:pPr>
            <a:r>
              <a:rPr lang="en-US" sz="2400" smtClean="0"/>
              <a:t>The final part of the unite serve to relaxation, calm down and to the total elimination of tension.</a:t>
            </a:r>
            <a:endParaRPr lang="cs-CZ"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8775" y="188913"/>
            <a:ext cx="8785225" cy="1008062"/>
          </a:xfrm>
        </p:spPr>
        <p:txBody>
          <a:bodyPr/>
          <a:lstStyle/>
          <a:p>
            <a:pPr algn="ctr" eaLnBrk="1" hangingPunct="1"/>
            <a:r>
              <a:rPr lang="en-US" sz="3200" smtClean="0"/>
              <a:t>Exercising of diabetics dependent on insulin</a:t>
            </a:r>
            <a:endParaRPr lang="cs-CZ" sz="3200" smtClean="0"/>
          </a:p>
        </p:txBody>
      </p:sp>
      <p:sp>
        <p:nvSpPr>
          <p:cNvPr id="17411" name="Rectangle 3"/>
          <p:cNvSpPr>
            <a:spLocks noGrp="1" noChangeArrowheads="1"/>
          </p:cNvSpPr>
          <p:nvPr>
            <p:ph type="body" idx="1"/>
          </p:nvPr>
        </p:nvSpPr>
        <p:spPr>
          <a:xfrm>
            <a:off x="179388" y="1412875"/>
            <a:ext cx="8785225" cy="5111750"/>
          </a:xfrm>
        </p:spPr>
        <p:txBody>
          <a:bodyPr/>
          <a:lstStyle/>
          <a:p>
            <a:pPr eaLnBrk="1" hangingPunct="1"/>
            <a:endParaRPr lang="cs-CZ" smtClean="0"/>
          </a:p>
          <a:p>
            <a:pPr eaLnBrk="1" hangingPunct="1"/>
            <a:r>
              <a:rPr lang="en-US" smtClean="0"/>
              <a:t>The intensity of the load in main part of unit should not exceed 60-70% of maximum heart rate. Aerobic and strength exercises should be interrupted by relaxation according to the needs of trainees. PA performed at least 4 times a week in length about 40 minutes</a:t>
            </a:r>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30213" y="333375"/>
            <a:ext cx="8713787" cy="1008063"/>
          </a:xfrm>
        </p:spPr>
        <p:txBody>
          <a:bodyPr/>
          <a:lstStyle/>
          <a:p>
            <a:pPr algn="ctr" eaLnBrk="1" hangingPunct="1"/>
            <a:r>
              <a:rPr lang="cs-CZ" sz="3200" smtClean="0"/>
              <a:t>Diabetics with pharmacological treatment</a:t>
            </a:r>
          </a:p>
        </p:txBody>
      </p:sp>
      <p:sp>
        <p:nvSpPr>
          <p:cNvPr id="18435" name="Rectangle 3"/>
          <p:cNvSpPr>
            <a:spLocks noGrp="1" noChangeArrowheads="1"/>
          </p:cNvSpPr>
          <p:nvPr>
            <p:ph type="body" idx="1"/>
          </p:nvPr>
        </p:nvSpPr>
        <p:spPr>
          <a:xfrm>
            <a:off x="179388" y="1557338"/>
            <a:ext cx="8785225" cy="5111750"/>
          </a:xfrm>
        </p:spPr>
        <p:txBody>
          <a:bodyPr/>
          <a:lstStyle/>
          <a:p>
            <a:pPr eaLnBrk="1" hangingPunct="1"/>
            <a:r>
              <a:rPr lang="en-US" sz="2400" smtClean="0"/>
              <a:t>Trained diabetics without any serious organ complications may also attend regular sports clubs. Load should not exceed 70% of maximum heart rate</a:t>
            </a:r>
            <a:r>
              <a:rPr lang="cs-CZ" sz="2400" smtClean="0"/>
              <a:t>.</a:t>
            </a:r>
          </a:p>
          <a:p>
            <a:pPr eaLnBrk="1" hangingPunct="1"/>
            <a:r>
              <a:rPr lang="en-US" sz="2400" smtClean="0"/>
              <a:t>Diabetic patients with organ complications and atrophic muscles maintain the intensity of the load to 50% heart rate maximum. Exercising should be at least 20 minutes a day. Exercising is necessary consult  with  physician</a:t>
            </a:r>
            <a:r>
              <a:rPr lang="cs-CZ" sz="2400" smtClean="0"/>
              <a:t>.</a:t>
            </a:r>
          </a:p>
          <a:p>
            <a:pPr eaLnBrk="1" hangingPunct="1">
              <a:buFontTx/>
              <a:buNone/>
            </a:pPr>
            <a:endParaRPr lang="cs-CZ" sz="1000" smtClean="0"/>
          </a:p>
          <a:p>
            <a:pPr eaLnBrk="1" hangingPunct="1"/>
            <a:r>
              <a:rPr lang="en-US" sz="2400" smtClean="0"/>
              <a:t>As outdoor activities is walking recommended (however it increases the risk of diabetic foot). Therefore, it is preferable to include swimming, cycling, rowing, aerobic gymnastics on balls</a:t>
            </a:r>
            <a:r>
              <a:rPr lang="cs-CZ" sz="240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87450" y="333375"/>
            <a:ext cx="7424738" cy="787400"/>
          </a:xfrm>
        </p:spPr>
        <p:txBody>
          <a:bodyPr/>
          <a:lstStyle/>
          <a:p>
            <a:pPr algn="ctr" eaLnBrk="1" hangingPunct="1"/>
            <a:r>
              <a:rPr lang="cs-CZ" smtClean="0"/>
              <a:t>History</a:t>
            </a:r>
          </a:p>
        </p:txBody>
      </p:sp>
      <p:sp>
        <p:nvSpPr>
          <p:cNvPr id="13315" name="Rectangle 3"/>
          <p:cNvSpPr>
            <a:spLocks noGrp="1" noChangeArrowheads="1"/>
          </p:cNvSpPr>
          <p:nvPr>
            <p:ph type="body" idx="1"/>
          </p:nvPr>
        </p:nvSpPr>
        <p:spPr>
          <a:xfrm>
            <a:off x="250825" y="1268413"/>
            <a:ext cx="8713788" cy="5400675"/>
          </a:xfrm>
        </p:spPr>
        <p:txBody>
          <a:bodyPr/>
          <a:lstStyle/>
          <a:p>
            <a:pPr eaLnBrk="1" hangingPunct="1">
              <a:lnSpc>
                <a:spcPct val="90000"/>
              </a:lnSpc>
              <a:defRPr/>
            </a:pPr>
            <a:r>
              <a:rPr lang="en-US" sz="2400" dirty="0" smtClean="0"/>
              <a:t>The first mention of the disease are</a:t>
            </a:r>
            <a:r>
              <a:rPr lang="cs-CZ" sz="2400" dirty="0" smtClean="0"/>
              <a:t> </a:t>
            </a:r>
            <a:r>
              <a:rPr lang="cs-CZ" sz="2400" dirty="0" err="1" smtClean="0"/>
              <a:t>dated</a:t>
            </a:r>
            <a:r>
              <a:rPr lang="en-US" sz="2400" dirty="0" smtClean="0"/>
              <a:t> from the period of ancient Egypt and later Greece, Rome, Arab countries, India and China</a:t>
            </a:r>
            <a:endParaRPr lang="cs-CZ" sz="2400" dirty="0" smtClean="0"/>
          </a:p>
          <a:p>
            <a:pPr eaLnBrk="1" hangingPunct="1">
              <a:lnSpc>
                <a:spcPct val="90000"/>
              </a:lnSpc>
              <a:defRPr/>
            </a:pPr>
            <a:r>
              <a:rPr lang="en-US" sz="2400" dirty="0" smtClean="0"/>
              <a:t>The oldest written records have been found in Egyptian tomb at Thebes in 1552  BC</a:t>
            </a:r>
            <a:endParaRPr lang="cs-CZ" sz="2400" dirty="0" smtClean="0"/>
          </a:p>
          <a:p>
            <a:pPr eaLnBrk="1" hangingPunct="1">
              <a:lnSpc>
                <a:spcPct val="90000"/>
              </a:lnSpc>
              <a:defRPr/>
            </a:pPr>
            <a:r>
              <a:rPr lang="en-US" sz="2400" dirty="0" smtClean="0"/>
              <a:t>In 1889 </a:t>
            </a:r>
            <a:r>
              <a:rPr lang="en-US" sz="2400" dirty="0" err="1" smtClean="0"/>
              <a:t>Minkowski</a:t>
            </a:r>
            <a:r>
              <a:rPr lang="en-US" sz="2400" dirty="0" smtClean="0"/>
              <a:t> and </a:t>
            </a:r>
            <a:r>
              <a:rPr lang="en-US" sz="2400" dirty="0" err="1" smtClean="0"/>
              <a:t>Mehring</a:t>
            </a:r>
            <a:r>
              <a:rPr lang="en-US" sz="2400" dirty="0" smtClean="0"/>
              <a:t> prove, a causal relationship between the pancreas and diabetes</a:t>
            </a:r>
            <a:endParaRPr lang="cs-CZ" sz="2400" dirty="0" smtClean="0"/>
          </a:p>
          <a:p>
            <a:pPr eaLnBrk="1" hangingPunct="1">
              <a:lnSpc>
                <a:spcPct val="90000"/>
              </a:lnSpc>
              <a:defRPr/>
            </a:pPr>
            <a:r>
              <a:rPr lang="en-US" sz="2400" dirty="0" smtClean="0"/>
              <a:t>Edward </a:t>
            </a:r>
            <a:r>
              <a:rPr lang="en-US" sz="2400" dirty="0" err="1" smtClean="0"/>
              <a:t>Sharpey</a:t>
            </a:r>
            <a:r>
              <a:rPr lang="en-US" sz="2400" dirty="0" smtClean="0"/>
              <a:t>-Schafer determine the cause of diabetes - it is damage to the endocrine part of pancreas and the substance necessary for the metabolism of carbohydrates called Insulin</a:t>
            </a:r>
            <a:endParaRPr lang="cs-CZ" sz="2400" dirty="0" smtClean="0"/>
          </a:p>
          <a:p>
            <a:pPr eaLnBrk="1" hangingPunct="1">
              <a:lnSpc>
                <a:spcPct val="90000"/>
              </a:lnSpc>
              <a:defRPr/>
            </a:pPr>
            <a:r>
              <a:rPr lang="en-US" sz="2400" dirty="0" smtClean="0"/>
              <a:t>In 1921, Frederick </a:t>
            </a:r>
            <a:r>
              <a:rPr lang="en-US" sz="2400" dirty="0" err="1" smtClean="0"/>
              <a:t>Banting</a:t>
            </a:r>
            <a:r>
              <a:rPr lang="en-US" sz="2400" dirty="0" smtClean="0"/>
              <a:t> and Charles Best first isolated insulin (in 1923 received the Nobel Prize for this discovery)</a:t>
            </a:r>
          </a:p>
          <a:p>
            <a:pPr marL="0" indent="0" eaLnBrk="1" hangingPunct="1">
              <a:lnSpc>
                <a:spcPct val="90000"/>
              </a:lnSpc>
              <a:buFontTx/>
              <a:buNone/>
              <a:defRPr/>
            </a:pPr>
            <a:endParaRPr lang="cs-CZ"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03350" y="404813"/>
            <a:ext cx="6399213" cy="647700"/>
          </a:xfrm>
        </p:spPr>
        <p:txBody>
          <a:bodyPr/>
          <a:lstStyle/>
          <a:p>
            <a:pPr algn="ctr" eaLnBrk="1" hangingPunct="1"/>
            <a:r>
              <a:rPr lang="cs-CZ" smtClean="0"/>
              <a:t>Definition of Diabetes</a:t>
            </a:r>
          </a:p>
        </p:txBody>
      </p:sp>
      <p:sp>
        <p:nvSpPr>
          <p:cNvPr id="5123" name="Rectangle 3"/>
          <p:cNvSpPr>
            <a:spLocks noGrp="1" noChangeArrowheads="1"/>
          </p:cNvSpPr>
          <p:nvPr>
            <p:ph type="body" idx="1"/>
          </p:nvPr>
        </p:nvSpPr>
        <p:spPr>
          <a:xfrm>
            <a:off x="179388" y="1341438"/>
            <a:ext cx="8640762" cy="5327650"/>
          </a:xfrm>
        </p:spPr>
        <p:txBody>
          <a:bodyPr/>
          <a:lstStyle/>
          <a:p>
            <a:pPr eaLnBrk="1" hangingPunct="1">
              <a:lnSpc>
                <a:spcPct val="90000"/>
              </a:lnSpc>
            </a:pPr>
            <a:r>
              <a:rPr lang="en-US" smtClean="0"/>
              <a:t>metabolic diseases characterized by impaired carbohydrate metabolism. This is caused by insufficient production of insulin or reduced susceptibility to insulin</a:t>
            </a:r>
            <a:endParaRPr lang="cs-CZ" smtClean="0"/>
          </a:p>
          <a:p>
            <a:pPr eaLnBrk="1" hangingPunct="1">
              <a:lnSpc>
                <a:spcPct val="90000"/>
              </a:lnSpc>
            </a:pPr>
            <a:endParaRPr lang="cs-CZ" smtClean="0"/>
          </a:p>
          <a:p>
            <a:pPr eaLnBrk="1" hangingPunct="1">
              <a:lnSpc>
                <a:spcPct val="90000"/>
              </a:lnSpc>
            </a:pPr>
            <a:r>
              <a:rPr lang="en-US" smtClean="0"/>
              <a:t>Insulin is a polypeptide secreted by the β-cells of pancreatic islets of Langerhans and is important for normal glucose utilization in most cells of the organism. For people suffering from diabetes is the ability of cells to use glucose reduced. This leads to an increase in blood sugar levels - hyperglycemia (&gt; 11.1 mmol / l)</a:t>
            </a:r>
            <a:endParaRPr lang="cs-CZ"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333375"/>
            <a:ext cx="8424863" cy="735013"/>
          </a:xfrm>
        </p:spPr>
        <p:txBody>
          <a:bodyPr/>
          <a:lstStyle/>
          <a:p>
            <a:pPr algn="ctr" eaLnBrk="1" hangingPunct="1"/>
            <a:r>
              <a:rPr lang="cs-CZ" sz="3900" smtClean="0"/>
              <a:t>Diagnostics</a:t>
            </a:r>
          </a:p>
        </p:txBody>
      </p:sp>
      <p:sp>
        <p:nvSpPr>
          <p:cNvPr id="6147" name="Rectangle 3"/>
          <p:cNvSpPr>
            <a:spLocks noGrp="1" noChangeArrowheads="1"/>
          </p:cNvSpPr>
          <p:nvPr>
            <p:ph type="body" idx="1"/>
          </p:nvPr>
        </p:nvSpPr>
        <p:spPr>
          <a:xfrm>
            <a:off x="179388" y="1341438"/>
            <a:ext cx="8785225" cy="5327650"/>
          </a:xfrm>
        </p:spPr>
        <p:txBody>
          <a:bodyPr/>
          <a:lstStyle/>
          <a:p>
            <a:pPr eaLnBrk="1" hangingPunct="1"/>
            <a:r>
              <a:rPr lang="en-US" smtClean="0"/>
              <a:t>The basic examination of a patient with suspected diabetes mellitus is a urinalysis for sugar and acetone. This examination is orientation.</a:t>
            </a:r>
            <a:endParaRPr lang="cs-CZ" smtClean="0"/>
          </a:p>
          <a:p>
            <a:pPr eaLnBrk="1" hangingPunct="1">
              <a:buFontTx/>
              <a:buNone/>
            </a:pPr>
            <a:endParaRPr lang="cs-CZ" smtClean="0"/>
          </a:p>
          <a:p>
            <a:pPr eaLnBrk="1" hangingPunct="1"/>
            <a:r>
              <a:rPr lang="cs-CZ" smtClean="0"/>
              <a:t> </a:t>
            </a:r>
            <a:r>
              <a:rPr lang="en-US" smtClean="0"/>
              <a:t>Crucial to the diagnosis of diabetes is to determine level of blood glucose (blood sugar). The disease is proved if the value of fasting blood glucose greater than 7 mmol / l. Also, when the blood glucose at any time within 24 hours notwithstanding food is greater than 11 mmol / l.</a:t>
            </a:r>
            <a:endParaRPr lang="cs-CZ"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115888"/>
            <a:ext cx="8567738" cy="792162"/>
          </a:xfrm>
        </p:spPr>
        <p:txBody>
          <a:bodyPr/>
          <a:lstStyle/>
          <a:p>
            <a:pPr algn="ctr" eaLnBrk="1" hangingPunct="1"/>
            <a:r>
              <a:rPr lang="cs-CZ" smtClean="0">
                <a:solidFill>
                  <a:schemeClr val="tx1"/>
                </a:solidFill>
              </a:rPr>
              <a:t>Symptoms</a:t>
            </a:r>
          </a:p>
        </p:txBody>
      </p:sp>
      <p:sp>
        <p:nvSpPr>
          <p:cNvPr id="7171" name="Rectangle 3"/>
          <p:cNvSpPr>
            <a:spLocks noGrp="1" noChangeArrowheads="1"/>
          </p:cNvSpPr>
          <p:nvPr>
            <p:ph type="body" idx="1"/>
          </p:nvPr>
        </p:nvSpPr>
        <p:spPr>
          <a:xfrm>
            <a:off x="179388" y="1052513"/>
            <a:ext cx="8785225" cy="5545137"/>
          </a:xfrm>
        </p:spPr>
        <p:txBody>
          <a:bodyPr/>
          <a:lstStyle/>
          <a:p>
            <a:pPr eaLnBrk="1" hangingPunct="1">
              <a:lnSpc>
                <a:spcPct val="90000"/>
              </a:lnSpc>
            </a:pPr>
            <a:r>
              <a:rPr lang="en-US" smtClean="0"/>
              <a:t>The clinical symptoms of diabetes include:</a:t>
            </a:r>
            <a:endParaRPr lang="cs-CZ" smtClean="0"/>
          </a:p>
          <a:p>
            <a:pPr lvl="1" eaLnBrk="1" hangingPunct="1">
              <a:lnSpc>
                <a:spcPct val="90000"/>
              </a:lnSpc>
              <a:buFont typeface="Courier New" pitchFamily="49" charset="0"/>
              <a:buChar char="o"/>
            </a:pPr>
            <a:r>
              <a:rPr lang="en-US" smtClean="0"/>
              <a:t>polyuria,</a:t>
            </a:r>
            <a:r>
              <a:rPr lang="cs-CZ" smtClean="0"/>
              <a:t> </a:t>
            </a:r>
            <a:r>
              <a:rPr lang="en-US" smtClean="0"/>
              <a:t>freque</a:t>
            </a:r>
            <a:r>
              <a:rPr lang="cs-CZ" smtClean="0"/>
              <a:t>nt </a:t>
            </a:r>
            <a:r>
              <a:rPr lang="en-US" smtClean="0"/>
              <a:t>and profuse urination (more than 2500 ml/24 hours)</a:t>
            </a:r>
            <a:endParaRPr lang="cs-CZ" smtClean="0"/>
          </a:p>
          <a:p>
            <a:pPr lvl="1" algn="just" eaLnBrk="1" hangingPunct="1">
              <a:lnSpc>
                <a:spcPct val="90000"/>
              </a:lnSpc>
              <a:buFont typeface="Courier New" pitchFamily="49" charset="0"/>
              <a:buChar char="o"/>
            </a:pPr>
            <a:r>
              <a:rPr lang="cs-CZ" smtClean="0"/>
              <a:t>frequent urination at night</a:t>
            </a:r>
          </a:p>
          <a:p>
            <a:pPr lvl="1" algn="just" eaLnBrk="1" hangingPunct="1">
              <a:lnSpc>
                <a:spcPct val="90000"/>
              </a:lnSpc>
              <a:buFont typeface="Courier New" pitchFamily="49" charset="0"/>
              <a:buChar char="o"/>
            </a:pPr>
            <a:r>
              <a:rPr lang="en-US" smtClean="0"/>
              <a:t>excessive thirst caused by osmotic diuresis</a:t>
            </a:r>
            <a:endParaRPr lang="cs-CZ" smtClean="0"/>
          </a:p>
          <a:p>
            <a:pPr lvl="1" algn="just" eaLnBrk="1" hangingPunct="1">
              <a:lnSpc>
                <a:spcPct val="90000"/>
              </a:lnSpc>
              <a:buFont typeface="Courier New" pitchFamily="49" charset="0"/>
              <a:buChar char="o"/>
            </a:pPr>
            <a:r>
              <a:rPr lang="en-US" smtClean="0"/>
              <a:t>weight loss with normal appetite (ravenous hunger in children with weight loss)</a:t>
            </a:r>
            <a:endParaRPr lang="cs-CZ" smtClean="0"/>
          </a:p>
          <a:p>
            <a:pPr lvl="1" algn="just" eaLnBrk="1" hangingPunct="1">
              <a:lnSpc>
                <a:spcPct val="90000"/>
              </a:lnSpc>
              <a:buFont typeface="Courier New" pitchFamily="49" charset="0"/>
              <a:buChar char="o"/>
            </a:pPr>
            <a:r>
              <a:rPr lang="cs-CZ" smtClean="0"/>
              <a:t> weakness and prolonged fatigue</a:t>
            </a:r>
          </a:p>
          <a:p>
            <a:pPr lvl="1" algn="just" eaLnBrk="1" hangingPunct="1">
              <a:lnSpc>
                <a:spcPct val="90000"/>
              </a:lnSpc>
              <a:buFont typeface="Courier New" pitchFamily="49" charset="0"/>
              <a:buChar char="o"/>
            </a:pPr>
            <a:r>
              <a:rPr lang="cs-CZ" smtClean="0"/>
              <a:t>pain and muscle spasms</a:t>
            </a:r>
          </a:p>
          <a:p>
            <a:pPr lvl="1" algn="just" eaLnBrk="1" hangingPunct="1">
              <a:lnSpc>
                <a:spcPct val="90000"/>
              </a:lnSpc>
              <a:buFont typeface="Courier New" pitchFamily="49" charset="0"/>
              <a:buChar char="o"/>
            </a:pPr>
            <a:r>
              <a:rPr lang="cs-CZ" smtClean="0"/>
              <a:t>itching, purulent skin infections</a:t>
            </a:r>
          </a:p>
          <a:p>
            <a:pPr lvl="1" algn="just" eaLnBrk="1" hangingPunct="1">
              <a:lnSpc>
                <a:spcPct val="90000"/>
              </a:lnSpc>
              <a:buFont typeface="Courier New" pitchFamily="49" charset="0"/>
              <a:buChar char="o"/>
            </a:pPr>
            <a:r>
              <a:rPr lang="cs-CZ" smtClean="0"/>
              <a:t>visual disturbances</a:t>
            </a:r>
          </a:p>
          <a:p>
            <a:pPr lvl="1" algn="just" eaLnBrk="1" hangingPunct="1">
              <a:lnSpc>
                <a:spcPct val="90000"/>
              </a:lnSpc>
              <a:buFont typeface="Courier New" pitchFamily="49" charset="0"/>
              <a:buChar char="o"/>
            </a:pPr>
            <a:r>
              <a:rPr lang="cs-CZ" smtClean="0"/>
              <a:t>fungal diseases</a:t>
            </a:r>
          </a:p>
          <a:p>
            <a:pPr lvl="1" algn="just" eaLnBrk="1" hangingPunct="1">
              <a:lnSpc>
                <a:spcPct val="90000"/>
              </a:lnSpc>
              <a:buFont typeface="Courier New" pitchFamily="49" charset="0"/>
              <a:buChar char="o"/>
            </a:pPr>
            <a:endParaRPr lang="cs-CZ" smtClean="0"/>
          </a:p>
          <a:p>
            <a:pPr lvl="1" eaLnBrk="1" hangingPunct="1">
              <a:lnSpc>
                <a:spcPct val="90000"/>
              </a:lnSpc>
              <a:buFontTx/>
              <a:buNone/>
            </a:pPr>
            <a:endParaRPr lang="cs-CZ"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8" y="333375"/>
            <a:ext cx="8785225" cy="719138"/>
          </a:xfrm>
        </p:spPr>
        <p:txBody>
          <a:bodyPr/>
          <a:lstStyle/>
          <a:p>
            <a:pPr algn="ctr" eaLnBrk="1" hangingPunct="1"/>
            <a:r>
              <a:rPr lang="cs-CZ" smtClean="0"/>
              <a:t>Classification of Diabetes</a:t>
            </a:r>
          </a:p>
        </p:txBody>
      </p:sp>
      <p:sp>
        <p:nvSpPr>
          <p:cNvPr id="21510" name="Rectangle 6"/>
          <p:cNvSpPr>
            <a:spLocks noGrp="1" noChangeArrowheads="1"/>
          </p:cNvSpPr>
          <p:nvPr>
            <p:ph type="body" idx="1"/>
          </p:nvPr>
        </p:nvSpPr>
        <p:spPr>
          <a:xfrm>
            <a:off x="179388" y="1905000"/>
            <a:ext cx="8504237" cy="4692650"/>
          </a:xfrm>
        </p:spPr>
        <p:txBody>
          <a:bodyPr/>
          <a:lstStyle/>
          <a:p>
            <a:pPr eaLnBrk="1" hangingPunct="1">
              <a:defRPr/>
            </a:pPr>
            <a:r>
              <a:rPr lang="en-US" b="1" u="sng" dirty="0" smtClean="0"/>
              <a:t>We distinguish two basic forms of diabetes:</a:t>
            </a:r>
            <a:r>
              <a:rPr lang="cs-CZ" b="1" u="sng" dirty="0" smtClean="0"/>
              <a:t>:</a:t>
            </a:r>
          </a:p>
          <a:p>
            <a:pPr eaLnBrk="1" hangingPunct="1">
              <a:buFontTx/>
              <a:buNone/>
              <a:defRPr/>
            </a:pPr>
            <a:endParaRPr lang="cs-CZ" b="1" u="sng" dirty="0" smtClean="0"/>
          </a:p>
          <a:p>
            <a:pPr lvl="1" eaLnBrk="1" hangingPunct="1">
              <a:defRPr/>
            </a:pPr>
            <a:r>
              <a:rPr lang="cs-CZ" dirty="0" smtClean="0"/>
              <a:t>Diabetes </a:t>
            </a:r>
            <a:r>
              <a:rPr lang="cs-CZ" dirty="0" err="1" smtClean="0"/>
              <a:t>mellitus</a:t>
            </a:r>
            <a:r>
              <a:rPr lang="cs-CZ" dirty="0" smtClean="0"/>
              <a:t> type I (insulin </a:t>
            </a:r>
            <a:r>
              <a:rPr lang="cs-CZ" dirty="0" err="1" smtClean="0"/>
              <a:t>dependent</a:t>
            </a:r>
            <a:r>
              <a:rPr lang="cs-CZ" dirty="0" smtClean="0"/>
              <a:t> </a:t>
            </a:r>
            <a:r>
              <a:rPr lang="cs-CZ" dirty="0" err="1" smtClean="0"/>
              <a:t>or</a:t>
            </a:r>
            <a:r>
              <a:rPr lang="cs-CZ" dirty="0" smtClean="0"/>
              <a:t> </a:t>
            </a:r>
            <a:r>
              <a:rPr lang="cs-CZ" dirty="0" err="1" smtClean="0"/>
              <a:t>juvenile</a:t>
            </a:r>
            <a:r>
              <a:rPr lang="cs-CZ" dirty="0" smtClean="0"/>
              <a:t> diabetes as </a:t>
            </a:r>
            <a:r>
              <a:rPr lang="cs-CZ" dirty="0" err="1" smtClean="0"/>
              <a:t>well</a:t>
            </a:r>
            <a:r>
              <a:rPr lang="cs-CZ" dirty="0" smtClean="0"/>
              <a:t>)</a:t>
            </a:r>
          </a:p>
          <a:p>
            <a:pPr lvl="1" eaLnBrk="1" hangingPunct="1">
              <a:buFontTx/>
              <a:buNone/>
              <a:defRPr/>
            </a:pPr>
            <a:r>
              <a:rPr lang="cs-CZ" dirty="0" smtClean="0"/>
              <a:t> </a:t>
            </a:r>
          </a:p>
          <a:p>
            <a:pPr lvl="1" eaLnBrk="1" hangingPunct="1">
              <a:defRPr/>
            </a:pPr>
            <a:r>
              <a:rPr lang="cs-CZ" dirty="0" smtClean="0"/>
              <a:t>Diabetes </a:t>
            </a:r>
            <a:r>
              <a:rPr lang="cs-CZ" dirty="0" err="1" smtClean="0"/>
              <a:t>mellitus</a:t>
            </a:r>
            <a:r>
              <a:rPr lang="cs-CZ" dirty="0" smtClean="0"/>
              <a:t> type II </a:t>
            </a:r>
          </a:p>
          <a:p>
            <a:pPr marL="457200" lvl="1" indent="0" eaLnBrk="1" hangingPunct="1">
              <a:buFontTx/>
              <a:buNone/>
              <a:defRPr/>
            </a:pPr>
            <a:r>
              <a:rPr lang="cs-CZ" dirty="0" smtClean="0"/>
              <a:t>  (non-insulin </a:t>
            </a:r>
            <a:r>
              <a:rPr lang="cs-CZ" dirty="0" err="1" smtClean="0"/>
              <a:t>dependent</a:t>
            </a:r>
            <a:r>
              <a:rPr lang="cs-CZ"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333375"/>
            <a:ext cx="8432800" cy="574675"/>
          </a:xfrm>
        </p:spPr>
        <p:txBody>
          <a:bodyPr/>
          <a:lstStyle/>
          <a:p>
            <a:pPr algn="ctr" eaLnBrk="1" hangingPunct="1"/>
            <a:r>
              <a:rPr lang="cs-CZ" sz="3200" smtClean="0"/>
              <a:t>Diabetes mellitus type I</a:t>
            </a:r>
          </a:p>
        </p:txBody>
      </p:sp>
      <p:sp>
        <p:nvSpPr>
          <p:cNvPr id="9219" name="Rectangle 3"/>
          <p:cNvSpPr>
            <a:spLocks noGrp="1" noChangeArrowheads="1"/>
          </p:cNvSpPr>
          <p:nvPr>
            <p:ph type="body" idx="1"/>
          </p:nvPr>
        </p:nvSpPr>
        <p:spPr>
          <a:xfrm>
            <a:off x="179388" y="1312863"/>
            <a:ext cx="8785225" cy="5545137"/>
          </a:xfrm>
        </p:spPr>
        <p:txBody>
          <a:bodyPr/>
          <a:lstStyle/>
          <a:p>
            <a:pPr eaLnBrk="1" hangingPunct="1"/>
            <a:r>
              <a:rPr lang="en-US" sz="2400" smtClean="0"/>
              <a:t>The cause of the disease is an autoimmune destruction of β cells. Insulin deficiency is absolute and its concentration is low to nil. The actual cause of this phenomenon is not sufficiently known. It is disease with sudden onset of significant subjective complaints. This type of diabetes prone to ketoacidosis most commonly affects children, adolescents and young people to 35 years. It is not associated with obesity. In families where diabetes type I is occuring, formed on the same genetic basis other autoimmune diseases.</a:t>
            </a:r>
            <a:endParaRPr lang="cs-CZ"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260350"/>
            <a:ext cx="8964613" cy="792163"/>
          </a:xfrm>
        </p:spPr>
        <p:txBody>
          <a:bodyPr/>
          <a:lstStyle/>
          <a:p>
            <a:pPr algn="ctr" eaLnBrk="1" hangingPunct="1"/>
            <a:r>
              <a:rPr lang="cs-CZ" smtClean="0"/>
              <a:t>Diabetes mellitus type II</a:t>
            </a:r>
          </a:p>
        </p:txBody>
      </p:sp>
      <p:sp>
        <p:nvSpPr>
          <p:cNvPr id="10243" name="Rectangle 3"/>
          <p:cNvSpPr>
            <a:spLocks noGrp="1" noChangeArrowheads="1"/>
          </p:cNvSpPr>
          <p:nvPr>
            <p:ph type="body" idx="1"/>
          </p:nvPr>
        </p:nvSpPr>
        <p:spPr>
          <a:xfrm>
            <a:off x="179388" y="1528763"/>
            <a:ext cx="8785225" cy="5329237"/>
          </a:xfrm>
        </p:spPr>
        <p:txBody>
          <a:bodyPr/>
          <a:lstStyle/>
          <a:p>
            <a:pPr eaLnBrk="1" hangingPunct="1"/>
            <a:r>
              <a:rPr lang="en-US" sz="2400" smtClean="0"/>
              <a:t>The cause of this type of disease is insulin resistance, or failure of insulin secretion. The lack of insulin is relative and its concentration is normal, often elevated. Usually occurs after 40 year of the individual. The incidence is associated with overweight or obese. It is therefore a combination of genetic predisposition and external factors. The influence of external factors is reduced by physical activity and increased by intake of nutrients. Effect of reduced physical activity and excesses in caloric intake is the cause of  increase in the prevalence of diabetes II. type.</a:t>
            </a:r>
            <a:endParaRPr lang="cs-CZ" sz="2400" smtClean="0"/>
          </a:p>
          <a:p>
            <a:pPr eaLnBrk="1" hangingPunct="1"/>
            <a:r>
              <a:rPr lang="en-US" sz="2400" smtClean="0"/>
              <a:t>The high genetic risk of developing the disease is in its closest relatives from 50 to 100%.</a:t>
            </a:r>
            <a:endParaRPr lang="cs-CZ"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9388" y="333375"/>
            <a:ext cx="8504237" cy="719138"/>
          </a:xfrm>
        </p:spPr>
        <p:txBody>
          <a:bodyPr/>
          <a:lstStyle/>
          <a:p>
            <a:pPr algn="ctr" eaLnBrk="1" hangingPunct="1"/>
            <a:r>
              <a:rPr lang="cs-CZ" smtClean="0"/>
              <a:t>Complications of Diabetes</a:t>
            </a:r>
          </a:p>
        </p:txBody>
      </p:sp>
      <p:sp>
        <p:nvSpPr>
          <p:cNvPr id="11267" name="Rectangle 3"/>
          <p:cNvSpPr>
            <a:spLocks noGrp="1" noChangeArrowheads="1"/>
          </p:cNvSpPr>
          <p:nvPr>
            <p:ph type="body" idx="1"/>
          </p:nvPr>
        </p:nvSpPr>
        <p:spPr>
          <a:xfrm>
            <a:off x="179388" y="1385888"/>
            <a:ext cx="8964612" cy="5472112"/>
          </a:xfrm>
        </p:spPr>
        <p:txBody>
          <a:bodyPr/>
          <a:lstStyle/>
          <a:p>
            <a:pPr eaLnBrk="1" hangingPunct="1">
              <a:lnSpc>
                <a:spcPct val="90000"/>
              </a:lnSpc>
            </a:pPr>
            <a:r>
              <a:rPr lang="en-US" sz="2400" smtClean="0"/>
              <a:t>All complications manifested during disease are based on the basis of changes in small blood vessels - diabetic microangiopathy (specific tissue microcirculation disturbance). The main reason for the development of diabetic microangiopathy is a long-term decompensation of diabetes, hyperglycaemia, but also hypertension, high blood fats and other factors</a:t>
            </a:r>
            <a:r>
              <a:rPr lang="cs-CZ" sz="2400" smtClean="0"/>
              <a:t>.</a:t>
            </a:r>
          </a:p>
          <a:p>
            <a:pPr eaLnBrk="1" hangingPunct="1">
              <a:lnSpc>
                <a:spcPct val="90000"/>
              </a:lnSpc>
            </a:pPr>
            <a:endParaRPr lang="cs-CZ" sz="2400" smtClean="0"/>
          </a:p>
          <a:p>
            <a:pPr eaLnBrk="1" hangingPunct="1">
              <a:lnSpc>
                <a:spcPct val="90000"/>
              </a:lnSpc>
              <a:buFontTx/>
              <a:buNone/>
            </a:pPr>
            <a:r>
              <a:rPr lang="cs-CZ" sz="2000" b="1" smtClean="0"/>
              <a:t>These are mainly:</a:t>
            </a:r>
          </a:p>
          <a:p>
            <a:pPr lvl="1" eaLnBrk="1" hangingPunct="1">
              <a:lnSpc>
                <a:spcPct val="90000"/>
              </a:lnSpc>
            </a:pPr>
            <a:r>
              <a:rPr lang="cs-CZ" smtClean="0"/>
              <a:t>Kidney - Diabetic nephropathy</a:t>
            </a:r>
          </a:p>
          <a:p>
            <a:pPr lvl="1" eaLnBrk="1" hangingPunct="1">
              <a:lnSpc>
                <a:spcPct val="90000"/>
              </a:lnSpc>
            </a:pPr>
            <a:r>
              <a:rPr lang="cs-CZ" smtClean="0"/>
              <a:t>E</a:t>
            </a:r>
            <a:r>
              <a:rPr lang="en-US" smtClean="0"/>
              <a:t>ye - diabetic retinopathy</a:t>
            </a:r>
            <a:endParaRPr lang="cs-CZ" smtClean="0"/>
          </a:p>
          <a:p>
            <a:pPr lvl="1" eaLnBrk="1" hangingPunct="1">
              <a:lnSpc>
                <a:spcPct val="90000"/>
              </a:lnSpc>
            </a:pPr>
            <a:r>
              <a:rPr lang="cs-CZ" smtClean="0"/>
              <a:t>Nerve disorders</a:t>
            </a:r>
          </a:p>
          <a:p>
            <a:pPr lvl="1" eaLnBrk="1" hangingPunct="1">
              <a:lnSpc>
                <a:spcPct val="90000"/>
              </a:lnSpc>
            </a:pPr>
            <a:r>
              <a:rPr lang="cs-CZ" smtClean="0"/>
              <a:t>Diabetic foot</a:t>
            </a:r>
          </a:p>
        </p:txBody>
      </p:sp>
    </p:spTree>
  </p:cSld>
  <p:clrMapOvr>
    <a:masterClrMapping/>
  </p:clrMapOvr>
</p:sld>
</file>

<file path=ppt/theme/theme1.xml><?xml version="1.0" encoding="utf-8"?>
<a:theme xmlns:a="http://schemas.openxmlformats.org/drawingml/2006/main" name="Šablona návrhu s tikajícími hodinami">
  <a:themeElements>
    <a:clrScheme name="Šablona návrhu s tikajícími hodinam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Šablona návrhu s tikajícími hodinami">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ablona návrhu s tikajícími hodinami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Šablona návrhu s tikajícími hodinami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Šablona návrhu s tikajícími hodinami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Šablona návrhu s tikajícími hodinami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Šablona návrhu s tikajícími hodinami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Šablona návrhu s tikajícími hodinami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Šablona návrhu s tikajícími hodinami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Šablona návrhu s tikajícími hodinami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Šablona návrhu s tikajícími hodinami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Šablona návrhu s tikajícími hodinami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Šablona návrhu s tikajícími hodinami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Šablona návrhu s tikajícími hodinami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Šablona návrhu s tikajícími hodinami</Template>
  <TotalTime>708</TotalTime>
  <Words>916</Words>
  <Application>Microsoft Office PowerPoint</Application>
  <PresentationFormat>Předvádění na obrazovce (4:3)</PresentationFormat>
  <Paragraphs>104</Paragraphs>
  <Slides>16</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Verdana</vt:lpstr>
      <vt:lpstr>Courier New</vt:lpstr>
      <vt:lpstr>Šablona návrhu s tikajícími hodinami</vt:lpstr>
      <vt:lpstr>Prezentace aplikace PowerPoint</vt:lpstr>
      <vt:lpstr>History</vt:lpstr>
      <vt:lpstr>Definition of Diabetes</vt:lpstr>
      <vt:lpstr>Diagnostics</vt:lpstr>
      <vt:lpstr>Symptoms</vt:lpstr>
      <vt:lpstr>Classification of Diabetes</vt:lpstr>
      <vt:lpstr>Diabetes mellitus type I</vt:lpstr>
      <vt:lpstr>Diabetes mellitus type II</vt:lpstr>
      <vt:lpstr>Complications of Diabetes</vt:lpstr>
      <vt:lpstr>Acute Complications of Diabetes</vt:lpstr>
      <vt:lpstr>Prescription of physical activity in diabetes</vt:lpstr>
      <vt:lpstr>Prezentace aplikace PowerPoint</vt:lpstr>
      <vt:lpstr>Principles for safe physical activity in diabetes</vt:lpstr>
      <vt:lpstr>Training Unit and its content </vt:lpstr>
      <vt:lpstr>Exercising of diabetics dependent on insulin</vt:lpstr>
      <vt:lpstr>Diabetics with pharmacological treatment</vt:lpstr>
    </vt:vector>
  </TitlesOfParts>
  <Manager/>
  <Company>FSpS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subject/>
  <dc:creator>sebera</dc:creator>
  <cp:keywords/>
  <dc:description/>
  <cp:lastModifiedBy>Lenka Beránková</cp:lastModifiedBy>
  <cp:revision>34</cp:revision>
  <dcterms:created xsi:type="dcterms:W3CDTF">2007-02-23T07:21:57Z</dcterms:created>
  <dcterms:modified xsi:type="dcterms:W3CDTF">2011-11-02T12:52:03Z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TC011594421029</vt:lpwstr>
  </property>
</Properties>
</file>