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14E61B-26A4-457F-B683-D5798433C2DE}" type="datetimeFigureOut">
              <a:rPr lang="en-US" smtClean="0"/>
              <a:t>11/23/2011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8C00EB-B652-4C7F-9EEE-55612A0AB68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49288"/>
          </a:xfrm>
        </p:spPr>
        <p:txBody>
          <a:bodyPr/>
          <a:lstStyle/>
          <a:p>
            <a:pPr algn="ctr"/>
            <a:r>
              <a:rPr lang="cs-CZ" dirty="0" err="1" smtClean="0"/>
              <a:t>Elderly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861048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dirty="0" smtClean="0"/>
              <a:t>Mgr. Lenka Beránková, Ph.D</a:t>
            </a:r>
            <a:r>
              <a:rPr lang="cs-CZ" dirty="0" smtClean="0"/>
              <a:t>.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sports </a:t>
            </a:r>
            <a:r>
              <a:rPr lang="cs-CZ" dirty="0" err="1" smtClean="0"/>
              <a:t>studies</a:t>
            </a:r>
            <a:endParaRPr lang="cs-CZ" dirty="0" smtClean="0"/>
          </a:p>
          <a:p>
            <a:pPr algn="ctr"/>
            <a:r>
              <a:rPr lang="cs-CZ" dirty="0" smtClean="0"/>
              <a:t>Department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promotion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4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en-US" sz="3600" dirty="0"/>
              <a:t>selecting the appropriate physical activity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selecting the appropriate physical activity is necessary to respect all the changes caused by aging</a:t>
            </a:r>
            <a:r>
              <a:rPr lang="en-US" dirty="0" smtClean="0"/>
              <a:t>:</a:t>
            </a:r>
            <a:endParaRPr lang="cs-CZ" dirty="0" smtClean="0"/>
          </a:p>
          <a:p>
            <a:pPr lvl="1"/>
            <a:r>
              <a:rPr lang="en-US" dirty="0"/>
              <a:t>Biological changes - loss of muscle mass, especially of the lower extremities.</a:t>
            </a:r>
          </a:p>
          <a:p>
            <a:pPr lvl="1"/>
            <a:r>
              <a:rPr lang="cs-CZ" dirty="0"/>
              <a:t>H</a:t>
            </a:r>
            <a:r>
              <a:rPr lang="en-US" dirty="0" err="1" smtClean="0"/>
              <a:t>ealth</a:t>
            </a:r>
            <a:r>
              <a:rPr lang="en-US" dirty="0" smtClean="0"/>
              <a:t> </a:t>
            </a:r>
            <a:r>
              <a:rPr lang="en-US" dirty="0"/>
              <a:t>disorders - diseases in old age (degenerative diseases of the musculoskeletal system, osteoporosis, arthritis, weakness of sight, hearing, hypertension, diabetes mellitus type II ...).</a:t>
            </a:r>
          </a:p>
        </p:txBody>
      </p:sp>
    </p:spTree>
    <p:extLst>
      <p:ext uri="{BB962C8B-B14F-4D97-AF65-F5344CB8AC3E}">
        <p14:creationId xmlns:p14="http://schemas.microsoft.com/office/powerpoint/2010/main" val="827124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Prescription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load is appropriate to carry out daily at least 30 minutes moderate intensity. For men after the fifth </a:t>
            </a:r>
            <a:r>
              <a:rPr lang="en-US" dirty="0" err="1"/>
              <a:t>decenium</a:t>
            </a:r>
            <a:r>
              <a:rPr lang="en-US" dirty="0"/>
              <a:t> suitable combination of anaerobic (muscle strengthening the body) and aerobic (50-60% maximum) load. It is appropriate to respect the principle of regularity and adequacy of the age and condition.</a:t>
            </a:r>
          </a:p>
        </p:txBody>
      </p:sp>
    </p:spTree>
    <p:extLst>
      <p:ext uri="{BB962C8B-B14F-4D97-AF65-F5344CB8AC3E}">
        <p14:creationId xmlns:p14="http://schemas.microsoft.com/office/powerpoint/2010/main" val="1134986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Recommended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hiking</a:t>
            </a:r>
          </a:p>
          <a:p>
            <a:r>
              <a:rPr lang="en-US" dirty="0" smtClean="0"/>
              <a:t>swimming </a:t>
            </a:r>
            <a:r>
              <a:rPr lang="en-US" dirty="0"/>
              <a:t>and exercising in water</a:t>
            </a:r>
          </a:p>
          <a:p>
            <a:r>
              <a:rPr lang="en-US" dirty="0" smtClean="0"/>
              <a:t>movement </a:t>
            </a:r>
            <a:r>
              <a:rPr lang="en-US" dirty="0"/>
              <a:t>games (in terms of their psychological influence)</a:t>
            </a:r>
          </a:p>
          <a:p>
            <a:r>
              <a:rPr lang="en-US" dirty="0" smtClean="0"/>
              <a:t>ride </a:t>
            </a:r>
            <a:r>
              <a:rPr lang="en-US" dirty="0"/>
              <a:t>on bicycle ergometer, with better skills on the bike, which increases aerobic capacity</a:t>
            </a:r>
          </a:p>
          <a:p>
            <a:r>
              <a:rPr lang="en-US" dirty="0" smtClean="0"/>
              <a:t>psychomotor </a:t>
            </a:r>
            <a:r>
              <a:rPr lang="en-US" dirty="0"/>
              <a:t>exercises, awareness of your body experiences, feelings and experiences during exercise with various colorful aids, exercises to develop coordination skills (</a:t>
            </a:r>
            <a:r>
              <a:rPr lang="en-US" dirty="0" err="1"/>
              <a:t>overbaly</a:t>
            </a:r>
            <a:r>
              <a:rPr lang="en-US" dirty="0"/>
              <a:t>, beer mats, scarves, bars, yogurt cups, parachute ...)</a:t>
            </a:r>
          </a:p>
          <a:p>
            <a:r>
              <a:rPr lang="en-US" dirty="0" smtClean="0"/>
              <a:t>simple </a:t>
            </a:r>
            <a:r>
              <a:rPr lang="en-US" dirty="0"/>
              <a:t>dance steps accompanied by singing, rhymes, </a:t>
            </a:r>
            <a:r>
              <a:rPr lang="en-US" dirty="0" smtClean="0"/>
              <a:t>...</a:t>
            </a:r>
            <a:endParaRPr lang="cs-CZ" dirty="0" smtClean="0"/>
          </a:p>
          <a:p>
            <a:r>
              <a:rPr lang="cs-CZ" dirty="0" err="1" smtClean="0"/>
              <a:t>Corrective</a:t>
            </a:r>
            <a:r>
              <a:rPr lang="cs-CZ" dirty="0" smtClean="0"/>
              <a:t> </a:t>
            </a:r>
            <a:r>
              <a:rPr lang="cs-CZ" dirty="0" err="1" smtClean="0"/>
              <a:t>exercises</a:t>
            </a:r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19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Not </a:t>
            </a:r>
            <a:r>
              <a:rPr lang="cs-CZ" dirty="0" err="1" smtClean="0"/>
              <a:t>recommended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abrupt changes in the basic positions and movements</a:t>
            </a:r>
          </a:p>
          <a:p>
            <a:r>
              <a:rPr lang="en-US" dirty="0" smtClean="0"/>
              <a:t> </a:t>
            </a:r>
            <a:r>
              <a:rPr lang="en-US" dirty="0"/>
              <a:t>fast pace</a:t>
            </a:r>
          </a:p>
          <a:p>
            <a:r>
              <a:rPr lang="en-US" dirty="0" smtClean="0"/>
              <a:t> </a:t>
            </a:r>
            <a:r>
              <a:rPr lang="en-US" dirty="0"/>
              <a:t>isometric exercises, often with retention of breath</a:t>
            </a:r>
          </a:p>
          <a:p>
            <a:r>
              <a:rPr lang="en-US" dirty="0" smtClean="0"/>
              <a:t> </a:t>
            </a:r>
            <a:r>
              <a:rPr lang="en-US" dirty="0"/>
              <a:t>jumps, long jumps</a:t>
            </a:r>
          </a:p>
          <a:p>
            <a:r>
              <a:rPr lang="en-US" dirty="0" smtClean="0"/>
              <a:t> </a:t>
            </a:r>
            <a:r>
              <a:rPr lang="en-US" dirty="0"/>
              <a:t>hyperextension of the neck associated with rotation, position head down</a:t>
            </a:r>
          </a:p>
          <a:p>
            <a:r>
              <a:rPr lang="en-US" dirty="0" smtClean="0"/>
              <a:t> </a:t>
            </a:r>
            <a:r>
              <a:rPr lang="en-US" dirty="0"/>
              <a:t>challenging sports games and competitions, requiring speed and dexterity</a:t>
            </a:r>
          </a:p>
          <a:p>
            <a:r>
              <a:rPr lang="en-US" dirty="0" smtClean="0"/>
              <a:t> </a:t>
            </a:r>
            <a:r>
              <a:rPr lang="en-US" dirty="0"/>
              <a:t>intensive coordination exercise</a:t>
            </a:r>
          </a:p>
          <a:p>
            <a:r>
              <a:rPr lang="en-US" dirty="0" smtClean="0"/>
              <a:t> </a:t>
            </a:r>
            <a:r>
              <a:rPr lang="en-US" dirty="0"/>
              <a:t>spinal exercises in suspected slipped disc</a:t>
            </a:r>
          </a:p>
        </p:txBody>
      </p:sp>
    </p:spTree>
    <p:extLst>
      <p:ext uri="{BB962C8B-B14F-4D97-AF65-F5344CB8AC3E}">
        <p14:creationId xmlns:p14="http://schemas.microsoft.com/office/powerpoint/2010/main" val="136440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22344"/>
          </a:xfrm>
        </p:spPr>
        <p:txBody>
          <a:bodyPr>
            <a:normAutofit/>
          </a:bodyPr>
          <a:lstStyle/>
          <a:p>
            <a:pPr algn="ctr"/>
            <a:r>
              <a:rPr lang="cs-CZ" sz="3600" dirty="0" err="1" smtClean="0"/>
              <a:t>Elderly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</a:t>
            </a:r>
            <a:r>
              <a:rPr lang="en-US" dirty="0" smtClean="0"/>
              <a:t>s </a:t>
            </a:r>
            <a:r>
              <a:rPr lang="en-US" dirty="0"/>
              <a:t>the result of aging </a:t>
            </a:r>
            <a:r>
              <a:rPr lang="cs-CZ" dirty="0" smtClean="0"/>
              <a:t> - </a:t>
            </a:r>
            <a:r>
              <a:rPr lang="en-US" dirty="0"/>
              <a:t>the late stages of </a:t>
            </a:r>
            <a:r>
              <a:rPr lang="en-US" dirty="0" smtClean="0"/>
              <a:t>ontogenesis</a:t>
            </a:r>
            <a:endParaRPr lang="cs-CZ" dirty="0" smtClean="0"/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consequence and manifestation of </a:t>
            </a:r>
            <a:r>
              <a:rPr lang="en-US" b="1" dirty="0"/>
              <a:t>genetic </a:t>
            </a:r>
            <a:r>
              <a:rPr lang="en-US" b="1" dirty="0" err="1"/>
              <a:t>involutional</a:t>
            </a:r>
            <a:r>
              <a:rPr lang="en-US" b="1" dirty="0"/>
              <a:t> processes</a:t>
            </a:r>
            <a:r>
              <a:rPr lang="en-US" dirty="0"/>
              <a:t> modified by other factors (diseases, lifestyle, living conditions). Age is also the result of </a:t>
            </a:r>
            <a:r>
              <a:rPr lang="en-US" b="1" dirty="0"/>
              <a:t>external factors</a:t>
            </a:r>
            <a:r>
              <a:rPr lang="en-US" dirty="0"/>
              <a:t> - diet, moderate activity, physical exercise.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length of human life </a:t>
            </a:r>
            <a:r>
              <a:rPr lang="en-US" dirty="0" smtClean="0"/>
              <a:t>de</a:t>
            </a:r>
            <a:r>
              <a:rPr lang="cs-CZ" dirty="0" err="1" smtClean="0"/>
              <a:t>pends</a:t>
            </a:r>
            <a:r>
              <a:rPr lang="cs-CZ" dirty="0" smtClean="0"/>
              <a:t> on</a:t>
            </a:r>
            <a:r>
              <a:rPr lang="en-US" dirty="0" smtClean="0"/>
              <a:t> </a:t>
            </a:r>
            <a:r>
              <a:rPr lang="en-US" dirty="0"/>
              <a:t>65% of genetic factors and 35% of external factors.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1107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Classification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Biological</a:t>
            </a:r>
            <a:endParaRPr lang="cs-CZ" dirty="0" smtClean="0"/>
          </a:p>
          <a:p>
            <a:pPr lvl="1"/>
            <a:r>
              <a:rPr lang="en-US" dirty="0" err="1"/>
              <a:t>Involutional</a:t>
            </a:r>
            <a:r>
              <a:rPr lang="en-US" dirty="0"/>
              <a:t> changes (atrophy, decreased functional ability, regulatory change and adaptation mechanisms).</a:t>
            </a:r>
            <a:endParaRPr lang="cs-CZ" dirty="0" smtClean="0"/>
          </a:p>
          <a:p>
            <a:r>
              <a:rPr lang="cs-CZ" dirty="0" err="1" smtClean="0"/>
              <a:t>Sociological</a:t>
            </a:r>
            <a:endParaRPr lang="cs-CZ" dirty="0" smtClean="0"/>
          </a:p>
          <a:p>
            <a:pPr lvl="1"/>
            <a:r>
              <a:rPr lang="en-US" dirty="0"/>
              <a:t>It is given changing roles, lifestyle and economic situation.</a:t>
            </a:r>
            <a:endParaRPr lang="cs-CZ" dirty="0" smtClean="0"/>
          </a:p>
          <a:p>
            <a:r>
              <a:rPr lang="cs-CZ" dirty="0" err="1" smtClean="0"/>
              <a:t>Calendar</a:t>
            </a:r>
            <a:endParaRPr lang="cs-CZ" dirty="0" smtClean="0"/>
          </a:p>
          <a:p>
            <a:pPr lvl="1"/>
            <a:r>
              <a:rPr lang="en-US" dirty="0"/>
              <a:t>Definition of a certain specified age. The period from 60 to 74 years can be considered as starting of </a:t>
            </a:r>
            <a:r>
              <a:rPr lang="en-US" dirty="0" err="1"/>
              <a:t>senium</a:t>
            </a:r>
            <a:r>
              <a:rPr lang="en-US" dirty="0"/>
              <a:t>, the period from 75 to 89 as real </a:t>
            </a:r>
            <a:r>
              <a:rPr lang="en-US" dirty="0" err="1"/>
              <a:t>senium</a:t>
            </a:r>
            <a:r>
              <a:rPr lang="en-US" dirty="0"/>
              <a:t> and 90 years and more for longevity. Recently is the most commonly used classification of </a:t>
            </a:r>
            <a:r>
              <a:rPr lang="en-US" dirty="0" err="1"/>
              <a:t>senium</a:t>
            </a:r>
            <a:r>
              <a:rPr lang="en-US" dirty="0"/>
              <a:t> as young seniors (65-74 years), old seniors (75-84 years) and very old seniors (85 years).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160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Complications</a:t>
            </a:r>
            <a:r>
              <a:rPr lang="cs-CZ" dirty="0" smtClean="0"/>
              <a:t> in </a:t>
            </a:r>
            <a:r>
              <a:rPr lang="cs-CZ" dirty="0" err="1" smtClean="0"/>
              <a:t>elderly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</a:t>
            </a:r>
            <a:r>
              <a:rPr lang="en-US" dirty="0" err="1" smtClean="0"/>
              <a:t>egenerative</a:t>
            </a:r>
            <a:r>
              <a:rPr lang="en-US" dirty="0" smtClean="0"/>
              <a:t> </a:t>
            </a:r>
            <a:r>
              <a:rPr lang="en-US" dirty="0"/>
              <a:t>diseases of the musculoskeletal system, </a:t>
            </a:r>
            <a:endParaRPr lang="cs-CZ" dirty="0" smtClean="0"/>
          </a:p>
          <a:p>
            <a:r>
              <a:rPr lang="cs-CZ" dirty="0"/>
              <a:t>O</a:t>
            </a:r>
            <a:r>
              <a:rPr lang="en-US" dirty="0" err="1" smtClean="0"/>
              <a:t>steoporosis</a:t>
            </a:r>
            <a:r>
              <a:rPr lang="en-US" dirty="0"/>
              <a:t>, </a:t>
            </a:r>
            <a:endParaRPr lang="cs-CZ" dirty="0" smtClean="0"/>
          </a:p>
          <a:p>
            <a:r>
              <a:rPr lang="cs-CZ" dirty="0"/>
              <a:t>A</a:t>
            </a:r>
            <a:r>
              <a:rPr lang="en-US" dirty="0" err="1" smtClean="0"/>
              <a:t>rthritis</a:t>
            </a:r>
            <a:r>
              <a:rPr lang="en-US" dirty="0"/>
              <a:t>, </a:t>
            </a:r>
            <a:endParaRPr lang="cs-CZ" dirty="0" smtClean="0"/>
          </a:p>
          <a:p>
            <a:r>
              <a:rPr lang="cs-CZ" dirty="0"/>
              <a:t>V</a:t>
            </a:r>
            <a:r>
              <a:rPr lang="en-US" dirty="0" err="1" smtClean="0"/>
              <a:t>eakness</a:t>
            </a:r>
            <a:r>
              <a:rPr lang="en-US" dirty="0" smtClean="0"/>
              <a:t> </a:t>
            </a:r>
            <a:r>
              <a:rPr lang="en-US" dirty="0"/>
              <a:t>of sight, </a:t>
            </a:r>
            <a:endParaRPr lang="cs-CZ" dirty="0" smtClean="0"/>
          </a:p>
          <a:p>
            <a:r>
              <a:rPr lang="cs-CZ" dirty="0" err="1" smtClean="0"/>
              <a:t>Weakness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hearing</a:t>
            </a:r>
            <a:r>
              <a:rPr lang="en-US" dirty="0"/>
              <a:t>, </a:t>
            </a:r>
            <a:endParaRPr lang="cs-CZ" dirty="0" smtClean="0"/>
          </a:p>
          <a:p>
            <a:r>
              <a:rPr lang="en-US" dirty="0" smtClean="0"/>
              <a:t>Hypertension</a:t>
            </a:r>
            <a:r>
              <a:rPr lang="cs-CZ" dirty="0" smtClean="0"/>
              <a:t> 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cardiovascular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/>
              <a:t>D</a:t>
            </a:r>
            <a:r>
              <a:rPr lang="en-US" dirty="0" err="1" smtClean="0"/>
              <a:t>iabetes</a:t>
            </a:r>
            <a:r>
              <a:rPr lang="en-US" dirty="0" smtClean="0"/>
              <a:t> </a:t>
            </a:r>
            <a:r>
              <a:rPr lang="en-US" dirty="0"/>
              <a:t>mellitus type II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6922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Falls</a:t>
            </a:r>
            <a:r>
              <a:rPr lang="cs-CZ" dirty="0" smtClean="0"/>
              <a:t> in </a:t>
            </a:r>
            <a:r>
              <a:rPr lang="cs-CZ" dirty="0" err="1" smtClean="0"/>
              <a:t>elderly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Falls</a:t>
            </a:r>
            <a:r>
              <a:rPr lang="cs-CZ" dirty="0" smtClean="0"/>
              <a:t> are a major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elderly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 smtClean="0"/>
              <a:t>women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err="1" smtClean="0"/>
              <a:t>About</a:t>
            </a:r>
            <a:r>
              <a:rPr lang="cs-CZ" dirty="0" smtClean="0"/>
              <a:t> 30%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elderly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falls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952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Causes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falls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/>
          <a:lstStyle/>
          <a:p>
            <a:r>
              <a:rPr lang="cs-CZ" dirty="0" err="1" smtClean="0"/>
              <a:t>Reduced</a:t>
            </a:r>
            <a:r>
              <a:rPr lang="cs-CZ" dirty="0" smtClean="0"/>
              <a:t> </a:t>
            </a:r>
            <a:r>
              <a:rPr lang="cs-CZ" dirty="0" err="1" smtClean="0"/>
              <a:t>visual</a:t>
            </a:r>
            <a:r>
              <a:rPr lang="cs-CZ" dirty="0" smtClean="0"/>
              <a:t> </a:t>
            </a:r>
            <a:r>
              <a:rPr lang="cs-CZ" dirty="0" err="1" smtClean="0"/>
              <a:t>acuity</a:t>
            </a:r>
            <a:endParaRPr lang="cs-CZ" dirty="0" smtClean="0"/>
          </a:p>
          <a:p>
            <a:r>
              <a:rPr lang="cs-CZ" dirty="0" err="1" smtClean="0"/>
              <a:t>Reduced</a:t>
            </a:r>
            <a:r>
              <a:rPr lang="cs-CZ" dirty="0" smtClean="0"/>
              <a:t> </a:t>
            </a:r>
            <a:r>
              <a:rPr lang="cs-CZ" dirty="0" err="1" smtClean="0"/>
              <a:t>hearing</a:t>
            </a:r>
            <a:endParaRPr lang="cs-CZ" dirty="0" smtClean="0"/>
          </a:p>
          <a:p>
            <a:r>
              <a:rPr lang="cs-CZ" dirty="0" err="1" smtClean="0"/>
              <a:t>Vestibular</a:t>
            </a:r>
            <a:r>
              <a:rPr lang="cs-CZ" dirty="0" smtClean="0"/>
              <a:t> </a:t>
            </a:r>
            <a:r>
              <a:rPr lang="cs-CZ" dirty="0" err="1" smtClean="0"/>
              <a:t>disfunction</a:t>
            </a:r>
            <a:endParaRPr lang="cs-CZ" dirty="0" smtClean="0"/>
          </a:p>
          <a:p>
            <a:r>
              <a:rPr lang="cs-CZ" dirty="0" err="1" smtClean="0"/>
              <a:t>Proprioceptive</a:t>
            </a:r>
            <a:r>
              <a:rPr lang="cs-CZ" dirty="0" smtClean="0"/>
              <a:t> </a:t>
            </a:r>
            <a:r>
              <a:rPr lang="cs-CZ" dirty="0" err="1" smtClean="0"/>
              <a:t>disfunction</a:t>
            </a:r>
            <a:endParaRPr lang="cs-CZ" dirty="0" smtClean="0"/>
          </a:p>
          <a:p>
            <a:r>
              <a:rPr lang="cs-CZ" dirty="0" err="1" smtClean="0"/>
              <a:t>Cervical</a:t>
            </a:r>
            <a:r>
              <a:rPr lang="cs-CZ" dirty="0" smtClean="0"/>
              <a:t> </a:t>
            </a:r>
            <a:r>
              <a:rPr lang="cs-CZ" dirty="0" err="1" smtClean="0"/>
              <a:t>degeneration</a:t>
            </a:r>
            <a:endParaRPr lang="cs-CZ" dirty="0" smtClean="0"/>
          </a:p>
          <a:p>
            <a:r>
              <a:rPr lang="cs-CZ" dirty="0" err="1" smtClean="0"/>
              <a:t>Dementia</a:t>
            </a:r>
            <a:endParaRPr lang="cs-CZ" dirty="0" smtClean="0"/>
          </a:p>
          <a:p>
            <a:r>
              <a:rPr lang="cs-CZ" dirty="0" err="1" smtClean="0"/>
              <a:t>Musculoskeletal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endParaRPr lang="cs-CZ" dirty="0" smtClean="0"/>
          </a:p>
          <a:p>
            <a:r>
              <a:rPr lang="cs-CZ" dirty="0" err="1" smtClean="0"/>
              <a:t>Foot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endParaRPr lang="cs-CZ" dirty="0" smtClean="0"/>
          </a:p>
          <a:p>
            <a:r>
              <a:rPr lang="cs-CZ" dirty="0" err="1" smtClean="0"/>
              <a:t>Postural</a:t>
            </a:r>
            <a:r>
              <a:rPr lang="cs-CZ" dirty="0" smtClean="0"/>
              <a:t> </a:t>
            </a:r>
            <a:r>
              <a:rPr lang="cs-CZ" dirty="0" err="1" smtClean="0"/>
              <a:t>hypotension</a:t>
            </a:r>
            <a:endParaRPr lang="cs-CZ" dirty="0" smtClean="0"/>
          </a:p>
          <a:p>
            <a:r>
              <a:rPr lang="cs-CZ" dirty="0" smtClean="0"/>
              <a:t>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medications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3079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353" y="6206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Extrinsic</a:t>
            </a:r>
            <a:r>
              <a:rPr lang="cs-CZ" dirty="0" smtClean="0"/>
              <a:t> risk </a:t>
            </a:r>
            <a:r>
              <a:rPr lang="cs-CZ" dirty="0" err="1" smtClean="0"/>
              <a:t>factors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Lighting</a:t>
            </a:r>
            <a:endParaRPr lang="cs-CZ" dirty="0" smtClean="0"/>
          </a:p>
          <a:p>
            <a:r>
              <a:rPr lang="cs-CZ" dirty="0" err="1" smtClean="0"/>
              <a:t>Flooring</a:t>
            </a:r>
            <a:endParaRPr lang="cs-CZ" dirty="0" smtClean="0"/>
          </a:p>
          <a:p>
            <a:r>
              <a:rPr lang="cs-CZ" dirty="0" err="1" smtClean="0"/>
              <a:t>Stairs</a:t>
            </a:r>
            <a:endParaRPr lang="cs-CZ" dirty="0" smtClean="0"/>
          </a:p>
          <a:p>
            <a:r>
              <a:rPr lang="cs-CZ" dirty="0" err="1" smtClean="0"/>
              <a:t>Kitchens</a:t>
            </a:r>
            <a:endParaRPr lang="cs-CZ" dirty="0" smtClean="0"/>
          </a:p>
          <a:p>
            <a:r>
              <a:rPr lang="cs-CZ" dirty="0" err="1" smtClean="0"/>
              <a:t>Bathrooms</a:t>
            </a:r>
            <a:endParaRPr lang="cs-CZ" dirty="0" smtClean="0"/>
          </a:p>
          <a:p>
            <a:r>
              <a:rPr lang="cs-CZ" dirty="0" err="1" smtClean="0"/>
              <a:t>Yards</a:t>
            </a:r>
            <a:endParaRPr lang="cs-CZ" dirty="0" smtClean="0"/>
          </a:p>
          <a:p>
            <a:r>
              <a:rPr lang="cs-CZ" dirty="0" err="1" smtClean="0"/>
              <a:t>Institutions</a:t>
            </a:r>
            <a:endParaRPr lang="cs-CZ" dirty="0" smtClean="0"/>
          </a:p>
          <a:p>
            <a:r>
              <a:rPr lang="cs-CZ" dirty="0" err="1" smtClean="0"/>
              <a:t>footwears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2621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err="1" smtClean="0"/>
              <a:t>Complications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falls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97257"/>
            <a:ext cx="8229600" cy="4389120"/>
          </a:xfrm>
        </p:spPr>
        <p:txBody>
          <a:bodyPr/>
          <a:lstStyle/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fall</a:t>
            </a:r>
            <a:r>
              <a:rPr lang="cs-CZ" dirty="0" smtClean="0"/>
              <a:t> </a:t>
            </a:r>
            <a:r>
              <a:rPr lang="cs-CZ" dirty="0" err="1" smtClean="0"/>
              <a:t>suffers</a:t>
            </a:r>
            <a:r>
              <a:rPr lang="cs-CZ" dirty="0" smtClean="0"/>
              <a:t> </a:t>
            </a:r>
            <a:r>
              <a:rPr lang="cs-CZ" dirty="0" err="1" smtClean="0"/>
              <a:t>serious</a:t>
            </a:r>
            <a:r>
              <a:rPr lang="cs-CZ" dirty="0" smtClean="0"/>
              <a:t> </a:t>
            </a:r>
            <a:r>
              <a:rPr lang="cs-CZ" dirty="0" err="1" smtClean="0"/>
              <a:t>injury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Fractures</a:t>
            </a:r>
            <a:r>
              <a:rPr lang="cs-CZ" dirty="0" smtClean="0"/>
              <a:t> 5% (</a:t>
            </a:r>
            <a:r>
              <a:rPr lang="cs-CZ" dirty="0" err="1" smtClean="0"/>
              <a:t>femoral</a:t>
            </a:r>
            <a:r>
              <a:rPr lang="cs-CZ" dirty="0" smtClean="0"/>
              <a:t> </a:t>
            </a:r>
            <a:r>
              <a:rPr lang="cs-CZ" dirty="0" err="1" smtClean="0"/>
              <a:t>neck</a:t>
            </a:r>
            <a:r>
              <a:rPr lang="cs-CZ" dirty="0" smtClean="0"/>
              <a:t> </a:t>
            </a:r>
            <a:r>
              <a:rPr lang="cs-CZ" dirty="0" err="1" smtClean="0"/>
              <a:t>fracture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Soft </a:t>
            </a:r>
            <a:r>
              <a:rPr lang="cs-CZ" dirty="0" err="1" smtClean="0"/>
              <a:t>tissues</a:t>
            </a:r>
            <a:r>
              <a:rPr lang="cs-CZ" dirty="0" smtClean="0"/>
              <a:t> </a:t>
            </a:r>
            <a:r>
              <a:rPr lang="cs-CZ" dirty="0" err="1" smtClean="0"/>
              <a:t>injury</a:t>
            </a:r>
            <a:r>
              <a:rPr lang="cs-CZ" dirty="0" smtClean="0"/>
              <a:t> 5% (</a:t>
            </a:r>
            <a:r>
              <a:rPr lang="cs-CZ" dirty="0" err="1" smtClean="0"/>
              <a:t>strain</a:t>
            </a:r>
            <a:r>
              <a:rPr lang="cs-CZ" dirty="0" smtClean="0"/>
              <a:t>, </a:t>
            </a:r>
            <a:r>
              <a:rPr lang="cs-CZ" dirty="0" err="1" smtClean="0"/>
              <a:t>partial</a:t>
            </a:r>
            <a:r>
              <a:rPr lang="cs-CZ" dirty="0" smtClean="0"/>
              <a:t> </a:t>
            </a:r>
            <a:r>
              <a:rPr lang="cs-CZ" dirty="0" err="1" smtClean="0"/>
              <a:t>rupture</a:t>
            </a:r>
            <a:r>
              <a:rPr lang="cs-CZ" dirty="0" smtClean="0"/>
              <a:t>, </a:t>
            </a:r>
            <a:r>
              <a:rPr lang="cs-CZ" dirty="0" err="1" smtClean="0"/>
              <a:t>rupture</a:t>
            </a:r>
            <a:r>
              <a:rPr lang="cs-CZ" dirty="0" smtClean="0"/>
              <a:t>)</a:t>
            </a:r>
          </a:p>
          <a:p>
            <a:r>
              <a:rPr lang="cs-CZ" dirty="0" smtClean="0"/>
              <a:t>6th </a:t>
            </a:r>
            <a:r>
              <a:rPr lang="cs-CZ" dirty="0" err="1" smtClean="0"/>
              <a:t>leading</a:t>
            </a:r>
            <a:r>
              <a:rPr lang="cs-CZ" dirty="0" smtClean="0"/>
              <a:t> cause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death</a:t>
            </a:r>
            <a:endParaRPr lang="cs-CZ" dirty="0" smtClean="0"/>
          </a:p>
          <a:p>
            <a:r>
              <a:rPr lang="cs-CZ" dirty="0" err="1" smtClean="0"/>
              <a:t>Subdural</a:t>
            </a:r>
            <a:r>
              <a:rPr lang="cs-CZ" dirty="0" smtClean="0"/>
              <a:t> </a:t>
            </a:r>
            <a:r>
              <a:rPr lang="cs-CZ" dirty="0" err="1" smtClean="0"/>
              <a:t>hematoma</a:t>
            </a:r>
            <a:endParaRPr lang="cs-CZ" dirty="0" smtClean="0"/>
          </a:p>
          <a:p>
            <a:r>
              <a:rPr lang="cs-CZ" dirty="0" err="1" smtClean="0"/>
              <a:t>Fear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fall</a:t>
            </a:r>
            <a:r>
              <a:rPr lang="cs-CZ" dirty="0" smtClean="0"/>
              <a:t> –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independence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0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in </a:t>
            </a:r>
            <a:r>
              <a:rPr lang="cs-CZ" dirty="0" err="1" smtClean="0"/>
              <a:t>elderly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 of the many factors that affect the length of life, particularly its active part is the physical activity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The positive influence of the movement shows the following parameters</a:t>
            </a:r>
            <a:r>
              <a:rPr lang="en-US" dirty="0" smtClean="0"/>
              <a:t>:</a:t>
            </a:r>
            <a:endParaRPr lang="cs-CZ" dirty="0" smtClean="0"/>
          </a:p>
          <a:p>
            <a:pPr lvl="1"/>
            <a:r>
              <a:rPr lang="en-US" dirty="0" smtClean="0"/>
              <a:t>Increase </a:t>
            </a:r>
            <a:r>
              <a:rPr lang="en-US" dirty="0"/>
              <a:t>the proportion of lean body mass to fat mass</a:t>
            </a:r>
          </a:p>
          <a:p>
            <a:pPr lvl="1"/>
            <a:r>
              <a:rPr lang="en-US" dirty="0" smtClean="0"/>
              <a:t>Increasing </a:t>
            </a:r>
            <a:r>
              <a:rPr lang="en-US" dirty="0"/>
              <a:t>the functional capacity of the cardiovascular system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improvement of some metabolic parameters</a:t>
            </a:r>
          </a:p>
          <a:p>
            <a:pPr lvl="1"/>
            <a:r>
              <a:rPr lang="en-US" dirty="0" smtClean="0"/>
              <a:t>Reduction </a:t>
            </a:r>
            <a:r>
              <a:rPr lang="en-US" dirty="0"/>
              <a:t>of blood glucose</a:t>
            </a:r>
          </a:p>
          <a:p>
            <a:pPr lvl="1"/>
            <a:r>
              <a:rPr lang="en-US" dirty="0" smtClean="0"/>
              <a:t>Reduction </a:t>
            </a:r>
            <a:r>
              <a:rPr lang="en-US" dirty="0"/>
              <a:t>of total cholesterol - HDL-cholesterol increase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/>
              <a:t>strength of bones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production of endorphins in the brain tissue during physical activity leading to improved </a:t>
            </a:r>
            <a:r>
              <a:rPr lang="en-US" dirty="0" smtClean="0"/>
              <a:t>well-being</a:t>
            </a:r>
            <a:endParaRPr lang="en-US" dirty="0"/>
          </a:p>
          <a:p>
            <a:pPr marL="393192" lvl="1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58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2158</TotalTime>
  <Words>701</Words>
  <Application>Microsoft Office PowerPoint</Application>
  <PresentationFormat>Předvádění na obrazovce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Elderly</vt:lpstr>
      <vt:lpstr>Elderly</vt:lpstr>
      <vt:lpstr>Classification of age</vt:lpstr>
      <vt:lpstr>Complications in elderly</vt:lpstr>
      <vt:lpstr>Falls in elderly</vt:lpstr>
      <vt:lpstr>Causes of falls</vt:lpstr>
      <vt:lpstr>Extrinsic risk factors</vt:lpstr>
      <vt:lpstr>Complications of falls</vt:lpstr>
      <vt:lpstr>Physical activity in elderly</vt:lpstr>
      <vt:lpstr>selecting the appropriate physical activity</vt:lpstr>
      <vt:lpstr>Prescription of physical activity</vt:lpstr>
      <vt:lpstr>Recommended physical activity</vt:lpstr>
      <vt:lpstr>Not recommended Physical activity</vt:lpstr>
    </vt:vector>
  </TitlesOfParts>
  <Company>FSpS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Postupy v léčbě svalových zranění</dc:title>
  <dc:creator>Lenka Beránková</dc:creator>
  <cp:lastModifiedBy>Lenka Beránková</cp:lastModifiedBy>
  <cp:revision>30</cp:revision>
  <dcterms:created xsi:type="dcterms:W3CDTF">2010-12-06T07:40:27Z</dcterms:created>
  <dcterms:modified xsi:type="dcterms:W3CDTF">2011-11-23T13:08:40Z</dcterms:modified>
</cp:coreProperties>
</file>