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55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0D0EEB5-8550-4C65-9FCE-E0FC8A85F9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D4B0D-24C3-4F8E-879A-573B2EE8B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BE913-0E54-4DD3-96D6-F1AC03A64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07786-B28C-42F0-B517-23CECA67E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F223B-A47B-4661-A79A-EAC9A0E01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981CC-79D4-4743-97C0-40A6A5DB3C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516DF-D042-4D85-8734-92692B8557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A67B8-35F4-46AD-B328-2945C7094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183A2-7127-4898-8251-233D93588F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3A056-76BD-47A0-8AAE-A89AAB3760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ED370-1ABC-4B64-B8F1-BC3E4FAE8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CCFE62-8B88-4CFA-A9E0-CEC695E7D6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1583141"/>
            <a:ext cx="5786982" cy="2017310"/>
          </a:xfrm>
        </p:spPr>
        <p:txBody>
          <a:bodyPr/>
          <a:lstStyle/>
          <a:p>
            <a:r>
              <a:rPr lang="cs-CZ" sz="5400" b="1" dirty="0" smtClean="0">
                <a:latin typeface="Comic Sans MS" pitchFamily="66" charset="0"/>
              </a:rPr>
              <a:t>Etika a etiketa karate</a:t>
            </a:r>
            <a:endParaRPr lang="cs-CZ" sz="54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8107" y="274638"/>
            <a:ext cx="6932068" cy="680705"/>
          </a:xfrm>
        </p:spPr>
        <p:txBody>
          <a:bodyPr/>
          <a:lstStyle/>
          <a:p>
            <a:r>
              <a:rPr lang="cs-CZ" b="1" dirty="0" err="1" smtClean="0">
                <a:latin typeface="Comic Sans MS" pitchFamily="66" charset="0"/>
              </a:rPr>
              <a:t>Gichin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Funakoshi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0561" y="968991"/>
            <a:ext cx="7259615" cy="5889009"/>
          </a:xfrm>
        </p:spPr>
        <p:txBody>
          <a:bodyPr/>
          <a:lstStyle/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</a:rPr>
              <a:t>1919 – 1922 karate za hranice Okinawy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</a:rPr>
              <a:t> „čínská ruka“ </a:t>
            </a:r>
            <a:r>
              <a:rPr lang="cs-CZ" dirty="0">
                <a:latin typeface="Comic Sans MS" pitchFamily="66" charset="0"/>
                <a:cs typeface="Arial" charset="0"/>
              </a:rPr>
              <a:t>→ „prázdná ruka“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Systematizace technik, vštěpování etiky a disciplíny z jiných bojových umění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Pravidla pro </a:t>
            </a:r>
            <a:r>
              <a:rPr lang="cs-CZ" dirty="0" err="1">
                <a:latin typeface="Comic Sans MS" pitchFamily="66" charset="0"/>
                <a:cs typeface="Arial" charset="0"/>
              </a:rPr>
              <a:t>jiu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kumite</a:t>
            </a:r>
            <a:endParaRPr lang="cs-CZ" dirty="0">
              <a:latin typeface="Comic Sans MS" pitchFamily="66" charset="0"/>
              <a:cs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Požadavky na stupně a třídy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Shotokan</a:t>
            </a:r>
            <a:endParaRPr lang="cs-CZ" dirty="0">
              <a:latin typeface="Comic Sans MS" pitchFamily="66" charset="0"/>
              <a:cs typeface="Arial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latin typeface="Comic Sans MS" pitchFamily="66" charset="0"/>
                <a:cs typeface="Arial" charset="0"/>
              </a:rPr>
              <a:t>Žáci: </a:t>
            </a:r>
            <a:r>
              <a:rPr lang="cs-CZ" dirty="0" err="1">
                <a:latin typeface="Comic Sans MS" pitchFamily="66" charset="0"/>
                <a:cs typeface="Arial" charset="0"/>
              </a:rPr>
              <a:t>Hironori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Otsuka</a:t>
            </a:r>
            <a:r>
              <a:rPr lang="cs-CZ" dirty="0">
                <a:latin typeface="Comic Sans MS" pitchFamily="66" charset="0"/>
                <a:cs typeface="Arial" charset="0"/>
              </a:rPr>
              <a:t> → </a:t>
            </a:r>
            <a:r>
              <a:rPr lang="cs-CZ" dirty="0" err="1">
                <a:latin typeface="Comic Sans MS" pitchFamily="66" charset="0"/>
                <a:cs typeface="Arial" charset="0"/>
              </a:rPr>
              <a:t>Wado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ryu</a:t>
            </a:r>
            <a:endParaRPr lang="cs-CZ" dirty="0">
              <a:latin typeface="Comic Sans MS" pitchFamily="66" charset="0"/>
              <a:cs typeface="Arial" charset="0"/>
            </a:endParaRP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Masatoshi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Nakajama</a:t>
            </a:r>
            <a:r>
              <a:rPr lang="cs-CZ" dirty="0">
                <a:latin typeface="Comic Sans MS" pitchFamily="66" charset="0"/>
                <a:cs typeface="Arial" charset="0"/>
              </a:rPr>
              <a:t> → JKA</a:t>
            </a: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Hidetaka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Nishiyama</a:t>
            </a:r>
            <a:r>
              <a:rPr lang="cs-CZ" dirty="0">
                <a:latin typeface="Comic Sans MS" pitchFamily="66" charset="0"/>
                <a:cs typeface="Arial" charset="0"/>
              </a:rPr>
              <a:t> → ITKF</a:t>
            </a: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Hirozoku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Kanazawa</a:t>
            </a:r>
            <a:r>
              <a:rPr lang="cs-CZ" dirty="0">
                <a:latin typeface="Comic Sans MS" pitchFamily="66" charset="0"/>
                <a:cs typeface="Arial" charset="0"/>
              </a:rPr>
              <a:t> → SKI</a:t>
            </a:r>
          </a:p>
          <a:p>
            <a:pPr lvl="2">
              <a:lnSpc>
                <a:spcPct val="90000"/>
              </a:lnSpc>
              <a:defRPr/>
            </a:pPr>
            <a:r>
              <a:rPr lang="cs-CZ" dirty="0" err="1">
                <a:latin typeface="Comic Sans MS" pitchFamily="66" charset="0"/>
                <a:cs typeface="Arial" charset="0"/>
              </a:rPr>
              <a:t>Masutacu</a:t>
            </a:r>
            <a:r>
              <a:rPr lang="cs-CZ" dirty="0">
                <a:latin typeface="Comic Sans MS" pitchFamily="66" charset="0"/>
                <a:cs typeface="Arial" charset="0"/>
              </a:rPr>
              <a:t> </a:t>
            </a:r>
            <a:r>
              <a:rPr lang="cs-CZ" dirty="0" err="1">
                <a:latin typeface="Comic Sans MS" pitchFamily="66" charset="0"/>
                <a:cs typeface="Arial" charset="0"/>
              </a:rPr>
              <a:t>Ójama</a:t>
            </a:r>
            <a:r>
              <a:rPr lang="cs-CZ" dirty="0">
                <a:latin typeface="Comic Sans MS" pitchFamily="66" charset="0"/>
                <a:cs typeface="Arial" charset="0"/>
              </a:rPr>
              <a:t> → </a:t>
            </a:r>
            <a:r>
              <a:rPr lang="cs-CZ" dirty="0" err="1" smtClean="0">
                <a:latin typeface="Comic Sans MS" pitchFamily="66" charset="0"/>
                <a:cs typeface="Arial" charset="0"/>
              </a:rPr>
              <a:t>Kjokushinkai</a:t>
            </a:r>
            <a:endParaRPr lang="cs-CZ" dirty="0" smtClean="0">
              <a:latin typeface="Comic Sans MS" pitchFamily="66" charset="0"/>
              <a:cs typeface="Arial" charset="0"/>
            </a:endParaRPr>
          </a:p>
          <a:p>
            <a:pPr lvl="2">
              <a:lnSpc>
                <a:spcPct val="90000"/>
              </a:lnSpc>
              <a:defRPr/>
            </a:pPr>
            <a:endParaRPr lang="cs-CZ" dirty="0">
              <a:latin typeface="Comic Sans MS" pitchFamily="66" charset="0"/>
              <a:cs typeface="Arial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cs-CZ" sz="1800" dirty="0" err="1">
                <a:latin typeface="Comic Sans MS" pitchFamily="66" charset="0"/>
              </a:rPr>
              <a:t>Goju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r>
              <a:rPr lang="cs-CZ" sz="1800" dirty="0">
                <a:latin typeface="Comic Sans MS" pitchFamily="66" charset="0"/>
              </a:rPr>
              <a:t> – zakladatel </a:t>
            </a:r>
            <a:r>
              <a:rPr lang="cs-CZ" sz="1800" dirty="0" err="1">
                <a:latin typeface="Comic Sans MS" pitchFamily="66" charset="0"/>
              </a:rPr>
              <a:t>Chojun</a:t>
            </a:r>
            <a:r>
              <a:rPr lang="cs-CZ" sz="1800" dirty="0">
                <a:latin typeface="Comic Sans MS" pitchFamily="66" charset="0"/>
              </a:rPr>
              <a:t> </a:t>
            </a:r>
            <a:r>
              <a:rPr lang="cs-CZ" sz="1800" dirty="0" err="1">
                <a:latin typeface="Comic Sans MS" pitchFamily="66" charset="0"/>
              </a:rPr>
              <a:t>Miyagi</a:t>
            </a:r>
            <a:endParaRPr lang="cs-CZ" sz="1800" dirty="0">
              <a:latin typeface="Comic Sans MS" pitchFamily="66" charset="0"/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cs-CZ" sz="1800" dirty="0" err="1">
                <a:latin typeface="Comic Sans MS" pitchFamily="66" charset="0"/>
              </a:rPr>
              <a:t>Shito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r>
              <a:rPr lang="cs-CZ" sz="1800" dirty="0">
                <a:latin typeface="Comic Sans MS" pitchFamily="66" charset="0"/>
              </a:rPr>
              <a:t> – zakladatel </a:t>
            </a:r>
            <a:r>
              <a:rPr lang="cs-CZ" sz="1800" dirty="0" err="1">
                <a:latin typeface="Comic Sans MS" pitchFamily="66" charset="0"/>
              </a:rPr>
              <a:t>Kenwa</a:t>
            </a:r>
            <a:r>
              <a:rPr lang="cs-CZ" sz="1800" dirty="0">
                <a:latin typeface="Comic Sans MS" pitchFamily="66" charset="0"/>
              </a:rPr>
              <a:t> </a:t>
            </a:r>
            <a:r>
              <a:rPr lang="cs-CZ" sz="1800" dirty="0" err="1">
                <a:latin typeface="Comic Sans MS" pitchFamily="66" charset="0"/>
              </a:rPr>
              <a:t>Mabuni</a:t>
            </a:r>
            <a:endParaRPr lang="cs-CZ" sz="1800" dirty="0">
              <a:latin typeface="Comic Sans MS" pitchFamily="66" charset="0"/>
            </a:endParaRPr>
          </a:p>
          <a:p>
            <a:pPr lvl="2">
              <a:defRPr/>
            </a:pPr>
            <a:r>
              <a:rPr lang="cs-CZ" sz="1800" dirty="0">
                <a:latin typeface="Comic Sans MS" pitchFamily="66" charset="0"/>
              </a:rPr>
              <a:t>Kombinace </a:t>
            </a:r>
            <a:r>
              <a:rPr lang="cs-CZ" sz="1800" dirty="0" err="1">
                <a:latin typeface="Comic Sans MS" pitchFamily="66" charset="0"/>
              </a:rPr>
              <a:t>Shorin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r>
              <a:rPr lang="cs-CZ" sz="1800" dirty="0">
                <a:latin typeface="Comic Sans MS" pitchFamily="66" charset="0"/>
              </a:rPr>
              <a:t> a </a:t>
            </a:r>
            <a:r>
              <a:rPr lang="cs-CZ" sz="1800" dirty="0" err="1">
                <a:latin typeface="Comic Sans MS" pitchFamily="66" charset="0"/>
              </a:rPr>
              <a:t>Shorei</a:t>
            </a:r>
            <a:r>
              <a:rPr lang="cs-CZ" sz="1800" dirty="0">
                <a:latin typeface="Comic Sans MS" pitchFamily="66" charset="0"/>
              </a:rPr>
              <a:t>-</a:t>
            </a:r>
            <a:r>
              <a:rPr lang="cs-CZ" sz="1800" dirty="0" err="1">
                <a:latin typeface="Comic Sans MS" pitchFamily="66" charset="0"/>
              </a:rPr>
              <a:t>ryu</a:t>
            </a:r>
            <a:endParaRPr lang="cs-CZ" sz="1800" dirty="0">
              <a:latin typeface="Comic Sans MS" pitchFamily="66" charset="0"/>
            </a:endParaRPr>
          </a:p>
          <a:p>
            <a:pPr lvl="2">
              <a:defRPr/>
            </a:pPr>
            <a:r>
              <a:rPr lang="cs-CZ" sz="1800" dirty="0">
                <a:latin typeface="Comic Sans MS" pitchFamily="66" charset="0"/>
              </a:rPr>
              <a:t>Vedle </a:t>
            </a:r>
            <a:r>
              <a:rPr lang="cs-CZ" sz="1800" dirty="0" err="1">
                <a:latin typeface="Comic Sans MS" pitchFamily="66" charset="0"/>
              </a:rPr>
              <a:t>karatedo</a:t>
            </a:r>
            <a:r>
              <a:rPr lang="cs-CZ" sz="1800" dirty="0">
                <a:latin typeface="Comic Sans MS" pitchFamily="66" charset="0"/>
              </a:rPr>
              <a:t> také ovládání zbraní </a:t>
            </a:r>
            <a:r>
              <a:rPr lang="cs-CZ" sz="1800" dirty="0" err="1" smtClean="0">
                <a:latin typeface="Comic Sans MS" pitchFamily="66" charset="0"/>
              </a:rPr>
              <a:t>kobudo</a:t>
            </a:r>
            <a:endParaRPr lang="cs-CZ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6036" y="274638"/>
            <a:ext cx="8324139" cy="871774"/>
          </a:xfrm>
        </p:spPr>
        <p:txBody>
          <a:bodyPr/>
          <a:lstStyle/>
          <a:p>
            <a:r>
              <a:rPr lang="cs-CZ" sz="3600" b="1" dirty="0" smtClean="0">
                <a:latin typeface="Comic Sans MS" pitchFamily="66" charset="0"/>
              </a:rPr>
              <a:t>Etika a etiketa v karate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55846" y="1310186"/>
            <a:ext cx="7464330" cy="4815978"/>
          </a:xfrm>
        </p:spPr>
        <p:txBody>
          <a:bodyPr/>
          <a:lstStyle/>
          <a:p>
            <a:pPr>
              <a:defRPr/>
            </a:pPr>
            <a:r>
              <a:rPr lang="cs-CZ" sz="2800" dirty="0">
                <a:latin typeface="Comic Sans MS" pitchFamily="66" charset="0"/>
              </a:rPr>
              <a:t>Etika – </a:t>
            </a:r>
            <a:r>
              <a:rPr lang="cs-CZ" sz="2800" dirty="0" err="1">
                <a:latin typeface="Comic Sans MS" pitchFamily="66" charset="0"/>
              </a:rPr>
              <a:t>fil</a:t>
            </a:r>
            <a:r>
              <a:rPr lang="cs-CZ" sz="2800" dirty="0">
                <a:latin typeface="Comic Sans MS" pitchFamily="66" charset="0"/>
              </a:rPr>
              <a:t>. </a:t>
            </a:r>
            <a:r>
              <a:rPr lang="cs-CZ" sz="2800" dirty="0" err="1">
                <a:latin typeface="Comic Sans MS" pitchFamily="66" charset="0"/>
              </a:rPr>
              <a:t>disc</a:t>
            </a:r>
            <a:r>
              <a:rPr lang="cs-CZ" sz="2800" dirty="0">
                <a:latin typeface="Comic Sans MS" pitchFamily="66" charset="0"/>
              </a:rPr>
              <a:t>. </a:t>
            </a:r>
            <a:r>
              <a:rPr lang="cs-CZ" sz="2800" dirty="0" err="1">
                <a:latin typeface="Comic Sans MS" pitchFamily="66" charset="0"/>
              </a:rPr>
              <a:t>zab</a:t>
            </a:r>
            <a:r>
              <a:rPr lang="cs-CZ" sz="2800" dirty="0">
                <a:latin typeface="Comic Sans MS" pitchFamily="66" charset="0"/>
              </a:rPr>
              <a:t>. morálními jevy, které usilují o vzájemné promítnutí postoje jedince i společnosti při posuzování lidských úkolů z hlediska svědomí</a:t>
            </a:r>
          </a:p>
          <a:p>
            <a:pPr lvl="1">
              <a:defRPr/>
            </a:pPr>
            <a:r>
              <a:rPr lang="cs-CZ" sz="2400" dirty="0">
                <a:latin typeface="Comic Sans MS" pitchFamily="66" charset="0"/>
              </a:rPr>
              <a:t>čestné a ohleduplné chování k tréninkovým partnerům</a:t>
            </a:r>
          </a:p>
          <a:p>
            <a:pPr lvl="1">
              <a:defRPr/>
            </a:pPr>
            <a:r>
              <a:rPr lang="cs-CZ" sz="2400" dirty="0">
                <a:latin typeface="Comic Sans MS" pitchFamily="66" charset="0"/>
              </a:rPr>
              <a:t>Respekt k </a:t>
            </a:r>
            <a:r>
              <a:rPr lang="cs-CZ" sz="2400" dirty="0" smtClean="0">
                <a:latin typeface="Comic Sans MS" pitchFamily="66" charset="0"/>
              </a:rPr>
              <a:t>trenérovi a rozhodčím</a:t>
            </a:r>
            <a:endParaRPr lang="cs-CZ" sz="2400" dirty="0">
              <a:latin typeface="Comic Sans MS" pitchFamily="66" charset="0"/>
            </a:endParaRPr>
          </a:p>
          <a:p>
            <a:pPr lvl="1">
              <a:defRPr/>
            </a:pPr>
            <a:r>
              <a:rPr lang="cs-CZ" sz="2400" dirty="0">
                <a:latin typeface="Comic Sans MS" pitchFamily="66" charset="0"/>
              </a:rPr>
              <a:t>Vítězství bez ohrožení zdraví soupeře</a:t>
            </a:r>
          </a:p>
          <a:p>
            <a:pPr lvl="1">
              <a:buNone/>
              <a:defRPr/>
            </a:pPr>
            <a:r>
              <a:rPr lang="cs-CZ" sz="2400" dirty="0">
                <a:latin typeface="Comic Sans MS" pitchFamily="66" charset="0"/>
              </a:rPr>
              <a:t>x agresivita</a:t>
            </a:r>
          </a:p>
          <a:p>
            <a:pPr lvl="1">
              <a:buNone/>
              <a:defRPr/>
            </a:pPr>
            <a:r>
              <a:rPr lang="cs-CZ" sz="2400" dirty="0">
                <a:latin typeface="Comic Sans MS" pitchFamily="66" charset="0"/>
              </a:rPr>
              <a:t>x sebeobrana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75140"/>
            <a:ext cx="2960308" cy="844478"/>
          </a:xfrm>
        </p:spPr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Etika karate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79427" y="245660"/>
            <a:ext cx="6564574" cy="6612340"/>
          </a:xfrm>
        </p:spPr>
        <p:txBody>
          <a:bodyPr/>
          <a:lstStyle/>
          <a:p>
            <a:pPr>
              <a:buNone/>
              <a:defRPr/>
            </a:pPr>
            <a:r>
              <a:rPr lang="cs-CZ" b="1" dirty="0" err="1">
                <a:latin typeface="Comic Sans MS" pitchFamily="66" charset="0"/>
              </a:rPr>
              <a:t>Dojokun</a:t>
            </a:r>
            <a:r>
              <a:rPr lang="cs-CZ" b="1" dirty="0">
                <a:latin typeface="Comic Sans MS" pitchFamily="66" charset="0"/>
              </a:rPr>
              <a:t> -</a:t>
            </a:r>
            <a:r>
              <a:rPr lang="cs-CZ" b="1" dirty="0" err="1">
                <a:latin typeface="Comic Sans MS" pitchFamily="66" charset="0"/>
              </a:rPr>
              <a:t>Sakugawa</a:t>
            </a:r>
            <a:r>
              <a:rPr lang="cs-CZ" b="1" dirty="0">
                <a:latin typeface="Comic Sans MS" pitchFamily="66" charset="0"/>
              </a:rPr>
              <a:t>, 5 zákl. předpisů chování</a:t>
            </a:r>
          </a:p>
          <a:p>
            <a:pPr marL="342900" lvl="2" indent="-342900">
              <a:buNone/>
              <a:defRPr/>
            </a:pPr>
            <a:r>
              <a:rPr lang="cs-CZ" dirty="0">
                <a:latin typeface="Comic Sans MS" pitchFamily="66" charset="0"/>
              </a:rPr>
              <a:t>	</a:t>
            </a:r>
            <a:r>
              <a:rPr lang="cs-CZ" dirty="0"/>
              <a:t>Hledej dokonalost charakteru. Buď věrný. Snaž se. Respektuj ostatní. Vyvaruj se násilného chování. </a:t>
            </a:r>
            <a:endParaRPr lang="cs-CZ" dirty="0" smtClean="0"/>
          </a:p>
          <a:p>
            <a:pPr marL="342900" lvl="2" indent="-342900"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b="1" dirty="0" smtClean="0">
                <a:latin typeface="Comic Sans MS" pitchFamily="66" charset="0"/>
              </a:rPr>
              <a:t>Z </a:t>
            </a:r>
            <a:r>
              <a:rPr lang="cs-CZ" b="1" dirty="0" err="1" smtClean="0">
                <a:latin typeface="Comic Sans MS" pitchFamily="66" charset="0"/>
              </a:rPr>
              <a:t>dojokun</a:t>
            </a:r>
            <a:r>
              <a:rPr lang="cs-CZ" b="1" dirty="0" smtClean="0">
                <a:latin typeface="Comic Sans MS" pitchFamily="66" charset="0"/>
              </a:rPr>
              <a:t> vychází </a:t>
            </a:r>
            <a:r>
              <a:rPr lang="cs-CZ" b="1" dirty="0" err="1" smtClean="0">
                <a:latin typeface="Comic Sans MS" pitchFamily="66" charset="0"/>
              </a:rPr>
              <a:t>Shoto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Nijuku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Gichina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 err="1" smtClean="0">
                <a:latin typeface="Comic Sans MS" pitchFamily="66" charset="0"/>
              </a:rPr>
              <a:t>Funakoshiho</a:t>
            </a:r>
            <a:r>
              <a:rPr lang="cs-CZ" b="1" dirty="0" smtClean="0">
                <a:latin typeface="Comic Sans MS" pitchFamily="66" charset="0"/>
              </a:rPr>
              <a:t> </a:t>
            </a:r>
            <a:r>
              <a:rPr lang="cs-CZ" b="1" dirty="0">
                <a:latin typeface="Comic Sans MS" pitchFamily="66" charset="0"/>
              </a:rPr>
              <a:t>– 20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začíná a končí respektem („</a:t>
            </a:r>
            <a:r>
              <a:rPr lang="cs-CZ" sz="2000" dirty="0" err="1"/>
              <a:t>rei</a:t>
            </a:r>
            <a:r>
              <a:rPr lang="cs-CZ" sz="2000" dirty="0"/>
              <a:t>“)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nezná první útok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stojí na straně pravdy (práva)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Nejdřív poznej sebe, potom ostatní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Nejprve duch, potom technika. způsob myšlení nad technikou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Mysl musí být osvobozená, uvolněná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Pohroma pramení v nedbalosti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přesahuje </a:t>
            </a:r>
            <a:r>
              <a:rPr lang="cs-CZ" sz="2000" dirty="0" err="1"/>
              <a:t>dojo</a:t>
            </a:r>
            <a:endParaRPr lang="cs-CZ" sz="20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000" dirty="0"/>
              <a:t>Karate je celoživotní cestou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97039" y="341194"/>
            <a:ext cx="7123136" cy="6114197"/>
          </a:xfrm>
        </p:spPr>
        <p:txBody>
          <a:bodyPr/>
          <a:lstStyle/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Dej karate do všeho, co děláš a najdeš </a:t>
            </a:r>
            <a:r>
              <a:rPr lang="cs-CZ" sz="2000" dirty="0" err="1"/>
              <a:t>Myo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 err="1" smtClean="0"/>
              <a:t>Karatedo</a:t>
            </a:r>
            <a:r>
              <a:rPr lang="cs-CZ" sz="2000" dirty="0" smtClean="0"/>
              <a:t> </a:t>
            </a:r>
            <a:r>
              <a:rPr lang="cs-CZ" sz="2000" dirty="0"/>
              <a:t>je jako vroucí </a:t>
            </a:r>
            <a:r>
              <a:rPr lang="cs-CZ" sz="2000" dirty="0" smtClean="0"/>
              <a:t>voda, která chladne, když ji neohříváš.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Nepřemýšlej o tom, jak vyhrát, raději přemýšlej, jak neprohrát.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Přizpůsob se protivníkovi. (Vítězství závisí na schopnosti rozlišit zranitelná místa od nezranitelných.)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Výsledek zápasu vězí v uchopení </a:t>
            </a:r>
            <a:r>
              <a:rPr lang="cs-CZ" sz="2000" dirty="0" smtClean="0"/>
              <a:t>„</a:t>
            </a:r>
            <a:r>
              <a:rPr lang="cs-CZ" sz="2000" dirty="0" err="1" smtClean="0"/>
              <a:t>keyo</a:t>
            </a:r>
            <a:r>
              <a:rPr lang="cs-CZ" sz="2000" dirty="0" smtClean="0"/>
              <a:t>“ (nehlídaný) a „</a:t>
            </a:r>
            <a:r>
              <a:rPr lang="cs-CZ" sz="2000" dirty="0" err="1" smtClean="0"/>
              <a:t>jitsu</a:t>
            </a:r>
            <a:r>
              <a:rPr lang="cs-CZ" sz="2000" dirty="0" smtClean="0"/>
              <a:t>“ (hlídaný)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Představ si že ruce a nohy jsou meče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Když překročíš svůj práh, uvidíš milióny nepřátel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Začátečníci se musí učit nízké postoje, pokročilí stojí v </a:t>
            </a:r>
            <a:r>
              <a:rPr lang="cs-CZ" sz="2000" dirty="0" smtClean="0"/>
              <a:t>„</a:t>
            </a:r>
            <a:r>
              <a:rPr lang="cs-CZ" sz="2000" dirty="0" err="1" smtClean="0"/>
              <a:t>shizen</a:t>
            </a:r>
            <a:r>
              <a:rPr lang="cs-CZ" sz="2000" dirty="0" smtClean="0"/>
              <a:t> </a:t>
            </a:r>
            <a:r>
              <a:rPr lang="cs-CZ" sz="2000" dirty="0" err="1" smtClean="0"/>
              <a:t>tai</a:t>
            </a:r>
            <a:r>
              <a:rPr lang="cs-CZ" sz="2000" dirty="0" smtClean="0"/>
              <a:t>“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Kata cvič přesně, opravdový boj je jiná věc</a:t>
            </a:r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Nikdy nezapomeň </a:t>
            </a:r>
            <a:r>
              <a:rPr lang="cs-CZ" sz="2000" dirty="0" smtClean="0"/>
              <a:t>ve své technice uplatnit tvrdé a měkké, napětí a uvolnění, pomalu a rychle – všechno ve spojení se správným </a:t>
            </a:r>
            <a:r>
              <a:rPr lang="cs-CZ" sz="2000" dirty="0" smtClean="0"/>
              <a:t>dýcháním</a:t>
            </a:r>
            <a:endParaRPr lang="cs-CZ" sz="2000" dirty="0"/>
          </a:p>
          <a:p>
            <a:pPr marL="514350" indent="-514350">
              <a:buFont typeface="+mj-lt"/>
              <a:buAutoNum type="arabicPeriod" startAt="10"/>
              <a:defRPr/>
            </a:pPr>
            <a:r>
              <a:rPr lang="cs-CZ" sz="2000" dirty="0"/>
              <a:t>Ve svém hledání životní cesty buď pilný, nápaditý a dbej těchto pravidel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858" y="247343"/>
            <a:ext cx="8487651" cy="1143000"/>
          </a:xfrm>
        </p:spPr>
        <p:txBody>
          <a:bodyPr/>
          <a:lstStyle/>
          <a:p>
            <a:r>
              <a:rPr lang="cs-CZ" sz="2400" b="1" dirty="0" smtClean="0">
                <a:latin typeface="Comic Sans MS" pitchFamily="66" charset="0"/>
              </a:rPr>
              <a:t>Etiketa</a:t>
            </a:r>
            <a:r>
              <a:rPr lang="cs-CZ" sz="2000" dirty="0" smtClean="0">
                <a:latin typeface="Comic Sans MS" pitchFamily="66" charset="0"/>
              </a:rPr>
              <a:t> – souhrn předpisů týkajících se vnějšího projevu konání v procesu </a:t>
            </a:r>
            <a:r>
              <a:rPr lang="cs-CZ" sz="2000" dirty="0" err="1" smtClean="0">
                <a:latin typeface="Comic Sans MS" pitchFamily="66" charset="0"/>
              </a:rPr>
              <a:t>karatedo</a:t>
            </a:r>
            <a:r>
              <a:rPr lang="cs-CZ" sz="2000" dirty="0" smtClean="0">
                <a:latin typeface="Comic Sans MS" pitchFamily="66" charset="0"/>
              </a:rPr>
              <a:t>, prostředek pro vytváření určitých postojů a hodnotových systémů v oblasti etiky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4209" y="1460309"/>
            <a:ext cx="7245966" cy="5199797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2400" b="1" dirty="0" smtClean="0">
                <a:latin typeface="Comic Sans MS" pitchFamily="66" charset="0"/>
              </a:rPr>
              <a:t>Úklona ve stoji </a:t>
            </a:r>
            <a:r>
              <a:rPr lang="cs-CZ" dirty="0" smtClean="0">
                <a:latin typeface="Comic Sans MS" pitchFamily="66" charset="0"/>
              </a:rPr>
              <a:t>(</a:t>
            </a:r>
            <a:r>
              <a:rPr lang="cs-CZ" dirty="0" err="1" smtClean="0">
                <a:latin typeface="Comic Sans MS" pitchFamily="66" charset="0"/>
              </a:rPr>
              <a:t>musubi</a:t>
            </a:r>
            <a:r>
              <a:rPr lang="cs-CZ" dirty="0" smtClean="0">
                <a:latin typeface="Comic Sans MS" pitchFamily="66" charset="0"/>
              </a:rPr>
              <a:t> dači) </a:t>
            </a:r>
            <a:r>
              <a:rPr lang="cs-CZ" dirty="0" err="1" smtClean="0">
                <a:latin typeface="Comic Sans MS" pitchFamily="66" charset="0"/>
              </a:rPr>
              <a:t>ricurej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vstupu do </a:t>
            </a:r>
            <a:r>
              <a:rPr lang="cs-CZ" dirty="0" err="1" smtClean="0">
                <a:latin typeface="Comic Sans MS" pitchFamily="66" charset="0"/>
              </a:rPr>
              <a:t>dojo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odchodu z </a:t>
            </a:r>
            <a:r>
              <a:rPr lang="cs-CZ" dirty="0" err="1" smtClean="0">
                <a:latin typeface="Comic Sans MS" pitchFamily="66" charset="0"/>
              </a:rPr>
              <a:t>dojo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vstupu na </a:t>
            </a:r>
            <a:r>
              <a:rPr lang="cs-CZ" dirty="0" err="1" smtClean="0">
                <a:latin typeface="Comic Sans MS" pitchFamily="66" charset="0"/>
              </a:rPr>
              <a:t>tatami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odchodu z </a:t>
            </a:r>
            <a:r>
              <a:rPr lang="cs-CZ" dirty="0" err="1" smtClean="0">
                <a:latin typeface="Comic Sans MS" pitchFamily="66" charset="0"/>
              </a:rPr>
              <a:t>tatami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Když se chci trenéra zeptat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Když mi trenér něco řekne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Když chci vyjádřit souhlas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cvičení s partnerem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tréninku při nástupu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cvičení kata</a:t>
            </a:r>
          </a:p>
          <a:p>
            <a:pPr marL="742950" lvl="2" indent="-342900">
              <a:lnSpc>
                <a:spcPct val="90000"/>
              </a:lnSpc>
              <a:defRPr/>
            </a:pPr>
            <a:endParaRPr lang="cs-CZ" sz="800" dirty="0" smtClean="0">
              <a:latin typeface="Comic Sans MS" pitchFamily="66" charset="0"/>
            </a:endParaRPr>
          </a:p>
          <a:p>
            <a:pPr marL="342900" lvl="1" indent="-342900">
              <a:lnSpc>
                <a:spcPct val="90000"/>
              </a:lnSpc>
              <a:buFontTx/>
              <a:buChar char="•"/>
              <a:defRPr/>
            </a:pPr>
            <a:r>
              <a:rPr lang="cs-CZ" sz="2400" b="1" dirty="0" err="1" smtClean="0">
                <a:latin typeface="Comic Sans MS" pitchFamily="66" charset="0"/>
              </a:rPr>
              <a:t>Úkolna</a:t>
            </a:r>
            <a:r>
              <a:rPr lang="cs-CZ" sz="2400" b="1" dirty="0" smtClean="0">
                <a:latin typeface="Comic Sans MS" pitchFamily="66" charset="0"/>
              </a:rPr>
              <a:t> v sedu na patách </a:t>
            </a:r>
            <a:r>
              <a:rPr lang="cs-CZ" dirty="0" smtClean="0">
                <a:latin typeface="Comic Sans MS" pitchFamily="66" charset="0"/>
              </a:rPr>
              <a:t>(</a:t>
            </a:r>
            <a:r>
              <a:rPr lang="cs-CZ" dirty="0" err="1" smtClean="0">
                <a:latin typeface="Comic Sans MS" pitchFamily="66" charset="0"/>
              </a:rPr>
              <a:t>seiza</a:t>
            </a:r>
            <a:r>
              <a:rPr lang="cs-CZ" dirty="0" smtClean="0">
                <a:latin typeface="Comic Sans MS" pitchFamily="66" charset="0"/>
              </a:rPr>
              <a:t>) </a:t>
            </a:r>
            <a:r>
              <a:rPr lang="cs-CZ" dirty="0" err="1" smtClean="0">
                <a:latin typeface="Comic Sans MS" pitchFamily="66" charset="0"/>
              </a:rPr>
              <a:t>zarej</a:t>
            </a:r>
            <a:endParaRPr lang="cs-CZ" dirty="0" smtClean="0">
              <a:latin typeface="Comic Sans MS" pitchFamily="66" charset="0"/>
            </a:endParaRP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Na začátku a na konci tréninku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Při vstupu do </a:t>
            </a:r>
            <a:r>
              <a:rPr lang="cs-CZ" dirty="0" err="1" smtClean="0">
                <a:latin typeface="Comic Sans MS" pitchFamily="66" charset="0"/>
              </a:rPr>
              <a:t>dojo</a:t>
            </a:r>
            <a:r>
              <a:rPr lang="cs-CZ" dirty="0" smtClean="0">
                <a:latin typeface="Comic Sans MS" pitchFamily="66" charset="0"/>
              </a:rPr>
              <a:t>, když probíhá trénink (po vyzvání)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dirty="0" smtClean="0">
                <a:latin typeface="Comic Sans MS" pitchFamily="66" charset="0"/>
              </a:rPr>
              <a:t>Po komunikaci v sedě</a:t>
            </a:r>
          </a:p>
          <a:p>
            <a:pPr>
              <a:lnSpc>
                <a:spcPct val="90000"/>
              </a:lnSpc>
              <a:defRPr/>
            </a:pPr>
            <a:endParaRPr lang="cs-CZ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  <a:buNone/>
              <a:defRPr/>
            </a:pPr>
            <a:endParaRPr lang="cs-CZ" dirty="0">
              <a:latin typeface="Comic Sans MS" pitchFamily="66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9238" y="274638"/>
            <a:ext cx="6316662" cy="735296"/>
          </a:xfrm>
        </p:spPr>
        <p:txBody>
          <a:bodyPr/>
          <a:lstStyle/>
          <a:p>
            <a:r>
              <a:rPr lang="cs-CZ" sz="3600" dirty="0" smtClean="0">
                <a:latin typeface="Comic Sans MS" pitchFamily="66" charset="0"/>
              </a:rPr>
              <a:t>Pozdrav - nástup I: „</a:t>
            </a:r>
            <a:r>
              <a:rPr lang="cs-CZ" sz="3600" dirty="0" err="1" smtClean="0">
                <a:latin typeface="Comic Sans MS" pitchFamily="66" charset="0"/>
              </a:rPr>
              <a:t>Ricurej</a:t>
            </a:r>
            <a:r>
              <a:rPr lang="cs-CZ" sz="3600" dirty="0" smtClean="0">
                <a:latin typeface="Comic Sans MS" pitchFamily="66" charset="0"/>
              </a:rPr>
              <a:t>“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201003"/>
            <a:ext cx="6326187" cy="5418161"/>
          </a:xfrm>
        </p:spPr>
        <p:txBody>
          <a:bodyPr/>
          <a:lstStyle/>
          <a:p>
            <a:r>
              <a:rPr lang="cs-CZ" dirty="0" smtClean="0"/>
              <a:t>Řada zprava doleva</a:t>
            </a:r>
          </a:p>
          <a:p>
            <a:r>
              <a:rPr lang="cs-CZ" dirty="0" smtClean="0"/>
              <a:t>Podle pásků od nejvyššího</a:t>
            </a:r>
          </a:p>
          <a:p>
            <a:r>
              <a:rPr lang="cs-CZ" dirty="0" smtClean="0"/>
              <a:t>První naproti trenérovi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JAME! </a:t>
            </a:r>
            <a:r>
              <a:rPr lang="cs-CZ" dirty="0" err="1" smtClean="0">
                <a:solidFill>
                  <a:schemeClr val="tx1"/>
                </a:solidFill>
              </a:rPr>
              <a:t>Musubi</a:t>
            </a:r>
            <a:r>
              <a:rPr lang="cs-CZ" dirty="0" smtClean="0">
                <a:solidFill>
                  <a:schemeClr val="tx1"/>
                </a:solidFill>
              </a:rPr>
              <a:t> dači, narovnat se, připažit, nemluvit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JOJ! </a:t>
            </a:r>
            <a:r>
              <a:rPr lang="cs-CZ" dirty="0" err="1" smtClean="0">
                <a:solidFill>
                  <a:schemeClr val="tx1"/>
                </a:solidFill>
              </a:rPr>
              <a:t>heiko</a:t>
            </a:r>
            <a:r>
              <a:rPr lang="cs-CZ" dirty="0" smtClean="0">
                <a:solidFill>
                  <a:schemeClr val="tx1"/>
                </a:solidFill>
              </a:rPr>
              <a:t> dači, ruce zkřížit po oblouku před tělo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Trenér se otočí čelem k </a:t>
            </a:r>
            <a:r>
              <a:rPr lang="cs-CZ" dirty="0" err="1" smtClean="0">
                <a:solidFill>
                  <a:schemeClr val="tx1"/>
                </a:solidFill>
              </a:rPr>
              <a:t>šomenovi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šinze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r>
              <a:rPr lang="cs-CZ" dirty="0" smtClean="0">
                <a:solidFill>
                  <a:srgbClr val="FF0000"/>
                </a:solidFill>
              </a:rPr>
              <a:t>ŠOMENI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shinzen</a:t>
            </a:r>
            <a:r>
              <a:rPr lang="cs-CZ" dirty="0" smtClean="0">
                <a:solidFill>
                  <a:schemeClr val="tx1"/>
                </a:solidFill>
              </a:rPr>
              <a:t> ni) </a:t>
            </a:r>
            <a:r>
              <a:rPr lang="cs-CZ" dirty="0" smtClean="0">
                <a:solidFill>
                  <a:srgbClr val="FF0000"/>
                </a:solidFill>
              </a:rPr>
              <a:t>REJ! </a:t>
            </a:r>
            <a:r>
              <a:rPr lang="cs-CZ" dirty="0" err="1" smtClean="0">
                <a:solidFill>
                  <a:schemeClr val="tx1"/>
                </a:solidFill>
              </a:rPr>
              <a:t>Musubi</a:t>
            </a:r>
            <a:r>
              <a:rPr lang="cs-CZ" dirty="0" smtClean="0">
                <a:solidFill>
                  <a:schemeClr val="tx1"/>
                </a:solidFill>
              </a:rPr>
              <a:t> dači, narovnat se, připažit, uklonit mírně od pasu nahoru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 OTAGENI REJ! </a:t>
            </a:r>
            <a:r>
              <a:rPr lang="cs-CZ" dirty="0" err="1" smtClean="0">
                <a:solidFill>
                  <a:schemeClr val="tx1"/>
                </a:solidFill>
              </a:rPr>
              <a:t>Musubi</a:t>
            </a:r>
            <a:r>
              <a:rPr lang="cs-CZ" dirty="0" smtClean="0">
                <a:solidFill>
                  <a:schemeClr val="tx1"/>
                </a:solidFill>
              </a:rPr>
              <a:t> dači, narovnat se, připažit, uklonit mírně od pasu nahoru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069" y="177421"/>
            <a:ext cx="2823830" cy="1337479"/>
          </a:xfrm>
        </p:spPr>
        <p:txBody>
          <a:bodyPr/>
          <a:lstStyle/>
          <a:p>
            <a:r>
              <a:rPr lang="cs-CZ" sz="3600" dirty="0" smtClean="0">
                <a:latin typeface="Comic Sans MS" pitchFamily="66" charset="0"/>
              </a:rPr>
              <a:t>Nástup II</a:t>
            </a:r>
            <a:br>
              <a:rPr lang="cs-CZ" sz="3600" dirty="0" smtClean="0">
                <a:latin typeface="Comic Sans MS" pitchFamily="66" charset="0"/>
              </a:rPr>
            </a:br>
            <a:r>
              <a:rPr lang="cs-CZ" sz="3600" dirty="0" smtClean="0">
                <a:latin typeface="Comic Sans MS" pitchFamily="66" charset="0"/>
              </a:rPr>
              <a:t>„</a:t>
            </a:r>
            <a:r>
              <a:rPr lang="cs-CZ" sz="3600" dirty="0" err="1" smtClean="0">
                <a:latin typeface="Comic Sans MS" pitchFamily="66" charset="0"/>
              </a:rPr>
              <a:t>Zarej</a:t>
            </a:r>
            <a:r>
              <a:rPr lang="cs-CZ" sz="3600" dirty="0" smtClean="0">
                <a:latin typeface="Comic Sans MS" pitchFamily="66" charset="0"/>
              </a:rPr>
              <a:t>“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61063" y="327546"/>
            <a:ext cx="6782937" cy="6243851"/>
          </a:xfrm>
        </p:spPr>
        <p:txBody>
          <a:bodyPr/>
          <a:lstStyle/>
          <a:p>
            <a:r>
              <a:rPr lang="cs-CZ" sz="2100" dirty="0" smtClean="0"/>
              <a:t>Řada zprava doleva</a:t>
            </a:r>
          </a:p>
          <a:p>
            <a:r>
              <a:rPr lang="cs-CZ" sz="2100" dirty="0" smtClean="0"/>
              <a:t>Podle pásků od nejvyššího</a:t>
            </a:r>
          </a:p>
          <a:p>
            <a:r>
              <a:rPr lang="cs-CZ" sz="2100" dirty="0" smtClean="0"/>
              <a:t>První naproti trenérovi</a:t>
            </a:r>
          </a:p>
          <a:p>
            <a:r>
              <a:rPr lang="cs-CZ" sz="2100" dirty="0" smtClean="0">
                <a:solidFill>
                  <a:srgbClr val="FF0000"/>
                </a:solidFill>
              </a:rPr>
              <a:t>JAME! </a:t>
            </a:r>
            <a:r>
              <a:rPr lang="cs-CZ" sz="2100" dirty="0" err="1" smtClean="0">
                <a:solidFill>
                  <a:schemeClr val="tx1"/>
                </a:solidFill>
              </a:rPr>
              <a:t>Musubi</a:t>
            </a:r>
            <a:r>
              <a:rPr lang="cs-CZ" sz="2100" dirty="0" smtClean="0">
                <a:solidFill>
                  <a:schemeClr val="tx1"/>
                </a:solidFill>
              </a:rPr>
              <a:t> dači, narovnat se, připažit, nemluvit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Trenér zaujme </a:t>
            </a:r>
            <a:r>
              <a:rPr lang="cs-CZ" sz="2100" dirty="0" err="1" smtClean="0">
                <a:solidFill>
                  <a:schemeClr val="tx1"/>
                </a:solidFill>
              </a:rPr>
              <a:t>seiza</a:t>
            </a:r>
            <a:endParaRPr lang="cs-CZ" sz="2100" dirty="0" smtClean="0">
              <a:solidFill>
                <a:schemeClr val="tx1"/>
              </a:solidFill>
            </a:endParaRPr>
          </a:p>
          <a:p>
            <a:r>
              <a:rPr lang="cs-CZ" sz="2100" dirty="0" smtClean="0">
                <a:solidFill>
                  <a:schemeClr val="tx1"/>
                </a:solidFill>
              </a:rPr>
              <a:t>První v řadě dá nahlas povel </a:t>
            </a:r>
            <a:r>
              <a:rPr lang="cs-CZ" sz="2100" dirty="0" smtClean="0">
                <a:solidFill>
                  <a:srgbClr val="FF0000"/>
                </a:solidFill>
              </a:rPr>
              <a:t>SEIZA!</a:t>
            </a:r>
            <a:r>
              <a:rPr lang="cs-CZ" sz="2100" dirty="0" smtClean="0">
                <a:solidFill>
                  <a:schemeClr val="tx1"/>
                </a:solidFill>
              </a:rPr>
              <a:t> Postupně od nejvyššího pásku celá řada zaujme </a:t>
            </a:r>
            <a:r>
              <a:rPr lang="cs-CZ" sz="2100" dirty="0" err="1" smtClean="0">
                <a:solidFill>
                  <a:schemeClr val="tx1"/>
                </a:solidFill>
              </a:rPr>
              <a:t>seiza</a:t>
            </a:r>
            <a:r>
              <a:rPr lang="cs-CZ" sz="2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100" dirty="0" smtClean="0">
                <a:solidFill>
                  <a:srgbClr val="FF0000"/>
                </a:solidFill>
              </a:rPr>
              <a:t>MOKUSO!</a:t>
            </a:r>
            <a:r>
              <a:rPr lang="cs-CZ" sz="2100" dirty="0" smtClean="0">
                <a:solidFill>
                  <a:schemeClr val="tx1"/>
                </a:solidFill>
              </a:rPr>
              <a:t> Zavřít oči, uvolněně dýchat do břicha, stále rovná záda</a:t>
            </a:r>
            <a:endParaRPr lang="cs-CZ" sz="2100" dirty="0" smtClean="0">
              <a:solidFill>
                <a:srgbClr val="FF0000"/>
              </a:solidFill>
            </a:endParaRPr>
          </a:p>
          <a:p>
            <a:r>
              <a:rPr lang="cs-CZ" sz="2100" dirty="0" smtClean="0">
                <a:solidFill>
                  <a:srgbClr val="FF0000"/>
                </a:solidFill>
              </a:rPr>
              <a:t>MOKUSO JAME! </a:t>
            </a:r>
            <a:r>
              <a:rPr lang="cs-CZ" sz="2100" dirty="0" smtClean="0"/>
              <a:t>Otevřít oči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Trenér se otočí čelem k </a:t>
            </a:r>
            <a:r>
              <a:rPr lang="cs-CZ" sz="2100" dirty="0" err="1" smtClean="0">
                <a:solidFill>
                  <a:schemeClr val="tx1"/>
                </a:solidFill>
              </a:rPr>
              <a:t>šomenovi</a:t>
            </a:r>
            <a:r>
              <a:rPr lang="cs-CZ" sz="2100" dirty="0" smtClean="0">
                <a:solidFill>
                  <a:schemeClr val="tx1"/>
                </a:solidFill>
              </a:rPr>
              <a:t> , </a:t>
            </a:r>
            <a:r>
              <a:rPr lang="cs-CZ" sz="2100" dirty="0" smtClean="0"/>
              <a:t>první v řadě dá povel </a:t>
            </a:r>
            <a:r>
              <a:rPr lang="cs-CZ" sz="2100" dirty="0" smtClean="0">
                <a:solidFill>
                  <a:srgbClr val="FF0000"/>
                </a:solidFill>
              </a:rPr>
              <a:t>ŠOMEN NI REJ! </a:t>
            </a:r>
            <a:r>
              <a:rPr lang="cs-CZ" sz="2100" dirty="0" err="1" smtClean="0">
                <a:solidFill>
                  <a:schemeClr val="tx1"/>
                </a:solidFill>
              </a:rPr>
              <a:t>Musubi</a:t>
            </a:r>
            <a:r>
              <a:rPr lang="cs-CZ" sz="2100" dirty="0" smtClean="0">
                <a:solidFill>
                  <a:schemeClr val="tx1"/>
                </a:solidFill>
              </a:rPr>
              <a:t> dači, narovnat se, připažit, uklonit mírně od pasu nahoru</a:t>
            </a:r>
            <a:endParaRPr lang="cs-CZ" sz="2100" dirty="0" smtClean="0"/>
          </a:p>
          <a:p>
            <a:r>
              <a:rPr lang="cs-CZ" sz="2100" dirty="0" smtClean="0"/>
              <a:t>První v řadě dá povel </a:t>
            </a:r>
            <a:r>
              <a:rPr lang="cs-CZ" sz="2100" dirty="0" smtClean="0">
                <a:solidFill>
                  <a:srgbClr val="FF0000"/>
                </a:solidFill>
              </a:rPr>
              <a:t>SENSEI NI</a:t>
            </a:r>
            <a:r>
              <a:rPr lang="cs-CZ" sz="2100" dirty="0" smtClean="0">
                <a:solidFill>
                  <a:schemeClr val="tx1"/>
                </a:solidFill>
              </a:rPr>
              <a:t> (</a:t>
            </a:r>
            <a:r>
              <a:rPr lang="cs-CZ" sz="2000" dirty="0" err="1" smtClean="0">
                <a:solidFill>
                  <a:schemeClr val="tx1"/>
                </a:solidFill>
              </a:rPr>
              <a:t>sempai</a:t>
            </a:r>
            <a:r>
              <a:rPr lang="cs-CZ" sz="2000" dirty="0" smtClean="0">
                <a:solidFill>
                  <a:schemeClr val="tx1"/>
                </a:solidFill>
              </a:rPr>
              <a:t> ni, </a:t>
            </a:r>
            <a:r>
              <a:rPr lang="cs-CZ" sz="2000" dirty="0" err="1" smtClean="0">
                <a:solidFill>
                  <a:schemeClr val="tx1"/>
                </a:solidFill>
              </a:rPr>
              <a:t>shihan</a:t>
            </a:r>
            <a:r>
              <a:rPr lang="cs-CZ" sz="2000" dirty="0" smtClean="0">
                <a:solidFill>
                  <a:schemeClr val="tx1"/>
                </a:solidFill>
              </a:rPr>
              <a:t> ni)</a:t>
            </a:r>
            <a:r>
              <a:rPr lang="cs-CZ" sz="2100" dirty="0" smtClean="0">
                <a:solidFill>
                  <a:schemeClr val="tx1"/>
                </a:solidFill>
              </a:rPr>
              <a:t> </a:t>
            </a:r>
            <a:r>
              <a:rPr lang="cs-CZ" sz="2100" dirty="0" smtClean="0">
                <a:solidFill>
                  <a:srgbClr val="FF0000"/>
                </a:solidFill>
              </a:rPr>
              <a:t>REJ! </a:t>
            </a:r>
            <a:r>
              <a:rPr lang="cs-CZ" sz="2100" dirty="0" smtClean="0"/>
              <a:t>Úklona vedoucímu tréninku</a:t>
            </a:r>
          </a:p>
          <a:p>
            <a:r>
              <a:rPr lang="cs-CZ" sz="2100" dirty="0" smtClean="0">
                <a:solidFill>
                  <a:srgbClr val="FF0000"/>
                </a:solidFill>
              </a:rPr>
              <a:t>OTAGEN NI REJ! </a:t>
            </a:r>
            <a:r>
              <a:rPr lang="cs-CZ" sz="2100" dirty="0" smtClean="0"/>
              <a:t>Úklona</a:t>
            </a:r>
          </a:p>
          <a:p>
            <a:r>
              <a:rPr lang="cs-CZ" sz="2100" dirty="0" smtClean="0"/>
              <a:t>Trenér vstane a na povel </a:t>
            </a:r>
            <a:r>
              <a:rPr lang="cs-CZ" sz="2100" dirty="0" smtClean="0">
                <a:solidFill>
                  <a:srgbClr val="FF0000"/>
                </a:solidFill>
              </a:rPr>
              <a:t>KIRICUJ! </a:t>
            </a:r>
            <a:r>
              <a:rPr lang="cs-CZ" sz="2100" dirty="0" smtClean="0"/>
              <a:t>Vstávají ostatní</a:t>
            </a:r>
            <a:endParaRPr lang="cs-CZ" sz="2100" dirty="0"/>
          </a:p>
        </p:txBody>
      </p:sp>
      <p:sp>
        <p:nvSpPr>
          <p:cNvPr id="4" name="Šipka doleva 3"/>
          <p:cNvSpPr/>
          <p:nvPr/>
        </p:nvSpPr>
        <p:spPr>
          <a:xfrm rot="19173885">
            <a:off x="1644417" y="2541355"/>
            <a:ext cx="936849" cy="4974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6788" y="274638"/>
            <a:ext cx="7423387" cy="830831"/>
          </a:xfrm>
        </p:spPr>
        <p:txBody>
          <a:bodyPr/>
          <a:lstStyle/>
          <a:p>
            <a:r>
              <a:rPr lang="cs-CZ" b="1" dirty="0" smtClean="0"/>
              <a:t>Častá pravidla používaná v </a:t>
            </a:r>
            <a:r>
              <a:rPr lang="cs-CZ" b="1" dirty="0" err="1" smtClean="0"/>
              <a:t>dojo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5404" y="1460310"/>
            <a:ext cx="6904772" cy="5172502"/>
          </a:xfrm>
        </p:spPr>
        <p:txBody>
          <a:bodyPr/>
          <a:lstStyle/>
          <a:p>
            <a:r>
              <a:rPr lang="cs-CZ" sz="2300" dirty="0" smtClean="0"/>
              <a:t>Zařadit se mezi cvičící v </a:t>
            </a:r>
            <a:r>
              <a:rPr lang="cs-CZ" sz="2300" dirty="0" err="1" smtClean="0"/>
              <a:t>dojo</a:t>
            </a:r>
            <a:r>
              <a:rPr lang="cs-CZ" sz="2300" dirty="0" smtClean="0"/>
              <a:t> nebo jeho opuštění je povoleno pouze se souhlasem toho, kdo vede trénink.</a:t>
            </a:r>
          </a:p>
          <a:p>
            <a:r>
              <a:rPr lang="cs-CZ" sz="2300" dirty="0" smtClean="0"/>
              <a:t>Pokud není v </a:t>
            </a:r>
            <a:r>
              <a:rPr lang="cs-CZ" sz="2300" dirty="0" err="1" smtClean="0"/>
              <a:t>dojo</a:t>
            </a:r>
            <a:r>
              <a:rPr lang="cs-CZ" sz="2300" dirty="0" smtClean="0"/>
              <a:t> z jakéhokoliv důvodu přítomen hlavní učitel </a:t>
            </a:r>
            <a:r>
              <a:rPr lang="cs-CZ" sz="2300" dirty="0" err="1" smtClean="0"/>
              <a:t>dojo</a:t>
            </a:r>
            <a:r>
              <a:rPr lang="cs-CZ" sz="2300" dirty="0" smtClean="0"/>
              <a:t>, přebírá vedení tréninku přítomný nositel nejvyššího stupně technické </a:t>
            </a:r>
            <a:r>
              <a:rPr lang="cs-CZ" sz="2300" dirty="0" err="1" smtClean="0"/>
              <a:t>výkonosti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Přítomný nositel nejvyššího technického stupně má právo v </a:t>
            </a:r>
            <a:r>
              <a:rPr lang="cs-CZ" sz="2300" dirty="0" err="1" smtClean="0"/>
              <a:t>dojo</a:t>
            </a:r>
            <a:r>
              <a:rPr lang="cs-CZ" sz="2300" dirty="0" smtClean="0"/>
              <a:t> rozhodnout o čemkoliv, co se týká samotného cvičení </a:t>
            </a:r>
            <a:r>
              <a:rPr lang="cs-CZ" sz="2300" dirty="0" err="1" smtClean="0"/>
              <a:t>karatedo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Při cvičení ve dvojicích, pokud neurčí vedoucí tréninku, vyzývá ke cvičení či do zápasu vždy nositel vyššího technického stupně.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ind_3300_slide">
  <a:themeElements>
    <a:clrScheme name="Motiv sady Office 2">
      <a:dk1>
        <a:srgbClr val="000000"/>
      </a:dk1>
      <a:lt1>
        <a:srgbClr val="C8C5F0"/>
      </a:lt1>
      <a:dk2>
        <a:srgbClr val="000000"/>
      </a:dk2>
      <a:lt2>
        <a:srgbClr val="B2B2B2"/>
      </a:lt2>
      <a:accent1>
        <a:srgbClr val="8C38CC"/>
      </a:accent1>
      <a:accent2>
        <a:srgbClr val="3069BB"/>
      </a:accent2>
      <a:accent3>
        <a:srgbClr val="E0DFF6"/>
      </a:accent3>
      <a:accent4>
        <a:srgbClr val="000000"/>
      </a:accent4>
      <a:accent5>
        <a:srgbClr val="C5AEE2"/>
      </a:accent5>
      <a:accent6>
        <a:srgbClr val="2A5EA9"/>
      </a:accent6>
      <a:hlink>
        <a:srgbClr val="332BA7"/>
      </a:hlink>
      <a:folHlink>
        <a:srgbClr val="3A1757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7B74DB"/>
        </a:accent1>
        <a:accent2>
          <a:srgbClr val="504D80"/>
        </a:accent2>
        <a:accent3>
          <a:srgbClr val="E0DFF6"/>
        </a:accent3>
        <a:accent4>
          <a:srgbClr val="000000"/>
        </a:accent4>
        <a:accent5>
          <a:srgbClr val="BFBCEA"/>
        </a:accent5>
        <a:accent6>
          <a:srgbClr val="484573"/>
        </a:accent6>
        <a:hlink>
          <a:srgbClr val="322AA2"/>
        </a:hlink>
        <a:folHlink>
          <a:srgbClr val="32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8C38CC"/>
        </a:accent1>
        <a:accent2>
          <a:srgbClr val="3069BB"/>
        </a:accent2>
        <a:accent3>
          <a:srgbClr val="E0DFF6"/>
        </a:accent3>
        <a:accent4>
          <a:srgbClr val="000000"/>
        </a:accent4>
        <a:accent5>
          <a:srgbClr val="C5AEE2"/>
        </a:accent5>
        <a:accent6>
          <a:srgbClr val="2A5EA9"/>
        </a:accent6>
        <a:hlink>
          <a:srgbClr val="332BA7"/>
        </a:hlink>
        <a:folHlink>
          <a:srgbClr val="3A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D4D420"/>
        </a:accent1>
        <a:accent2>
          <a:srgbClr val="D38D17"/>
        </a:accent2>
        <a:accent3>
          <a:srgbClr val="E0DFF6"/>
        </a:accent3>
        <a:accent4>
          <a:srgbClr val="000000"/>
        </a:accent4>
        <a:accent5>
          <a:srgbClr val="E6E6AB"/>
        </a:accent5>
        <a:accent6>
          <a:srgbClr val="BF7F14"/>
        </a:accent6>
        <a:hlink>
          <a:srgbClr val="3930BB"/>
        </a:hlink>
        <a:folHlink>
          <a:srgbClr val="6B4B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C8C5F0"/>
        </a:lt1>
        <a:dk2>
          <a:srgbClr val="000000"/>
        </a:dk2>
        <a:lt2>
          <a:srgbClr val="B2B2B2"/>
        </a:lt2>
        <a:accent1>
          <a:srgbClr val="D8BA31"/>
        </a:accent1>
        <a:accent2>
          <a:srgbClr val="3AAC3A"/>
        </a:accent2>
        <a:accent3>
          <a:srgbClr val="E0DFF6"/>
        </a:accent3>
        <a:accent4>
          <a:srgbClr val="000000"/>
        </a:accent4>
        <a:accent5>
          <a:srgbClr val="E9D9AD"/>
        </a:accent5>
        <a:accent6>
          <a:srgbClr val="349B34"/>
        </a:accent6>
        <a:hlink>
          <a:srgbClr val="4238CC"/>
        </a:hlink>
        <a:folHlink>
          <a:srgbClr val="BB30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B74DB"/>
        </a:accent1>
        <a:accent2>
          <a:srgbClr val="504D80"/>
        </a:accent2>
        <a:accent3>
          <a:srgbClr val="FFFFFF"/>
        </a:accent3>
        <a:accent4>
          <a:srgbClr val="000000"/>
        </a:accent4>
        <a:accent5>
          <a:srgbClr val="BFBCEA"/>
        </a:accent5>
        <a:accent6>
          <a:srgbClr val="484573"/>
        </a:accent6>
        <a:hlink>
          <a:srgbClr val="322AA2"/>
        </a:hlink>
        <a:folHlink>
          <a:srgbClr val="32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38CC"/>
        </a:accent1>
        <a:accent2>
          <a:srgbClr val="3069BB"/>
        </a:accent2>
        <a:accent3>
          <a:srgbClr val="FFFFFF"/>
        </a:accent3>
        <a:accent4>
          <a:srgbClr val="000000"/>
        </a:accent4>
        <a:accent5>
          <a:srgbClr val="C5AEE2"/>
        </a:accent5>
        <a:accent6>
          <a:srgbClr val="2A5EA9"/>
        </a:accent6>
        <a:hlink>
          <a:srgbClr val="332BA7"/>
        </a:hlink>
        <a:folHlink>
          <a:srgbClr val="3A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4D420"/>
        </a:accent1>
        <a:accent2>
          <a:srgbClr val="D38D17"/>
        </a:accent2>
        <a:accent3>
          <a:srgbClr val="FFFFFF"/>
        </a:accent3>
        <a:accent4>
          <a:srgbClr val="000000"/>
        </a:accent4>
        <a:accent5>
          <a:srgbClr val="E6E6AB"/>
        </a:accent5>
        <a:accent6>
          <a:srgbClr val="BF7F14"/>
        </a:accent6>
        <a:hlink>
          <a:srgbClr val="3930BB"/>
        </a:hlink>
        <a:folHlink>
          <a:srgbClr val="6B4B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8BA31"/>
        </a:accent1>
        <a:accent2>
          <a:srgbClr val="3AAC3A"/>
        </a:accent2>
        <a:accent3>
          <a:srgbClr val="FFFFFF"/>
        </a:accent3>
        <a:accent4>
          <a:srgbClr val="000000"/>
        </a:accent4>
        <a:accent5>
          <a:srgbClr val="E9D9AD"/>
        </a:accent5>
        <a:accent6>
          <a:srgbClr val="349B34"/>
        </a:accent6>
        <a:hlink>
          <a:srgbClr val="4238CC"/>
        </a:hlink>
        <a:folHlink>
          <a:srgbClr val="BB30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ind_3300_slide</Template>
  <TotalTime>681</TotalTime>
  <Words>711</Words>
  <Application>Microsoft Office PowerPoint</Application>
  <PresentationFormat>Předvádění na obrazovce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ind_3300_slide</vt:lpstr>
      <vt:lpstr>Etika a etiketa karate</vt:lpstr>
      <vt:lpstr>Gichin Funakoshi</vt:lpstr>
      <vt:lpstr>Etika a etiketa v karate</vt:lpstr>
      <vt:lpstr>Etika karate</vt:lpstr>
      <vt:lpstr>Snímek 5</vt:lpstr>
      <vt:lpstr>Etiketa – souhrn předpisů týkajících se vnějšího projevu konání v procesu karatedo, prostředek pro vytváření určitých postojů a hodnotových systémů v oblasti etiky</vt:lpstr>
      <vt:lpstr>Pozdrav - nástup I: „Ricurej“</vt:lpstr>
      <vt:lpstr>Nástup II „Zarej“</vt:lpstr>
      <vt:lpstr>Častá pravidla používaná v dojo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Historie, etika a etiketa karate</dc:title>
  <dc:creator>Čihounková</dc:creator>
  <cp:lastModifiedBy>Čihounková</cp:lastModifiedBy>
  <cp:revision>56</cp:revision>
  <dcterms:created xsi:type="dcterms:W3CDTF">2010-08-05T08:46:55Z</dcterms:created>
  <dcterms:modified xsi:type="dcterms:W3CDTF">2011-09-09T11:14:16Z</dcterms:modified>
</cp:coreProperties>
</file>