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3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60A3-F292-4A91-9D72-1CA0E964EC46}" type="datetimeFigureOut">
              <a:rPr lang="cs-CZ" smtClean="0"/>
              <a:t>25.8.2011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34A4-CFF0-407F-A54E-91125470D25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60A3-F292-4A91-9D72-1CA0E964EC46}" type="datetimeFigureOut">
              <a:rPr lang="cs-CZ" smtClean="0"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34A4-CFF0-407F-A54E-91125470D2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60A3-F292-4A91-9D72-1CA0E964EC46}" type="datetimeFigureOut">
              <a:rPr lang="cs-CZ" smtClean="0"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34A4-CFF0-407F-A54E-91125470D2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60A3-F292-4A91-9D72-1CA0E964EC46}" type="datetimeFigureOut">
              <a:rPr lang="cs-CZ" smtClean="0"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34A4-CFF0-407F-A54E-91125470D2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60A3-F292-4A91-9D72-1CA0E964EC46}" type="datetimeFigureOut">
              <a:rPr lang="cs-CZ" smtClean="0"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59E34A4-CFF0-407F-A54E-91125470D25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60A3-F292-4A91-9D72-1CA0E964EC46}" type="datetimeFigureOut">
              <a:rPr lang="cs-CZ" smtClean="0"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34A4-CFF0-407F-A54E-91125470D2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60A3-F292-4A91-9D72-1CA0E964EC46}" type="datetimeFigureOut">
              <a:rPr lang="cs-CZ" smtClean="0"/>
              <a:t>25.8.2011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34A4-CFF0-407F-A54E-91125470D2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60A3-F292-4A91-9D72-1CA0E964EC46}" type="datetimeFigureOut">
              <a:rPr lang="cs-CZ" smtClean="0"/>
              <a:t>25.8.2011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34A4-CFF0-407F-A54E-91125470D2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60A3-F292-4A91-9D72-1CA0E964EC46}" type="datetimeFigureOut">
              <a:rPr lang="cs-CZ" smtClean="0"/>
              <a:t>25.8.2011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34A4-CFF0-407F-A54E-91125470D2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60A3-F292-4A91-9D72-1CA0E964EC46}" type="datetimeFigureOut">
              <a:rPr lang="cs-CZ" smtClean="0"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34A4-CFF0-407F-A54E-91125470D2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60A3-F292-4A91-9D72-1CA0E964EC46}" type="datetimeFigureOut">
              <a:rPr lang="cs-CZ" smtClean="0"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E34A4-CFF0-407F-A54E-91125470D2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9D960A3-F292-4A91-9D72-1CA0E964EC46}" type="datetimeFigureOut">
              <a:rPr lang="cs-CZ" smtClean="0"/>
              <a:t>25.8.2011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59E34A4-CFF0-407F-A54E-91125470D25C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AUTISMUS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158" y="3331698"/>
            <a:ext cx="7415242" cy="1752600"/>
          </a:xfrm>
        </p:spPr>
        <p:txBody>
          <a:bodyPr/>
          <a:lstStyle/>
          <a:p>
            <a:r>
              <a:rPr lang="cs-CZ" dirty="0" smtClean="0"/>
              <a:t>Přednáška: Mgr. Alena Skotáková,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Patří mezi </a:t>
            </a:r>
            <a:r>
              <a:rPr lang="cs-CZ" dirty="0" err="1" smtClean="0">
                <a:solidFill>
                  <a:srgbClr val="FF0000"/>
                </a:solidFill>
              </a:rPr>
              <a:t>pervazivní</a:t>
            </a:r>
            <a:r>
              <a:rPr lang="cs-CZ" dirty="0" smtClean="0">
                <a:solidFill>
                  <a:srgbClr val="FF0000"/>
                </a:solidFill>
              </a:rPr>
              <a:t> vývojové poruchy </a:t>
            </a:r>
            <a:r>
              <a:rPr lang="cs-CZ" dirty="0" smtClean="0"/>
              <a:t>(PDD), nověji se používá i termín poruchy autistického spektra (PAS). Porucha zasahuje všechny složky osobnosti jedince. </a:t>
            </a:r>
            <a:r>
              <a:rPr lang="cs-CZ" dirty="0" err="1" smtClean="0"/>
              <a:t>Autos</a:t>
            </a:r>
            <a:r>
              <a:rPr lang="cs-CZ" dirty="0" smtClean="0"/>
              <a:t> = sám</a:t>
            </a:r>
            <a:r>
              <a:rPr lang="cs-CZ" dirty="0" smtClean="0"/>
              <a:t>. C</a:t>
            </a:r>
            <a:r>
              <a:rPr lang="cs-CZ" dirty="0" smtClean="0"/>
              <a:t>horobná </a:t>
            </a:r>
            <a:r>
              <a:rPr lang="cs-CZ" dirty="0" smtClean="0"/>
              <a:t>zaměřenost k vlastní osobě spojená s poruchou kontaktu s vnějším světem</a:t>
            </a:r>
            <a:r>
              <a:rPr lang="cs-CZ" dirty="0" smtClean="0"/>
              <a:t>.</a:t>
            </a:r>
            <a:endParaRPr lang="cs-CZ" dirty="0" smtClean="0"/>
          </a:p>
          <a:p>
            <a:pPr lvl="0"/>
            <a:r>
              <a:rPr lang="cs-CZ" dirty="0" smtClean="0"/>
              <a:t>Postižení </a:t>
            </a:r>
            <a:r>
              <a:rPr lang="cs-CZ" dirty="0" smtClean="0">
                <a:solidFill>
                  <a:srgbClr val="FF0000"/>
                </a:solidFill>
              </a:rPr>
              <a:t>se projevuje </a:t>
            </a:r>
            <a:r>
              <a:rPr lang="cs-CZ" dirty="0" smtClean="0"/>
              <a:t>v </a:t>
            </a:r>
            <a:r>
              <a:rPr lang="cs-CZ" dirty="0" smtClean="0"/>
              <a:t>oblasti </a:t>
            </a:r>
            <a:r>
              <a:rPr lang="cs-CZ" dirty="0" smtClean="0"/>
              <a:t>komunikace, sociálního chování a vnímání.</a:t>
            </a:r>
          </a:p>
          <a:p>
            <a:pPr lvl="0"/>
            <a:r>
              <a:rPr lang="cs-CZ" dirty="0" smtClean="0"/>
              <a:t>Neschopnost pochopit smysl našeho společenského světa – jiná země, jiné pohyby, tvary, zvuky – nesrozumitelné, nepochopitelné prostředí.</a:t>
            </a:r>
          </a:p>
          <a:p>
            <a:pPr lvl="0"/>
            <a:r>
              <a:rPr lang="cs-CZ" dirty="0" smtClean="0"/>
              <a:t>Výsledkem je panický strach, který nám dává představu o tom, co to asi je AUTISMUS.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Výskyt </a:t>
            </a:r>
            <a:r>
              <a:rPr lang="cs-CZ" dirty="0" smtClean="0">
                <a:solidFill>
                  <a:srgbClr val="FF0000"/>
                </a:solidFill>
              </a:rPr>
              <a:t>autismu </a:t>
            </a:r>
            <a:r>
              <a:rPr lang="cs-CZ" dirty="0" smtClean="0"/>
              <a:t>- Na </a:t>
            </a:r>
            <a:r>
              <a:rPr lang="cs-CZ" dirty="0" smtClean="0"/>
              <a:t>10 000 </a:t>
            </a:r>
            <a:r>
              <a:rPr lang="cs-CZ" dirty="0" smtClean="0"/>
              <a:t>dětí </a:t>
            </a:r>
            <a:r>
              <a:rPr lang="cs-CZ" dirty="0" smtClean="0"/>
              <a:t>se narodí </a:t>
            </a:r>
            <a:r>
              <a:rPr lang="cs-CZ" dirty="0" smtClean="0"/>
              <a:t>4 </a:t>
            </a:r>
            <a:r>
              <a:rPr lang="cs-CZ" dirty="0" smtClean="0"/>
              <a:t>s </a:t>
            </a:r>
            <a:r>
              <a:rPr lang="cs-CZ" dirty="0" smtClean="0"/>
              <a:t>autismem, z </a:t>
            </a:r>
            <a:r>
              <a:rPr lang="cs-CZ" dirty="0" smtClean="0"/>
              <a:t>toho ¾ D s mentálním </a:t>
            </a:r>
            <a:r>
              <a:rPr lang="cs-CZ" dirty="0" smtClean="0"/>
              <a:t>opožděním. 3-4krát </a:t>
            </a:r>
            <a:r>
              <a:rPr lang="cs-CZ" dirty="0" smtClean="0"/>
              <a:t>častěji </a:t>
            </a:r>
            <a:r>
              <a:rPr lang="cs-CZ" dirty="0" smtClean="0"/>
              <a:t>se projevuje u chlapců. ČR </a:t>
            </a:r>
            <a:r>
              <a:rPr lang="cs-CZ" dirty="0" smtClean="0"/>
              <a:t>– potenciálně 15 – 20 000 osob s autismem, evidováno pouze několik </a:t>
            </a:r>
            <a:r>
              <a:rPr lang="cs-CZ" dirty="0" smtClean="0"/>
              <a:t>set, tzn</a:t>
            </a:r>
            <a:r>
              <a:rPr lang="cs-CZ" dirty="0" smtClean="0"/>
              <a:t>. každý rok se v ČR narodí </a:t>
            </a:r>
            <a:r>
              <a:rPr lang="cs-CZ" smtClean="0"/>
              <a:t>200 </a:t>
            </a:r>
            <a:r>
              <a:rPr lang="cs-CZ" smtClean="0"/>
              <a:t>dětí </a:t>
            </a:r>
            <a:r>
              <a:rPr lang="cs-CZ" dirty="0" smtClean="0"/>
              <a:t>s autismem.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Pervazivní</a:t>
            </a:r>
            <a:r>
              <a:rPr lang="cs-CZ" dirty="0" smtClean="0"/>
              <a:t> vývojové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Dětský autismus</a:t>
            </a:r>
          </a:p>
          <a:p>
            <a:r>
              <a:rPr lang="cs-CZ" dirty="0" smtClean="0"/>
              <a:t>Atypický autismus – vzniká po dosažení 3 let, nebo nenaplňuje všechny kritéria dětského autismu</a:t>
            </a:r>
          </a:p>
          <a:p>
            <a:r>
              <a:rPr lang="cs-CZ" dirty="0" err="1" smtClean="0"/>
              <a:t>Rettův</a:t>
            </a:r>
            <a:r>
              <a:rPr lang="cs-CZ" dirty="0" smtClean="0"/>
              <a:t> syndrom – u žen, dědičný, , ztráta </a:t>
            </a:r>
            <a:r>
              <a:rPr lang="cs-CZ" dirty="0" err="1" smtClean="0"/>
              <a:t>fčních</a:t>
            </a:r>
            <a:r>
              <a:rPr lang="cs-CZ" dirty="0" smtClean="0"/>
              <a:t> pohybů ruky, hluboká MR, progresivní</a:t>
            </a:r>
          </a:p>
          <a:p>
            <a:r>
              <a:rPr lang="cs-CZ" dirty="0" smtClean="0"/>
              <a:t>Jiná dezintegrační porucha v </a:t>
            </a:r>
            <a:r>
              <a:rPr lang="cs-CZ" dirty="0" err="1" smtClean="0"/>
              <a:t>dětstvínormální</a:t>
            </a:r>
            <a:r>
              <a:rPr lang="cs-CZ" dirty="0" smtClean="0"/>
              <a:t> vývoj do dvou let, dochází ke ztrátě dovedností, jazyka, změna chování, Hellerův syndrom</a:t>
            </a:r>
          </a:p>
          <a:p>
            <a:r>
              <a:rPr lang="cs-CZ" dirty="0" smtClean="0"/>
              <a:t>Hyperaktivní porucha sdružená s mentální retardací a stereotypními pohyby</a:t>
            </a:r>
          </a:p>
          <a:p>
            <a:r>
              <a:rPr lang="cs-CZ" dirty="0" err="1" smtClean="0"/>
              <a:t>Aspergerův</a:t>
            </a:r>
            <a:r>
              <a:rPr lang="cs-CZ" dirty="0" smtClean="0"/>
              <a:t> syndrom – egocentrismus, obsese,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Diagnostika - diagnostická kritéria – provádí tým odborníků. Stanovení diagnózy je často velmi obtížné pro nemožnost vyšetření.</a:t>
            </a:r>
          </a:p>
          <a:p>
            <a:r>
              <a:rPr lang="cs-CZ" dirty="0" smtClean="0"/>
              <a:t>Poradenství – zajišťují SPC, OS APLA, AUTISTIK, RAIN-MAN</a:t>
            </a:r>
          </a:p>
          <a:p>
            <a:r>
              <a:rPr lang="cs-CZ" dirty="0" smtClean="0"/>
              <a:t>Edukace – </a:t>
            </a:r>
            <a:r>
              <a:rPr lang="cs-CZ" dirty="0" err="1" smtClean="0"/>
              <a:t>auti</a:t>
            </a:r>
            <a:r>
              <a:rPr lang="cs-CZ" dirty="0" smtClean="0"/>
              <a:t>-třídy, TEACCH program – péče a vzdělávání dětí s autismem a dětí s problémy v komunikaci – 3 principy (individualizace, strukturalizace, vizualizace)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</TotalTime>
  <Words>300</Words>
  <Application>Microsoft Office PowerPoint</Application>
  <PresentationFormat>Předvádění na obrazovce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Vrchol</vt:lpstr>
      <vt:lpstr>AUTISMUS</vt:lpstr>
      <vt:lpstr>AUTISMUS</vt:lpstr>
      <vt:lpstr>AUTISMUS</vt:lpstr>
      <vt:lpstr>Pervazivní vývojové poruchy</vt:lpstr>
      <vt:lpstr>autismus</vt:lpstr>
      <vt:lpstr>Snímek 6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AUTISMUS</dc:title>
  <dc:creator>Your User Name</dc:creator>
  <cp:lastModifiedBy>Your User Name</cp:lastModifiedBy>
  <cp:revision>2</cp:revision>
  <dcterms:created xsi:type="dcterms:W3CDTF">2011-08-25T20:32:59Z</dcterms:created>
  <dcterms:modified xsi:type="dcterms:W3CDTF">2011-08-25T20:56:20Z</dcterms:modified>
</cp:coreProperties>
</file>