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58"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CAE4DF94-7B4E-4C3D-BF77-4F9DB280183E}" type="datetimeFigureOut">
              <a:rPr lang="cs-CZ" smtClean="0"/>
              <a:pPr/>
              <a:t>17.7.2011</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59D26C5D-AF33-44FB-993E-F0880D57F1D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AE4DF94-7B4E-4C3D-BF77-4F9DB280183E}" type="datetimeFigureOut">
              <a:rPr lang="cs-CZ" smtClean="0"/>
              <a:pPr/>
              <a:t>17.7.2011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AE4DF94-7B4E-4C3D-BF77-4F9DB280183E}" type="datetimeFigureOut">
              <a:rPr lang="cs-CZ" smtClean="0"/>
              <a:pPr/>
              <a:t>17.7.2011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CAE4DF94-7B4E-4C3D-BF77-4F9DB280183E}" type="datetimeFigureOut">
              <a:rPr lang="cs-CZ" smtClean="0"/>
              <a:pPr/>
              <a:t>17.7.2011</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59D26C5D-AF33-44FB-993E-F0880D57F1D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CAE4DF94-7B4E-4C3D-BF77-4F9DB280183E}" type="datetimeFigureOut">
              <a:rPr lang="cs-CZ" smtClean="0"/>
              <a:pPr/>
              <a:t>17.7.2011</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59D26C5D-AF33-44FB-993E-F0880D57F1DE}"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CAE4DF94-7B4E-4C3D-BF77-4F9DB280183E}" type="datetimeFigureOut">
              <a:rPr lang="cs-CZ" smtClean="0"/>
              <a:pPr/>
              <a:t>17.7.2011</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CAE4DF94-7B4E-4C3D-BF77-4F9DB280183E}" type="datetimeFigureOut">
              <a:rPr lang="cs-CZ" smtClean="0"/>
              <a:pPr/>
              <a:t>17.7.2011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59D26C5D-AF33-44FB-993E-F0880D57F1DE}"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CAE4DF94-7B4E-4C3D-BF77-4F9DB280183E}" type="datetimeFigureOut">
              <a:rPr lang="cs-CZ" smtClean="0"/>
              <a:pPr/>
              <a:t>17.7.2011</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CAE4DF94-7B4E-4C3D-BF77-4F9DB280183E}" type="datetimeFigureOut">
              <a:rPr lang="cs-CZ" smtClean="0"/>
              <a:pPr/>
              <a:t>17.7.2011</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CAE4DF94-7B4E-4C3D-BF77-4F9DB280183E}" type="datetimeFigureOut">
              <a:rPr lang="cs-CZ" smtClean="0"/>
              <a:pPr/>
              <a:t>17.7.2011</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CAE4DF94-7B4E-4C3D-BF77-4F9DB280183E}" type="datetimeFigureOut">
              <a:rPr lang="cs-CZ" smtClean="0"/>
              <a:pPr/>
              <a:t>17.7.2011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59D26C5D-AF33-44FB-993E-F0880D57F1DE}"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AE4DF94-7B4E-4C3D-BF77-4F9DB280183E}" type="datetimeFigureOut">
              <a:rPr lang="cs-CZ" smtClean="0"/>
              <a:pPr/>
              <a:t>17.7.2011</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9D26C5D-AF33-44FB-993E-F0880D57F1DE}"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LOGOPEDIE</a:t>
            </a:r>
            <a:endParaRPr lang="cs-CZ" dirty="0"/>
          </a:p>
        </p:txBody>
      </p:sp>
      <p:sp>
        <p:nvSpPr>
          <p:cNvPr id="3" name="Podnadpis 2"/>
          <p:cNvSpPr>
            <a:spLocks noGrp="1"/>
          </p:cNvSpPr>
          <p:nvPr>
            <p:ph type="subTitle" idx="1"/>
          </p:nvPr>
        </p:nvSpPr>
        <p:spPr/>
        <p:txBody>
          <a:bodyPr/>
          <a:lstStyle/>
          <a:p>
            <a:r>
              <a:rPr lang="cs-CZ" dirty="0" smtClean="0"/>
              <a:t>Přednáška: Mgr. Alena Skotáková, </a:t>
            </a:r>
            <a:r>
              <a:rPr lang="cs-CZ" dirty="0" err="1" smtClean="0"/>
              <a:t>Ph.D</a:t>
            </a:r>
            <a:r>
              <a:rPr lang="cs-CZ" dirty="0" smtClean="0"/>
              <a:t>.</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Současné možnosti logopedické intervence</a:t>
            </a:r>
            <a:endParaRPr lang="cs-CZ" dirty="0"/>
          </a:p>
        </p:txBody>
      </p:sp>
      <p:sp>
        <p:nvSpPr>
          <p:cNvPr id="3" name="Zástupný symbol pro obsah 2"/>
          <p:cNvSpPr>
            <a:spLocks noGrp="1"/>
          </p:cNvSpPr>
          <p:nvPr>
            <p:ph idx="1"/>
          </p:nvPr>
        </p:nvSpPr>
        <p:spPr/>
        <p:txBody>
          <a:bodyPr/>
          <a:lstStyle/>
          <a:p>
            <a:r>
              <a:rPr lang="cs-CZ" dirty="0" smtClean="0"/>
              <a:t>V celosvětovém měřítku se setkáváme s různými odlišnostmi v poskytování péče o jedince s narušenou komunikační schopností</a:t>
            </a:r>
          </a:p>
          <a:p>
            <a:r>
              <a:rPr lang="cs-CZ" dirty="0" smtClean="0"/>
              <a:t>V ČR 3 rezorty:</a:t>
            </a:r>
          </a:p>
          <a:p>
            <a:pPr>
              <a:buNone/>
            </a:pPr>
            <a:r>
              <a:rPr lang="cs-CZ" dirty="0" smtClean="0"/>
              <a:t>	- rezort školství, mládeže a tělovýchovy</a:t>
            </a:r>
          </a:p>
          <a:p>
            <a:pPr>
              <a:buNone/>
            </a:pPr>
            <a:r>
              <a:rPr lang="cs-CZ" dirty="0" smtClean="0"/>
              <a:t>	- rezort zdravotnictví</a:t>
            </a:r>
          </a:p>
          <a:p>
            <a:pPr>
              <a:buNone/>
            </a:pPr>
            <a:r>
              <a:rPr lang="cs-CZ" dirty="0" smtClean="0"/>
              <a:t>	- rezort práce a sociálních věcí</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Možnosti logopedické intervence</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Rezort školství, mládeže a tělovýchovy</a:t>
            </a:r>
          </a:p>
          <a:p>
            <a:pPr>
              <a:buNone/>
            </a:pPr>
            <a:r>
              <a:rPr lang="cs-CZ" dirty="0" smtClean="0"/>
              <a:t>	- logopedické třídy při běžných MŠ</a:t>
            </a:r>
          </a:p>
          <a:p>
            <a:pPr>
              <a:buNone/>
            </a:pPr>
            <a:r>
              <a:rPr lang="cs-CZ" dirty="0" smtClean="0"/>
              <a:t>	- mateřské školy logopedické</a:t>
            </a:r>
          </a:p>
          <a:p>
            <a:pPr>
              <a:buNone/>
            </a:pPr>
            <a:r>
              <a:rPr lang="cs-CZ" dirty="0" smtClean="0"/>
              <a:t>	- logopedické třídy při běžných ZŠ</a:t>
            </a:r>
          </a:p>
          <a:p>
            <a:pPr>
              <a:buNone/>
            </a:pPr>
            <a:r>
              <a:rPr lang="cs-CZ" dirty="0" smtClean="0"/>
              <a:t>	- základní školy logopedické</a:t>
            </a:r>
          </a:p>
          <a:p>
            <a:pPr>
              <a:buNone/>
            </a:pPr>
            <a:r>
              <a:rPr lang="cs-CZ" dirty="0" smtClean="0"/>
              <a:t>	- speciální třídy při základní škole pro žáky s poruchami učení</a:t>
            </a:r>
          </a:p>
          <a:p>
            <a:pPr>
              <a:buNone/>
            </a:pPr>
            <a:r>
              <a:rPr lang="cs-CZ" dirty="0" smtClean="0"/>
              <a:t>	- mateřské školy pro sluchově postižené</a:t>
            </a:r>
          </a:p>
          <a:p>
            <a:pPr>
              <a:buNone/>
            </a:pPr>
            <a:r>
              <a:rPr lang="cs-CZ" dirty="0" smtClean="0"/>
              <a:t>	- základní školy pro sluchově postižené</a:t>
            </a:r>
          </a:p>
          <a:p>
            <a:pPr>
              <a:buNone/>
            </a:pPr>
            <a:r>
              <a:rPr lang="cs-CZ" dirty="0" smtClean="0"/>
              <a:t>	- základní školy praktické</a:t>
            </a:r>
          </a:p>
          <a:p>
            <a:pPr>
              <a:buNone/>
            </a:pPr>
            <a:r>
              <a:rPr lang="cs-CZ" dirty="0" smtClean="0"/>
              <a:t>	- základní školy speciální</a:t>
            </a:r>
          </a:p>
          <a:p>
            <a:pPr>
              <a:buNone/>
            </a:pPr>
            <a:r>
              <a:rPr lang="cs-CZ" dirty="0" smtClean="0"/>
              <a:t>	- </a:t>
            </a:r>
            <a:r>
              <a:rPr lang="cs-CZ" dirty="0" err="1" smtClean="0"/>
              <a:t>speciálněpedagogické</a:t>
            </a:r>
            <a:r>
              <a:rPr lang="cs-CZ" dirty="0" smtClean="0"/>
              <a:t> centra</a:t>
            </a:r>
          </a:p>
          <a:p>
            <a:pPr>
              <a:buNone/>
            </a:pPr>
            <a:r>
              <a:rPr lang="cs-CZ" dirty="0" smtClean="0"/>
              <a:t>	- pedagogicko-psychologické poradny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Možnosti logopedické intervence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Rezort zdravotnictví</a:t>
            </a:r>
          </a:p>
          <a:p>
            <a:pPr>
              <a:buNone/>
            </a:pPr>
            <a:r>
              <a:rPr lang="cs-CZ" dirty="0" smtClean="0"/>
              <a:t>	- logopedické poradny při poliklinikách</a:t>
            </a:r>
          </a:p>
          <a:p>
            <a:pPr>
              <a:buNone/>
            </a:pPr>
            <a:r>
              <a:rPr lang="cs-CZ" dirty="0" smtClean="0"/>
              <a:t>	- logopedická pracoviště při lůžkových odděleních (foniatrie, neurologie, rehabilitace, psychiatrie, geriatrie)</a:t>
            </a:r>
          </a:p>
          <a:p>
            <a:pPr>
              <a:buNone/>
            </a:pPr>
            <a:r>
              <a:rPr lang="cs-CZ" dirty="0" smtClean="0"/>
              <a:t>	- privátní logopedické poradny</a:t>
            </a:r>
          </a:p>
          <a:p>
            <a:pPr>
              <a:buNone/>
            </a:pPr>
            <a:r>
              <a:rPr lang="cs-CZ" dirty="0" smtClean="0"/>
              <a:t>	- rehabilitační stacionáře</a:t>
            </a:r>
          </a:p>
          <a:p>
            <a:pPr>
              <a:buNone/>
            </a:pPr>
            <a:r>
              <a:rPr lang="cs-CZ" dirty="0" smtClean="0"/>
              <a:t>	- denní stacionáře při zdravotnických zařízeních (pro děti i dospělé jedince)</a:t>
            </a:r>
          </a:p>
          <a:p>
            <a:pPr>
              <a:buNone/>
            </a:pPr>
            <a:r>
              <a:rPr lang="cs-CZ" dirty="0" smtClean="0"/>
              <a:t>	- léčebny dlouhodobě nemocných (LDN)</a:t>
            </a:r>
          </a:p>
          <a:p>
            <a:pPr>
              <a:buNone/>
            </a:pPr>
            <a:r>
              <a:rPr lang="cs-CZ" dirty="0" smtClean="0"/>
              <a:t>	- lázeňská zařízení</a:t>
            </a:r>
          </a:p>
          <a:p>
            <a:r>
              <a:rPr lang="cs-CZ" dirty="0" smtClean="0"/>
              <a:t>Rezort práce a sociálních věcí</a:t>
            </a:r>
          </a:p>
          <a:p>
            <a:pPr>
              <a:buNone/>
            </a:pPr>
            <a:r>
              <a:rPr lang="cs-CZ" dirty="0" smtClean="0"/>
              <a:t>	- ústavy sociální péče</a:t>
            </a:r>
          </a:p>
          <a:p>
            <a:pPr>
              <a:buNone/>
            </a:pPr>
            <a:endParaRPr lang="cs-CZ" dirty="0" smtClean="0"/>
          </a:p>
          <a:p>
            <a:pPr>
              <a:buNone/>
            </a:pPr>
            <a:endParaRPr lang="cs-CZ"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Aplikované pohybové aktivity</a:t>
            </a:r>
            <a:br>
              <a:rPr lang="cs-CZ" dirty="0" smtClean="0"/>
            </a:b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Osoby s narušenou komunikační schopností nejsou většinou omezení ve vykonávání pohybových aktivit. Naopak, lze doporučit jakoukoliv pohybovou aktivitu, speciální přizpůsobení není třeba. Zcela určitě lze doporučit jakákoliv dechová cvičení, pohyb při kterém jsou rozvíjeny koordinační schopnosti. Při tancích, zpěvu a básničkách s pohybem lze procvičovat i správnou výslovnost a práci s dechem. Logopedové aplikují i terapie spojené s pohybem – </a:t>
            </a:r>
            <a:r>
              <a:rPr lang="cs-CZ" dirty="0" err="1" smtClean="0"/>
              <a:t>hipoterapie</a:t>
            </a:r>
            <a:r>
              <a:rPr lang="cs-CZ" dirty="0" smtClean="0"/>
              <a:t>, muzikoterapie, </a:t>
            </a:r>
            <a:r>
              <a:rPr lang="cs-CZ" smtClean="0"/>
              <a:t>pohybová </a:t>
            </a:r>
            <a:r>
              <a:rPr lang="cs-CZ" smtClean="0"/>
              <a:t>terapie. </a:t>
            </a:r>
            <a:endParaRPr lang="cs-CZ"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Možnosti integrace</a:t>
            </a:r>
            <a:br>
              <a:rPr lang="cs-CZ" smtClean="0"/>
            </a:br>
            <a:endParaRPr lang="cs-CZ"/>
          </a:p>
        </p:txBody>
      </p:sp>
      <p:sp>
        <p:nvSpPr>
          <p:cNvPr id="3" name="Zástupný symbol pro obsah 2"/>
          <p:cNvSpPr>
            <a:spLocks noGrp="1"/>
          </p:cNvSpPr>
          <p:nvPr>
            <p:ph idx="1"/>
          </p:nvPr>
        </p:nvSpPr>
        <p:spPr/>
        <p:txBody>
          <a:bodyPr/>
          <a:lstStyle/>
          <a:p>
            <a:r>
              <a:rPr lang="cs-CZ" dirty="0" smtClean="0"/>
              <a:t>Děti s narušenou komunikační schopností jsou běžně integrovány do běžných tříd základních škol s tím, že docházejí na individuální lekce </a:t>
            </a:r>
            <a:r>
              <a:rPr lang="cs-CZ" smtClean="0"/>
              <a:t>k logopedovi.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literatura</a:t>
            </a:r>
            <a:endParaRPr lang="cs-CZ" dirty="0"/>
          </a:p>
        </p:txBody>
      </p:sp>
      <p:sp>
        <p:nvSpPr>
          <p:cNvPr id="3" name="Zástupný symbol pro obsah 2"/>
          <p:cNvSpPr>
            <a:spLocks noGrp="1"/>
          </p:cNvSpPr>
          <p:nvPr>
            <p:ph idx="1"/>
          </p:nvPr>
        </p:nvSpPr>
        <p:spPr/>
        <p:txBody>
          <a:bodyPr/>
          <a:lstStyle/>
          <a:p>
            <a:r>
              <a:rPr lang="cs-CZ" dirty="0" err="1" smtClean="0"/>
              <a:t>Lechta</a:t>
            </a:r>
            <a:r>
              <a:rPr lang="cs-CZ" dirty="0" smtClean="0"/>
              <a:t>, V. </a:t>
            </a:r>
            <a:r>
              <a:rPr lang="cs-CZ" i="1" dirty="0" smtClean="0"/>
              <a:t>Symptomatické poruchy řeči u dětí. </a:t>
            </a:r>
            <a:r>
              <a:rPr lang="cs-CZ" dirty="0" smtClean="0"/>
              <a:t>Praha: Portál, 2002. ISBN 80-7178-572-5</a:t>
            </a:r>
          </a:p>
          <a:p>
            <a:r>
              <a:rPr lang="cs-CZ" dirty="0" err="1" smtClean="0"/>
              <a:t>Bytešníková</a:t>
            </a:r>
            <a:r>
              <a:rPr lang="cs-CZ" dirty="0" smtClean="0"/>
              <a:t>, I., Horáková, R. Klenková, J.</a:t>
            </a:r>
            <a:r>
              <a:rPr lang="cs-CZ" i="1" dirty="0" smtClean="0"/>
              <a:t> Logopedie &amp; </a:t>
            </a:r>
            <a:r>
              <a:rPr lang="cs-CZ" i="1" dirty="0" err="1" smtClean="0"/>
              <a:t>Surdopedie</a:t>
            </a:r>
            <a:r>
              <a:rPr lang="cs-CZ" i="1" dirty="0" smtClean="0"/>
              <a:t>. </a:t>
            </a:r>
            <a:r>
              <a:rPr lang="cs-CZ" dirty="0" smtClean="0"/>
              <a:t>Brno: </a:t>
            </a:r>
            <a:r>
              <a:rPr lang="cs-CZ" dirty="0" err="1" smtClean="0"/>
              <a:t>Paido</a:t>
            </a:r>
            <a:r>
              <a:rPr lang="cs-CZ" dirty="0" smtClean="0"/>
              <a:t>, 2007. ISBN 978-80-7315-136-2.</a:t>
            </a:r>
          </a:p>
          <a:p>
            <a:r>
              <a:rPr lang="cs-CZ" dirty="0" err="1" smtClean="0"/>
              <a:t>Pipeková</a:t>
            </a:r>
            <a:r>
              <a:rPr lang="cs-CZ" dirty="0" smtClean="0"/>
              <a:t>, J. (</a:t>
            </a:r>
            <a:r>
              <a:rPr lang="cs-CZ" dirty="0" err="1" smtClean="0"/>
              <a:t>ed</a:t>
            </a:r>
            <a:r>
              <a:rPr lang="cs-CZ" dirty="0" smtClean="0"/>
              <a:t>.). </a:t>
            </a:r>
            <a:r>
              <a:rPr lang="cs-CZ" i="1" dirty="0" smtClean="0"/>
              <a:t>Kapitoly ze speciální pedagogiky.</a:t>
            </a:r>
            <a:r>
              <a:rPr lang="cs-CZ" dirty="0" smtClean="0"/>
              <a:t> Brno : </a:t>
            </a:r>
            <a:r>
              <a:rPr lang="cs-CZ" dirty="0" err="1" smtClean="0"/>
              <a:t>Paido</a:t>
            </a:r>
            <a:r>
              <a:rPr lang="cs-CZ" dirty="0" smtClean="0"/>
              <a:t>, 2006. ISBN 80-7315-120-0</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POJMY</a:t>
            </a:r>
            <a:endParaRPr lang="cs-CZ" dirty="0"/>
          </a:p>
        </p:txBody>
      </p:sp>
      <p:sp>
        <p:nvSpPr>
          <p:cNvPr id="3" name="Zástupný symbol pro obsah 2"/>
          <p:cNvSpPr>
            <a:spLocks noGrp="1"/>
          </p:cNvSpPr>
          <p:nvPr>
            <p:ph idx="1"/>
          </p:nvPr>
        </p:nvSpPr>
        <p:spPr/>
        <p:txBody>
          <a:bodyPr>
            <a:normAutofit/>
          </a:bodyPr>
          <a:lstStyle/>
          <a:p>
            <a:r>
              <a:rPr lang="cs-CZ" sz="2000" b="1" dirty="0" smtClean="0"/>
              <a:t>Logopedie </a:t>
            </a:r>
            <a:r>
              <a:rPr lang="cs-CZ" sz="2000" dirty="0" smtClean="0"/>
              <a:t>– vědní obor interdisciplinárního charakteru, jehož předmětem jsou zákonitosti vzniku, eliminování a prevence </a:t>
            </a:r>
            <a:r>
              <a:rPr lang="cs-CZ" sz="2000" b="1" dirty="0" smtClean="0"/>
              <a:t>narušené komunikační schopnosti.</a:t>
            </a:r>
            <a:r>
              <a:rPr lang="cs-CZ" sz="2000" dirty="0" smtClean="0"/>
              <a:t> Logopedie v moderním chápání je vědou zkoumající narušenou komunikační schopnost z hlediska jejích příčin, projevů, následků, možností diagnostiky, terapie i prevence (</a:t>
            </a:r>
            <a:r>
              <a:rPr lang="cs-CZ" sz="2000" dirty="0" err="1" smtClean="0"/>
              <a:t>Lechta</a:t>
            </a:r>
            <a:r>
              <a:rPr lang="cs-CZ" sz="2000" dirty="0" smtClean="0"/>
              <a:t>, 2002)</a:t>
            </a:r>
          </a:p>
          <a:p>
            <a:r>
              <a:rPr lang="cs-CZ" sz="2000" b="1" dirty="0" smtClean="0"/>
              <a:t>Logopedická intervence </a:t>
            </a:r>
            <a:r>
              <a:rPr lang="cs-CZ" sz="2000" dirty="0" smtClean="0"/>
              <a:t>– aktivita, která je pro práci logopeda specifická ve všech jejich oblastech. Cílem je odstranit, překonat, nebo zredukovat narušenou komunikační schopnost, předcházet jejím poruchám a rozvinout  ji. 3 úrovně – logopedická diagnostika, terapie a prevence.</a:t>
            </a:r>
          </a:p>
          <a:p>
            <a:r>
              <a:rPr lang="cs-CZ" sz="2000" b="1" dirty="0" smtClean="0"/>
              <a:t>Komunikace </a:t>
            </a:r>
            <a:r>
              <a:rPr lang="cs-CZ" sz="2000" dirty="0" smtClean="0"/>
              <a:t>– lze chápat jako složitý proces výměny informací</a:t>
            </a:r>
          </a:p>
          <a:p>
            <a:pPr>
              <a:buNone/>
            </a:pPr>
            <a:r>
              <a:rPr lang="cs-CZ" sz="2000" dirty="0" smtClean="0"/>
              <a:t>		verbální – komunikace slovem</a:t>
            </a:r>
          </a:p>
          <a:p>
            <a:pPr>
              <a:buNone/>
            </a:pPr>
            <a:r>
              <a:rPr lang="cs-CZ" sz="2000" dirty="0" smtClean="0"/>
              <a:t>		neverbální – gesta, postoj těla, pohledy očí, mimika, </a:t>
            </a:r>
            <a:r>
              <a:rPr lang="cs-CZ" sz="2400" dirty="0" smtClean="0"/>
              <a:t>….</a:t>
            </a:r>
            <a:endParaRPr lang="cs-CZ" sz="2100" dirty="0" smtClean="0"/>
          </a:p>
          <a:p>
            <a:endParaRPr lang="cs-CZ" sz="2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Ontogeneze řeči</a:t>
            </a:r>
            <a:endParaRPr lang="cs-CZ" dirty="0"/>
          </a:p>
        </p:txBody>
      </p:sp>
      <p:sp>
        <p:nvSpPr>
          <p:cNvPr id="3" name="Zástupný symbol pro obsah 2"/>
          <p:cNvSpPr>
            <a:spLocks noGrp="1"/>
          </p:cNvSpPr>
          <p:nvPr>
            <p:ph idx="1"/>
          </p:nvPr>
        </p:nvSpPr>
        <p:spPr/>
        <p:txBody>
          <a:bodyPr>
            <a:normAutofit lnSpcReduction="10000"/>
          </a:bodyPr>
          <a:lstStyle/>
          <a:p>
            <a:r>
              <a:rPr lang="cs-CZ" sz="1900" b="1" dirty="0" err="1" smtClean="0"/>
              <a:t>Preverbální</a:t>
            </a:r>
            <a:r>
              <a:rPr lang="cs-CZ" sz="1900" b="1" dirty="0" smtClean="0"/>
              <a:t> (</a:t>
            </a:r>
            <a:r>
              <a:rPr lang="cs-CZ" sz="1900" b="1" dirty="0" err="1" smtClean="0"/>
              <a:t>předřečové</a:t>
            </a:r>
            <a:r>
              <a:rPr lang="cs-CZ" sz="1900" b="1" dirty="0" smtClean="0"/>
              <a:t> období) </a:t>
            </a:r>
            <a:r>
              <a:rPr lang="cs-CZ" sz="1900" dirty="0" smtClean="0"/>
              <a:t>–do jednoho roku dítěte</a:t>
            </a:r>
          </a:p>
          <a:p>
            <a:pPr>
              <a:buNone/>
            </a:pPr>
            <a:r>
              <a:rPr lang="cs-CZ" sz="1900" dirty="0" smtClean="0"/>
              <a:t>		-  období křiku</a:t>
            </a:r>
          </a:p>
          <a:p>
            <a:pPr>
              <a:buNone/>
            </a:pPr>
            <a:r>
              <a:rPr lang="cs-CZ" sz="1900" dirty="0" smtClean="0"/>
              <a:t>		-  broukání</a:t>
            </a:r>
          </a:p>
          <a:p>
            <a:pPr>
              <a:buNone/>
            </a:pPr>
            <a:r>
              <a:rPr lang="cs-CZ" sz="1900" dirty="0" smtClean="0"/>
              <a:t>		-  pudové žvatlání</a:t>
            </a:r>
          </a:p>
          <a:p>
            <a:pPr>
              <a:buNone/>
            </a:pPr>
            <a:r>
              <a:rPr lang="cs-CZ" sz="1900" dirty="0" smtClean="0"/>
              <a:t>		-  napodobující žvatlání</a:t>
            </a:r>
          </a:p>
          <a:p>
            <a:pPr>
              <a:buNone/>
            </a:pPr>
            <a:r>
              <a:rPr lang="cs-CZ" sz="1900" dirty="0" smtClean="0"/>
              <a:t>		-  rozumění řeči</a:t>
            </a:r>
          </a:p>
          <a:p>
            <a:r>
              <a:rPr lang="cs-CZ" sz="1900" b="1" dirty="0" smtClean="0"/>
              <a:t>Vlastní vývoj řeči </a:t>
            </a:r>
          </a:p>
          <a:p>
            <a:pPr>
              <a:buNone/>
            </a:pPr>
            <a:r>
              <a:rPr lang="cs-CZ" sz="1900" dirty="0" smtClean="0"/>
              <a:t>		- stadium emocionálně volní (okolo 1 roku)</a:t>
            </a:r>
          </a:p>
          <a:p>
            <a:pPr>
              <a:buNone/>
            </a:pPr>
            <a:r>
              <a:rPr lang="cs-CZ" sz="1900" dirty="0" smtClean="0"/>
              <a:t>		- egocentrické stadium (1, 5 – 2 roky)</a:t>
            </a:r>
          </a:p>
          <a:p>
            <a:pPr>
              <a:buNone/>
            </a:pPr>
            <a:r>
              <a:rPr lang="cs-CZ" sz="1900" dirty="0" smtClean="0"/>
              <a:t>		- stadium asociačně-reprodukční  (okolo 2 roku)</a:t>
            </a:r>
          </a:p>
          <a:p>
            <a:pPr>
              <a:buNone/>
            </a:pPr>
            <a:r>
              <a:rPr lang="cs-CZ" sz="1900" dirty="0" smtClean="0"/>
              <a:t>		- stadium rozvoje komunikační řeči (mezi 2 a 3 rokem)</a:t>
            </a:r>
          </a:p>
          <a:p>
            <a:pPr>
              <a:buNone/>
            </a:pPr>
            <a:r>
              <a:rPr lang="cs-CZ" sz="1900" dirty="0" smtClean="0"/>
              <a:t>		- stadium logických pojmů (3.rok)</a:t>
            </a:r>
          </a:p>
          <a:p>
            <a:pPr>
              <a:buNone/>
            </a:pPr>
            <a:r>
              <a:rPr lang="cs-CZ" sz="1900" dirty="0" smtClean="0"/>
              <a:t>		- stadium intelektualizace řeči (4. rok)</a:t>
            </a:r>
          </a:p>
          <a:p>
            <a:r>
              <a:rPr lang="cs-CZ" sz="1900" b="1" dirty="0" smtClean="0"/>
              <a:t>Vývoj z hlediska jazykových rovin </a:t>
            </a:r>
            <a:r>
              <a:rPr lang="cs-CZ" sz="1900" dirty="0" smtClean="0"/>
              <a:t>- samostudium</a:t>
            </a:r>
          </a:p>
          <a:p>
            <a:pPr>
              <a:buNone/>
            </a:pPr>
            <a:endParaRPr lang="cs-CZ" sz="1900" dirty="0" smtClean="0"/>
          </a:p>
          <a:p>
            <a:pPr>
              <a:buNone/>
            </a:pPr>
            <a:endParaRPr lang="cs-CZ" sz="1900" dirty="0" smtClean="0"/>
          </a:p>
          <a:p>
            <a:pPr>
              <a:buNone/>
            </a:pPr>
            <a:endParaRPr lang="cs-CZ" sz="19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Narušená komunikační schopnost</a:t>
            </a:r>
            <a:endParaRPr lang="cs-CZ" dirty="0"/>
          </a:p>
        </p:txBody>
      </p:sp>
      <p:sp>
        <p:nvSpPr>
          <p:cNvPr id="3" name="Zástupný symbol pro obsah 2"/>
          <p:cNvSpPr>
            <a:spLocks noGrp="1"/>
          </p:cNvSpPr>
          <p:nvPr>
            <p:ph idx="1"/>
          </p:nvPr>
        </p:nvSpPr>
        <p:spPr>
          <a:xfrm>
            <a:off x="214282" y="1643050"/>
            <a:ext cx="8634442" cy="5214950"/>
          </a:xfrm>
        </p:spPr>
        <p:txBody>
          <a:bodyPr>
            <a:normAutofit fontScale="55000" lnSpcReduction="20000"/>
          </a:bodyPr>
          <a:lstStyle/>
          <a:p>
            <a:r>
              <a:rPr lang="cs-CZ" sz="3500" b="1" dirty="0" smtClean="0"/>
              <a:t>Komunikační schopnost </a:t>
            </a:r>
            <a:r>
              <a:rPr lang="cs-CZ" sz="3500" dirty="0" smtClean="0"/>
              <a:t>jednotlivce je </a:t>
            </a:r>
            <a:r>
              <a:rPr lang="cs-CZ" sz="3500" b="1" dirty="0" smtClean="0"/>
              <a:t>narušena</a:t>
            </a:r>
            <a:r>
              <a:rPr lang="cs-CZ" sz="3500" dirty="0" smtClean="0"/>
              <a:t> tehdy, když některá rovina (nebo několik rovin současně)jeho jazykových projevů působí interferenčně vzhledem k jeho komunikačními záměru. Může jít o foneticko-fonologickou, </a:t>
            </a:r>
            <a:r>
              <a:rPr lang="cs-CZ" sz="3500" dirty="0" err="1" smtClean="0"/>
              <a:t>morfologicko</a:t>
            </a:r>
            <a:r>
              <a:rPr lang="cs-CZ" sz="3500" dirty="0" smtClean="0"/>
              <a:t> – syntaktickou, lexikální, pragmatickou rovinu, nebo o verbální i nonverbální, mluvenou i grafickou formu komunikace, její expresivní i receptivní složku.</a:t>
            </a:r>
          </a:p>
          <a:p>
            <a:endParaRPr lang="cs-CZ" sz="2600" dirty="0" smtClean="0"/>
          </a:p>
          <a:p>
            <a:r>
              <a:rPr lang="cs-CZ" b="1" dirty="0" smtClean="0"/>
              <a:t>Klasifikace narušení komunikační schopnosti:</a:t>
            </a:r>
          </a:p>
          <a:p>
            <a:pPr lvl="0">
              <a:buNone/>
            </a:pPr>
            <a:r>
              <a:rPr lang="cs-CZ" dirty="0" smtClean="0"/>
              <a:t>	- Vývojová nemluvnost (vývoj.dysfázie)</a:t>
            </a:r>
          </a:p>
          <a:p>
            <a:pPr lvl="0">
              <a:buNone/>
            </a:pPr>
            <a:r>
              <a:rPr lang="cs-CZ" dirty="0" smtClean="0"/>
              <a:t>	- Získaná orgánová nemluvnost (afázie)</a:t>
            </a:r>
          </a:p>
          <a:p>
            <a:pPr lvl="0">
              <a:buNone/>
            </a:pPr>
            <a:r>
              <a:rPr lang="cs-CZ" dirty="0" smtClean="0"/>
              <a:t>	- Získaná psychogenní nemluvnost (mutismus)</a:t>
            </a:r>
          </a:p>
          <a:p>
            <a:pPr lvl="0">
              <a:buNone/>
            </a:pPr>
            <a:r>
              <a:rPr lang="cs-CZ" dirty="0" smtClean="0"/>
              <a:t>	- Narušení zvuku řeči (</a:t>
            </a:r>
            <a:r>
              <a:rPr lang="cs-CZ" dirty="0" err="1" smtClean="0"/>
              <a:t>rinolalie</a:t>
            </a:r>
            <a:r>
              <a:rPr lang="cs-CZ" dirty="0" smtClean="0"/>
              <a:t>, palatolalie)</a:t>
            </a:r>
          </a:p>
          <a:p>
            <a:pPr lvl="0">
              <a:buNone/>
            </a:pPr>
            <a:r>
              <a:rPr lang="cs-CZ" dirty="0" smtClean="0"/>
              <a:t>	- Narušení </a:t>
            </a:r>
            <a:r>
              <a:rPr lang="cs-CZ" dirty="0" err="1" smtClean="0"/>
              <a:t>fluence</a:t>
            </a:r>
            <a:r>
              <a:rPr lang="cs-CZ" dirty="0" smtClean="0"/>
              <a:t> (plynulosti) řeči (koktavost, brebtavost)</a:t>
            </a:r>
          </a:p>
          <a:p>
            <a:pPr lvl="0">
              <a:buNone/>
            </a:pPr>
            <a:r>
              <a:rPr lang="cs-CZ" dirty="0" smtClean="0"/>
              <a:t>	- Narušení článkování řeči (dyslalie, dysartrie)</a:t>
            </a:r>
          </a:p>
          <a:p>
            <a:pPr lvl="0">
              <a:buNone/>
            </a:pPr>
            <a:r>
              <a:rPr lang="cs-CZ" dirty="0" smtClean="0"/>
              <a:t>	- Narušení grafické stránky řeči – viz. Specifické poruchy učení</a:t>
            </a:r>
          </a:p>
          <a:p>
            <a:pPr lvl="0">
              <a:buNone/>
            </a:pPr>
            <a:r>
              <a:rPr lang="cs-CZ" dirty="0" smtClean="0"/>
              <a:t>	- Symptomatické poruchy řeči</a:t>
            </a:r>
          </a:p>
          <a:p>
            <a:pPr lvl="0">
              <a:buNone/>
            </a:pPr>
            <a:r>
              <a:rPr lang="cs-CZ" dirty="0" smtClean="0"/>
              <a:t>	- Poruchy hlasu</a:t>
            </a:r>
          </a:p>
          <a:p>
            <a:pPr lvl="0">
              <a:buNone/>
            </a:pPr>
            <a:r>
              <a:rPr lang="cs-CZ" dirty="0" smtClean="0"/>
              <a:t>	- Kombinované vady a poruchy řeči</a:t>
            </a:r>
          </a:p>
          <a:p>
            <a:pPr>
              <a:buNone/>
            </a:pPr>
            <a:r>
              <a:rPr lang="cs-CZ" dirty="0" smtClean="0"/>
              <a:t> </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Opožděný vývoj řeči:</a:t>
            </a:r>
          </a:p>
          <a:p>
            <a:pPr lvl="0">
              <a:buNone/>
            </a:pPr>
            <a:r>
              <a:rPr lang="cs-CZ" dirty="0" smtClean="0"/>
              <a:t>	- dítě nemluví ve 3 letech nebo mluví méně než ostatní.</a:t>
            </a:r>
          </a:p>
          <a:p>
            <a:pPr lvl="0">
              <a:buNone/>
            </a:pPr>
            <a:r>
              <a:rPr lang="cs-CZ" dirty="0" smtClean="0"/>
              <a:t>	- Hledat příčiny - vyloučit sluchovou vadu, poruchu intelektu, mluvních orgánů, akustickou </a:t>
            </a:r>
            <a:r>
              <a:rPr lang="cs-CZ" dirty="0" err="1" smtClean="0"/>
              <a:t>dysgnózii</a:t>
            </a:r>
            <a:r>
              <a:rPr lang="cs-CZ" dirty="0" smtClean="0"/>
              <a:t> (neschopnost zapamatovat si slova, porozumět smyslu slov)</a:t>
            </a:r>
          </a:p>
          <a:p>
            <a:pPr lvl="0">
              <a:buNone/>
            </a:pPr>
            <a:r>
              <a:rPr lang="cs-CZ" dirty="0" smtClean="0"/>
              <a:t>	- Etiologie: nepodnětné, nestimulující prostředí, citově deprivované D, dědičnost, nevyzrálost CNS, nedonošenost, předčasné nar., LMD.</a:t>
            </a:r>
          </a:p>
          <a:p>
            <a:r>
              <a:rPr lang="cs-CZ" b="1" dirty="0" smtClean="0"/>
              <a:t>Vývojová dysfázie:= specificky narušený vývoj řeči</a:t>
            </a:r>
          </a:p>
          <a:p>
            <a:pPr lvl="0">
              <a:buNone/>
            </a:pPr>
            <a:r>
              <a:rPr lang="cs-CZ" dirty="0" smtClean="0"/>
              <a:t>	- Projevy:  neschopností či sníženou schopností dítěte verbálně komunikovat, i když jsou dobré podmínky pro vytvoření řeči.</a:t>
            </a:r>
          </a:p>
          <a:p>
            <a:pPr lvl="0">
              <a:buNone/>
            </a:pPr>
            <a:r>
              <a:rPr lang="cs-CZ" dirty="0" smtClean="0"/>
              <a:t>	- zasahuje: receptivní i expresivní složku řeči, výslovnost, gramatickou strukturu i slovní zásobu. Dítě je lehce unavitelné, narušení emocionality, motivace, zájmů.</a:t>
            </a:r>
          </a:p>
          <a:p>
            <a:pPr lvl="0">
              <a:buNone/>
            </a:pPr>
            <a:r>
              <a:rPr lang="cs-CZ" dirty="0" smtClean="0"/>
              <a:t>	- ve škole - SPU (dyslexie, dysortografie).</a:t>
            </a:r>
          </a:p>
          <a:p>
            <a:pPr>
              <a:buNone/>
            </a:pPr>
            <a:r>
              <a:rPr lang="cs-CZ" dirty="0" smtClean="0"/>
              <a:t> </a:t>
            </a:r>
          </a:p>
          <a:p>
            <a:endParaRPr lang="cs-CZ" dirty="0" smtClean="0"/>
          </a:p>
          <a:p>
            <a:pPr lvl="0">
              <a:buNone/>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Afázie:</a:t>
            </a:r>
          </a:p>
          <a:p>
            <a:pPr lvl="0">
              <a:buNone/>
            </a:pPr>
            <a:r>
              <a:rPr lang="cs-CZ" dirty="0" smtClean="0"/>
              <a:t>	- centrální porucha řeči při orgánovém poškození CNS, na základě lokálních poškození mozku.</a:t>
            </a:r>
          </a:p>
          <a:p>
            <a:pPr lvl="0">
              <a:buNone/>
            </a:pPr>
            <a:r>
              <a:rPr lang="cs-CZ" dirty="0" smtClean="0"/>
              <a:t>	- ztráta již nabyté schopnosti komunikovat (poškození dominantní hemisféry: nádory, úrazy, krvácení do mozku, intoxikace).</a:t>
            </a:r>
          </a:p>
          <a:p>
            <a:pPr lvl="0">
              <a:buNone/>
            </a:pPr>
            <a:r>
              <a:rPr lang="cs-CZ" dirty="0" smtClean="0"/>
              <a:t>	- Dětská afázie – postihuje </a:t>
            </a:r>
            <a:r>
              <a:rPr lang="cs-CZ" dirty="0" err="1" smtClean="0"/>
              <a:t>vyvýjející</a:t>
            </a:r>
            <a:r>
              <a:rPr lang="cs-CZ" dirty="0" smtClean="0"/>
              <a:t> se řeč</a:t>
            </a:r>
          </a:p>
          <a:p>
            <a:r>
              <a:rPr lang="cs-CZ" b="1" dirty="0" smtClean="0"/>
              <a:t>Neurotické a psychotické poruchy řeči:</a:t>
            </a:r>
          </a:p>
          <a:p>
            <a:pPr lvl="0">
              <a:buNone/>
            </a:pPr>
            <a:r>
              <a:rPr lang="cs-CZ" b="1" dirty="0" smtClean="0"/>
              <a:t>	Mutismus (oněmění): </a:t>
            </a:r>
            <a:r>
              <a:rPr lang="cs-CZ" dirty="0" smtClean="0"/>
              <a:t>ztráta artikulované řeči na podkladě silného psychického traumatu (úlek, šok, stres, vyčerpání), není poškození CNS.</a:t>
            </a:r>
          </a:p>
          <a:p>
            <a:pPr lvl="0">
              <a:buNone/>
            </a:pPr>
            <a:r>
              <a:rPr lang="cs-CZ" b="1" dirty="0" smtClean="0"/>
              <a:t>	Elektivní (selektivní) mutismus: </a:t>
            </a:r>
            <a:r>
              <a:rPr lang="cs-CZ" dirty="0" smtClean="0"/>
              <a:t>ztráta řeči - v určité situaci, určitém prostředí, na určitou osobu - trvání: nejméně jeden měsíc (časté u dětí  v období vstupu do školy)</a:t>
            </a:r>
          </a:p>
          <a:p>
            <a:pPr lvl="0"/>
            <a:endParaRPr lang="cs-CZ" b="1"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40000" lnSpcReduction="20000"/>
          </a:bodyPr>
          <a:lstStyle/>
          <a:p>
            <a:r>
              <a:rPr lang="cs-CZ" sz="4000" b="1" dirty="0" smtClean="0"/>
              <a:t>Koktavost a brebtavost:</a:t>
            </a:r>
          </a:p>
          <a:p>
            <a:endParaRPr lang="cs-CZ" sz="4000" b="1" dirty="0" smtClean="0"/>
          </a:p>
          <a:p>
            <a:pPr lvl="0">
              <a:buNone/>
            </a:pPr>
            <a:r>
              <a:rPr lang="cs-CZ" sz="4000" b="1" dirty="0" smtClean="0"/>
              <a:t>	Koktavost (</a:t>
            </a:r>
            <a:r>
              <a:rPr lang="cs-CZ" sz="4000" b="1" dirty="0" err="1" smtClean="0"/>
              <a:t>balbuties</a:t>
            </a:r>
            <a:r>
              <a:rPr lang="cs-CZ" sz="4000" b="1" dirty="0" smtClean="0"/>
              <a:t>): s</a:t>
            </a:r>
            <a:r>
              <a:rPr lang="cs-CZ" sz="4000" dirty="0" smtClean="0"/>
              <a:t>yndrom komplexního narušení koordinace orgánů participujících na mluvení : </a:t>
            </a:r>
            <a:r>
              <a:rPr lang="cs-CZ" sz="4000" u="sng" dirty="0" smtClean="0"/>
              <a:t>nedobrovolné přerušování mluvení</a:t>
            </a:r>
            <a:r>
              <a:rPr lang="cs-CZ" sz="4000" dirty="0" smtClean="0"/>
              <a:t>.</a:t>
            </a:r>
          </a:p>
          <a:p>
            <a:pPr lvl="0">
              <a:buNone/>
            </a:pPr>
            <a:r>
              <a:rPr lang="cs-CZ" sz="4000" dirty="0" smtClean="0"/>
              <a:t>	Příčiny (dosud nespolehlivě stanoveny), vždy několik: dědičné dispozice, orgánové poruchy. </a:t>
            </a:r>
          </a:p>
          <a:p>
            <a:pPr lvl="0">
              <a:buNone/>
            </a:pPr>
            <a:r>
              <a:rPr lang="cs-CZ" sz="4000" dirty="0" smtClean="0"/>
              <a:t>	Terapie: pouze potlačování příznaků.</a:t>
            </a:r>
          </a:p>
          <a:p>
            <a:pPr lvl="0">
              <a:buNone/>
            </a:pPr>
            <a:endParaRPr lang="cs-CZ" sz="4000" dirty="0" smtClean="0"/>
          </a:p>
          <a:p>
            <a:pPr lvl="0">
              <a:buNone/>
            </a:pPr>
            <a:r>
              <a:rPr lang="cs-CZ" sz="4000" b="1" dirty="0" smtClean="0"/>
              <a:t>	Brebtavost (</a:t>
            </a:r>
            <a:r>
              <a:rPr lang="cs-CZ" sz="4000" b="1" dirty="0" err="1" smtClean="0"/>
              <a:t>tumultus</a:t>
            </a:r>
            <a:r>
              <a:rPr lang="cs-CZ" sz="4000" b="1" dirty="0" smtClean="0"/>
              <a:t> </a:t>
            </a:r>
            <a:r>
              <a:rPr lang="cs-CZ" sz="4000" b="1" dirty="0" err="1" smtClean="0"/>
              <a:t>sermonis</a:t>
            </a:r>
            <a:r>
              <a:rPr lang="cs-CZ" sz="4000" b="1" dirty="0" smtClean="0"/>
              <a:t>): </a:t>
            </a:r>
            <a:r>
              <a:rPr lang="cs-CZ" sz="4000" dirty="0" smtClean="0"/>
              <a:t>extrémně zrychlené tempo řeči - opakování, vynechávání slabik, narušeno dýchání, artikulace.</a:t>
            </a:r>
          </a:p>
          <a:p>
            <a:pPr lvl="0">
              <a:buNone/>
            </a:pPr>
            <a:r>
              <a:rPr lang="cs-CZ" sz="4000" dirty="0" smtClean="0"/>
              <a:t>	Etiologie: nález na EEG (orgánový podklad), dědičnost, vliv prostředí.</a:t>
            </a:r>
          </a:p>
          <a:p>
            <a:pPr>
              <a:buNone/>
            </a:pPr>
            <a:r>
              <a:rPr lang="cs-CZ" sz="4000" dirty="0" smtClean="0"/>
              <a:t> </a:t>
            </a:r>
          </a:p>
          <a:p>
            <a:r>
              <a:rPr lang="cs-CZ" sz="4000" b="1" dirty="0" err="1" smtClean="0"/>
              <a:t>Rinolalie</a:t>
            </a:r>
            <a:r>
              <a:rPr lang="cs-CZ" sz="4000" b="1" dirty="0" smtClean="0"/>
              <a:t> a palatolalie:</a:t>
            </a:r>
          </a:p>
          <a:p>
            <a:pPr lvl="0">
              <a:buNone/>
            </a:pPr>
            <a:r>
              <a:rPr lang="cs-CZ" sz="4000" b="1" dirty="0" smtClean="0"/>
              <a:t>	</a:t>
            </a:r>
            <a:r>
              <a:rPr lang="cs-CZ" sz="4000" b="1" dirty="0" err="1" smtClean="0"/>
              <a:t>Rinolalie</a:t>
            </a:r>
            <a:r>
              <a:rPr lang="cs-CZ" sz="4000" b="1" dirty="0" smtClean="0"/>
              <a:t> (huhňavost): p</a:t>
            </a:r>
            <a:r>
              <a:rPr lang="cs-CZ" sz="4000" dirty="0" smtClean="0"/>
              <a:t>orucha zvuku řeči, patologicky změněná nosovost</a:t>
            </a:r>
          </a:p>
          <a:p>
            <a:pPr lvl="0">
              <a:buNone/>
            </a:pPr>
            <a:r>
              <a:rPr lang="cs-CZ" sz="4000" i="1" dirty="0" smtClean="0"/>
              <a:t>	Zavřená huhňavost</a:t>
            </a:r>
            <a:r>
              <a:rPr lang="cs-CZ" sz="4000" dirty="0" smtClean="0"/>
              <a:t> - patologicky snížená nosní rezonance</a:t>
            </a:r>
          </a:p>
          <a:p>
            <a:pPr lvl="0">
              <a:buNone/>
            </a:pPr>
            <a:r>
              <a:rPr lang="cs-CZ" sz="4000" i="1" dirty="0" smtClean="0"/>
              <a:t>	Otevřená huhňavost</a:t>
            </a:r>
            <a:r>
              <a:rPr lang="cs-CZ" sz="4000" dirty="0" smtClean="0"/>
              <a:t> - </a:t>
            </a:r>
            <a:r>
              <a:rPr lang="cs-CZ" sz="4000" dirty="0" err="1" smtClean="0"/>
              <a:t>patol.zvýšená</a:t>
            </a:r>
            <a:r>
              <a:rPr lang="cs-CZ" sz="4000" dirty="0" smtClean="0"/>
              <a:t> nosní rezonance</a:t>
            </a:r>
          </a:p>
          <a:p>
            <a:pPr lvl="0">
              <a:buNone/>
            </a:pPr>
            <a:r>
              <a:rPr lang="cs-CZ" sz="4000" b="1" dirty="0" smtClean="0"/>
              <a:t>	Palatolalie: </a:t>
            </a:r>
            <a:r>
              <a:rPr lang="cs-CZ" sz="4000" dirty="0" smtClean="0"/>
              <a:t>na základě rozštěpu v </a:t>
            </a:r>
            <a:r>
              <a:rPr lang="cs-CZ" sz="4000" dirty="0" err="1" smtClean="0"/>
              <a:t>orofacialní</a:t>
            </a:r>
            <a:r>
              <a:rPr lang="cs-CZ" sz="4000" dirty="0" smtClean="0"/>
              <a:t> oblasti (rozštěp rtu, měkkého a tvrdého patra)</a:t>
            </a:r>
            <a:endParaRPr lang="cs-CZ" sz="4000" b="1" dirty="0" smtClean="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Dyslalie a dysartrie</a:t>
            </a:r>
          </a:p>
          <a:p>
            <a:pPr>
              <a:buNone/>
            </a:pPr>
            <a:endParaRPr lang="cs-CZ" b="1" dirty="0" smtClean="0"/>
          </a:p>
          <a:p>
            <a:pPr lvl="0">
              <a:buNone/>
            </a:pPr>
            <a:r>
              <a:rPr lang="cs-CZ" b="1" dirty="0" smtClean="0"/>
              <a:t>	Dyslalie (patlavost): </a:t>
            </a:r>
            <a:r>
              <a:rPr lang="cs-CZ" dirty="0" smtClean="0"/>
              <a:t>porucha artikulace, neschopnost používat některé hlásky.</a:t>
            </a:r>
          </a:p>
          <a:p>
            <a:pPr lvl="0">
              <a:buNone/>
            </a:pPr>
            <a:r>
              <a:rPr lang="cs-CZ" dirty="0" smtClean="0"/>
              <a:t>	</a:t>
            </a:r>
            <a:r>
              <a:rPr lang="cs-CZ" dirty="0" err="1" smtClean="0"/>
              <a:t>d</a:t>
            </a:r>
            <a:r>
              <a:rPr lang="cs-CZ" dirty="0" smtClean="0"/>
              <a:t>. hlásková, </a:t>
            </a:r>
            <a:r>
              <a:rPr lang="cs-CZ" dirty="0" err="1" smtClean="0"/>
              <a:t>d</a:t>
            </a:r>
            <a:r>
              <a:rPr lang="cs-CZ" dirty="0" smtClean="0"/>
              <a:t>. slabiková, </a:t>
            </a:r>
            <a:r>
              <a:rPr lang="cs-CZ" dirty="0" err="1" smtClean="0"/>
              <a:t>d</a:t>
            </a:r>
            <a:r>
              <a:rPr lang="cs-CZ" dirty="0" smtClean="0"/>
              <a:t>. slovní.</a:t>
            </a:r>
          </a:p>
          <a:p>
            <a:pPr lvl="0">
              <a:buNone/>
            </a:pPr>
            <a:r>
              <a:rPr lang="cs-CZ" dirty="0" smtClean="0"/>
              <a:t>	Příčiny: poruchy sluchu, CNS, motor.neobratnost, nesprávný řečový vzor.</a:t>
            </a:r>
          </a:p>
          <a:p>
            <a:pPr lvl="0">
              <a:buNone/>
            </a:pPr>
            <a:r>
              <a:rPr lang="cs-CZ" b="1" dirty="0" smtClean="0"/>
              <a:t>	Dysartrie: </a:t>
            </a:r>
            <a:r>
              <a:rPr lang="cs-CZ" dirty="0" smtClean="0"/>
              <a:t>porucha artikulace jako celku při organickém poškození CNS. Narušen: proces respirace, fonace, zvuku řeči, </a:t>
            </a:r>
            <a:r>
              <a:rPr lang="cs-CZ" dirty="0" err="1" smtClean="0"/>
              <a:t>dysprozódie</a:t>
            </a:r>
            <a:r>
              <a:rPr lang="cs-CZ" dirty="0" smtClean="0"/>
              <a:t> - rytmu, melodie, tempa, přízvuku.</a:t>
            </a:r>
          </a:p>
          <a:p>
            <a:pPr lvl="0">
              <a:buNone/>
            </a:pPr>
            <a:r>
              <a:rPr lang="cs-CZ" b="1" dirty="0" smtClean="0"/>
              <a:t>	Anartrie - </a:t>
            </a:r>
            <a:r>
              <a:rPr lang="cs-CZ" dirty="0" smtClean="0"/>
              <a:t>úplná neschopnost artikulovat</a:t>
            </a:r>
            <a:r>
              <a:rPr lang="cs-CZ" b="1" dirty="0" smtClean="0"/>
              <a:t>.</a:t>
            </a:r>
          </a:p>
          <a:p>
            <a:pPr lvl="0">
              <a:buNone/>
            </a:pPr>
            <a:r>
              <a:rPr lang="cs-CZ" dirty="0" smtClean="0"/>
              <a:t>	U dětí s DMO.</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Poruchy hlasu:</a:t>
            </a:r>
          </a:p>
          <a:p>
            <a:pPr lvl="0">
              <a:buNone/>
            </a:pPr>
            <a:r>
              <a:rPr lang="cs-CZ" dirty="0" smtClean="0"/>
              <a:t>	organicky podmíněné (úrazy, obrny, nádory)</a:t>
            </a:r>
          </a:p>
          <a:p>
            <a:pPr lvl="0">
              <a:buNone/>
            </a:pPr>
            <a:r>
              <a:rPr lang="cs-CZ" dirty="0" smtClean="0"/>
              <a:t>	funkční (nesprávně užívání hlasu)</a:t>
            </a:r>
          </a:p>
          <a:p>
            <a:pPr lvl="0">
              <a:buNone/>
            </a:pPr>
            <a:r>
              <a:rPr lang="cs-CZ" dirty="0" smtClean="0"/>
              <a:t>	psychogenní (hlasové neurózy)</a:t>
            </a:r>
          </a:p>
          <a:p>
            <a:pPr lvl="0">
              <a:buNone/>
            </a:pPr>
            <a:r>
              <a:rPr lang="cs-CZ" dirty="0" smtClean="0"/>
              <a:t>	Etiologie: dědičnost, porušení inervace svalstva hrtanu, nesprávně užívání hlasu, hlasová hygiena, oper.zákroky, vady sluchu, neurotické poruchy.</a:t>
            </a:r>
          </a:p>
          <a:p>
            <a:pPr lvl="0">
              <a:buNone/>
            </a:pPr>
            <a:r>
              <a:rPr lang="cs-CZ" dirty="0" smtClean="0"/>
              <a:t>	Po léčbě následují hlasová cvičení vedená logopedem.</a:t>
            </a:r>
          </a:p>
          <a:p>
            <a:endParaRPr lang="cs-CZ" b="1" dirty="0" smtClean="0"/>
          </a:p>
          <a:p>
            <a:r>
              <a:rPr lang="cs-CZ" b="1" dirty="0" smtClean="0"/>
              <a:t>Symptomatické poruchy řeči - </a:t>
            </a:r>
            <a:r>
              <a:rPr lang="cs-CZ" dirty="0" smtClean="0"/>
              <a:t>symptomem jiného, dominantního postižení, onemocnění, poruchy.</a:t>
            </a:r>
          </a:p>
          <a:p>
            <a:pPr lvl="0">
              <a:buNone/>
            </a:pPr>
            <a:r>
              <a:rPr lang="cs-CZ" dirty="0" smtClean="0"/>
              <a:t>	Mentální postižení: dyslalie, huhňavost, brebtavost, echolálie, dysartrie</a:t>
            </a:r>
          </a:p>
          <a:p>
            <a:pPr lvl="0">
              <a:buNone/>
            </a:pPr>
            <a:r>
              <a:rPr lang="cs-CZ" dirty="0" smtClean="0"/>
              <a:t>	Zrakové postižení: opožděný vývoj řeči, dyslalie, verbalismus</a:t>
            </a:r>
          </a:p>
          <a:p>
            <a:pPr lvl="0">
              <a:buNone/>
            </a:pPr>
            <a:r>
              <a:rPr lang="cs-CZ" dirty="0" smtClean="0"/>
              <a:t>	Tělesné postižení: dysartrie</a:t>
            </a:r>
          </a:p>
          <a:p>
            <a:pPr lvl="0">
              <a:buNone/>
            </a:pPr>
            <a:r>
              <a:rPr lang="cs-CZ" dirty="0" smtClean="0"/>
              <a:t>	Sluchové postižení: dyslalie, dysfonie</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195</TotalTime>
  <Words>442</Words>
  <Application>Microsoft Office PowerPoint</Application>
  <PresentationFormat>Předvádění na obrazovce (4:3)</PresentationFormat>
  <Paragraphs>132</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Cesta</vt:lpstr>
      <vt:lpstr>LOGOPEDIE</vt:lpstr>
      <vt:lpstr>POJMY</vt:lpstr>
      <vt:lpstr>Ontogeneze řeči</vt:lpstr>
      <vt:lpstr>Narušená komunikační schopnost</vt:lpstr>
      <vt:lpstr>Jednotlivé druhy narušené komunikační schopnosti</vt:lpstr>
      <vt:lpstr>Jednotlivé druhy narušené komunikační schopnosti</vt:lpstr>
      <vt:lpstr>Jednotlivé druhy narušené komunikační schopnosti</vt:lpstr>
      <vt:lpstr>Jednotlivé druhy narušené komunikační schopnosti</vt:lpstr>
      <vt:lpstr>Jednotlivé druhy narušené komunikační schopnosti</vt:lpstr>
      <vt:lpstr>Současné možnosti logopedické intervence</vt:lpstr>
      <vt:lpstr>Možnosti logopedické intervence</vt:lpstr>
      <vt:lpstr>Možnosti logopedické intervence</vt:lpstr>
      <vt:lpstr>Aplikované pohybové aktivity </vt:lpstr>
      <vt:lpstr>Možnosti integrace </vt:lpstr>
      <vt:lpstr>Použitá literatura</vt:lpstr>
    </vt:vector>
  </TitlesOfParts>
  <Company>Your Organization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LOGOPEDIE</dc:title>
  <dc:creator>Your User Name</dc:creator>
  <cp:lastModifiedBy>Your User Name</cp:lastModifiedBy>
  <cp:revision>25</cp:revision>
  <dcterms:created xsi:type="dcterms:W3CDTF">2011-05-19T09:37:34Z</dcterms:created>
  <dcterms:modified xsi:type="dcterms:W3CDTF">2011-07-17T14:15:04Z</dcterms:modified>
</cp:coreProperties>
</file>