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5" r:id="rId8"/>
    <p:sldId id="261" r:id="rId9"/>
    <p:sldId id="275" r:id="rId10"/>
    <p:sldId id="271" r:id="rId11"/>
    <p:sldId id="272" r:id="rId12"/>
    <p:sldId id="274" r:id="rId13"/>
    <p:sldId id="277" r:id="rId14"/>
    <p:sldId id="269" r:id="rId15"/>
    <p:sldId id="268" r:id="rId16"/>
    <p:sldId id="270" r:id="rId17"/>
    <p:sldId id="266" r:id="rId18"/>
    <p:sldId id="267" r:id="rId19"/>
    <p:sldId id="276" r:id="rId20"/>
    <p:sldId id="273"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217357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120013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327088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75406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348072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014296-FCA7-4D1A-862C-A5CB1F62086E}" type="datetimeFigureOut">
              <a:rPr lang="cs-CZ" smtClean="0"/>
              <a:pPr/>
              <a:t>21.9.2012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2920013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014296-FCA7-4D1A-862C-A5CB1F62086E}" type="datetimeFigureOut">
              <a:rPr lang="cs-CZ" smtClean="0"/>
              <a:pPr/>
              <a:t>21.9.2012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3524949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6014296-FCA7-4D1A-862C-A5CB1F62086E}" type="datetimeFigureOut">
              <a:rPr lang="cs-CZ" smtClean="0"/>
              <a:pPr/>
              <a:t>21.9.2012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225467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014296-FCA7-4D1A-862C-A5CB1F62086E}" type="datetimeFigureOut">
              <a:rPr lang="cs-CZ" smtClean="0"/>
              <a:pPr/>
              <a:t>21.9.2012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2047861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6014296-FCA7-4D1A-862C-A5CB1F62086E}" type="datetimeFigureOut">
              <a:rPr lang="cs-CZ" smtClean="0"/>
              <a:pPr/>
              <a:t>21.9.2012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158005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6014296-FCA7-4D1A-862C-A5CB1F62086E}" type="datetimeFigureOut">
              <a:rPr lang="cs-CZ" smtClean="0"/>
              <a:pPr/>
              <a:t>21.9.2012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1982649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14296-FCA7-4D1A-862C-A5CB1F62086E}" type="datetimeFigureOut">
              <a:rPr lang="cs-CZ" smtClean="0"/>
              <a:pPr/>
              <a:t>21.9.2012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1246E-33C4-4E19-A829-61AA289F2CF1}" type="slidenum">
              <a:rPr lang="cs-CZ" smtClean="0"/>
              <a:pPr/>
              <a:t>‹#›</a:t>
            </a:fld>
            <a:endParaRPr lang="cs-CZ"/>
          </a:p>
        </p:txBody>
      </p:sp>
    </p:spTree>
    <p:extLst>
      <p:ext uri="{BB962C8B-B14F-4D97-AF65-F5344CB8AC3E}">
        <p14:creationId xmlns:p14="http://schemas.microsoft.com/office/powerpoint/2010/main" xmlns="" val="175262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dartfish.cz/"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dartfish.tv/Presenter.aspx?CR=p3" TargetMode="External"/><Relationship Id="rId2" Type="http://schemas.openxmlformats.org/officeDocument/2006/relationships/hyperlink" Target="http://www.dartfish.info/cz/user_guide/" TargetMode="External"/><Relationship Id="rId1" Type="http://schemas.openxmlformats.org/officeDocument/2006/relationships/slideLayout" Target="../slideLayouts/slideLayout2.xml"/><Relationship Id="rId5" Type="http://schemas.openxmlformats.org/officeDocument/2006/relationships/hyperlink" Target="https://email.seznam.cz/redir?hashId=1906588881&amp;to=http%3a%2f%2fwww%2evideoanalyza%2ecz%2f" TargetMode="External"/><Relationship Id="rId4" Type="http://schemas.openxmlformats.org/officeDocument/2006/relationships/hyperlink" Target="http://www.dartfish.tv/Presenter.aspx?CR=p4621c2495m114814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anik@fsps.muni.cz" TargetMode="External"/><Relationship Id="rId2" Type="http://schemas.openxmlformats.org/officeDocument/2006/relationships/hyperlink" Target="mailto:janik@sps.muni.cz"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fsps.muni.cz/impact/dartfis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sps.muni.cz/impact/dartfish/" TargetMode="External"/><Relationship Id="rId2" Type="http://schemas.openxmlformats.org/officeDocument/2006/relationships/hyperlink" Target="http://www.dartfish.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smtClean="0"/>
              <a:t>Trenérsko</a:t>
            </a:r>
            <a:r>
              <a:rPr lang="cs-CZ" b="1" dirty="0" smtClean="0"/>
              <a:t> metodická praxe II</a:t>
            </a:r>
            <a:r>
              <a:rPr lang="cs-CZ" b="1" dirty="0"/>
              <a:t/>
            </a:r>
            <a:br>
              <a:rPr lang="cs-CZ" b="1" dirty="0"/>
            </a:br>
            <a:endParaRPr lang="cs-CZ" b="1" dirty="0"/>
          </a:p>
        </p:txBody>
      </p:sp>
      <p:sp>
        <p:nvSpPr>
          <p:cNvPr id="3" name="Podnadpis 2"/>
          <p:cNvSpPr>
            <a:spLocks noGrp="1"/>
          </p:cNvSpPr>
          <p:nvPr>
            <p:ph type="subTitle" idx="1"/>
          </p:nvPr>
        </p:nvSpPr>
        <p:spPr/>
        <p:txBody>
          <a:bodyPr>
            <a:normAutofit/>
          </a:bodyPr>
          <a:lstStyle/>
          <a:p>
            <a:pPr algn="l"/>
            <a:r>
              <a:rPr lang="cs-CZ" sz="2800" dirty="0" smtClean="0">
                <a:solidFill>
                  <a:srgbClr val="FF0000"/>
                </a:solidFill>
              </a:rPr>
              <a:t>Předpoklad udělený zápočet z TMP I</a:t>
            </a:r>
          </a:p>
          <a:p>
            <a:pPr algn="l"/>
            <a:r>
              <a:rPr lang="cs-CZ" sz="2800" dirty="0" smtClean="0">
                <a:solidFill>
                  <a:srgbClr val="FF0000"/>
                </a:solidFill>
              </a:rPr>
              <a:t>Výjimka pouze po dohodě s garantem specializace</a:t>
            </a:r>
          </a:p>
          <a:p>
            <a:pPr algn="l"/>
            <a:endParaRPr lang="cs-CZ" sz="1600" dirty="0"/>
          </a:p>
        </p:txBody>
      </p:sp>
    </p:spTree>
    <p:extLst>
      <p:ext uri="{BB962C8B-B14F-4D97-AF65-F5344CB8AC3E}">
        <p14:creationId xmlns:p14="http://schemas.microsoft.com/office/powerpoint/2010/main" xmlns="" val="2057406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Dartfish</a:t>
            </a:r>
            <a:r>
              <a:rPr lang="cs-CZ" b="1" dirty="0" smtClean="0"/>
              <a:t> – jak se dostat do programu</a:t>
            </a:r>
            <a:endParaRPr lang="cs-CZ" b="1" dirty="0"/>
          </a:p>
        </p:txBody>
      </p:sp>
      <p:sp>
        <p:nvSpPr>
          <p:cNvPr id="3" name="Zástupný symbol pro obsah 2"/>
          <p:cNvSpPr>
            <a:spLocks noGrp="1"/>
          </p:cNvSpPr>
          <p:nvPr>
            <p:ph idx="1"/>
          </p:nvPr>
        </p:nvSpPr>
        <p:spPr/>
        <p:txBody>
          <a:bodyPr/>
          <a:lstStyle/>
          <a:p>
            <a:r>
              <a:rPr lang="cs-CZ" dirty="0" smtClean="0"/>
              <a:t>V krátké budoucnosti budou mít všichni posluchači umožněn přístup do programu přes společný server. Z technických důvodů však tato možnost bude uvedena do praxe v nejbližší době.</a:t>
            </a:r>
          </a:p>
          <a:p>
            <a:r>
              <a:rPr lang="cs-CZ" dirty="0" smtClean="0"/>
              <a:t>Jako náhradní řešení posluchači využijí nabídky společnosti na stáhnutí demoverze</a:t>
            </a:r>
            <a:endParaRPr lang="cs-CZ" dirty="0"/>
          </a:p>
        </p:txBody>
      </p:sp>
    </p:spTree>
    <p:extLst>
      <p:ext uri="{BB962C8B-B14F-4D97-AF65-F5344CB8AC3E}">
        <p14:creationId xmlns:p14="http://schemas.microsoft.com/office/powerpoint/2010/main" xmlns="" val="3198155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Jak stáhnout demoverzi </a:t>
            </a:r>
            <a:r>
              <a:rPr lang="cs-CZ" b="1" dirty="0" err="1" smtClean="0"/>
              <a:t>Dartfish</a:t>
            </a:r>
            <a:endParaRPr lang="cs-CZ" b="1" dirty="0"/>
          </a:p>
        </p:txBody>
      </p:sp>
      <p:sp>
        <p:nvSpPr>
          <p:cNvPr id="3" name="Zástupný symbol pro obsah 2"/>
          <p:cNvSpPr>
            <a:spLocks noGrp="1"/>
          </p:cNvSpPr>
          <p:nvPr>
            <p:ph idx="1"/>
          </p:nvPr>
        </p:nvSpPr>
        <p:spPr/>
        <p:txBody>
          <a:bodyPr/>
          <a:lstStyle/>
          <a:p>
            <a:r>
              <a:rPr lang="cs-CZ" dirty="0" smtClean="0"/>
              <a:t>Podmínkou je operační systém Vista,Win7</a:t>
            </a:r>
          </a:p>
          <a:p>
            <a:r>
              <a:rPr lang="cs-CZ" dirty="0" smtClean="0">
                <a:hlinkClick r:id="rId2"/>
              </a:rPr>
              <a:t>http</a:t>
            </a:r>
            <a:r>
              <a:rPr lang="cs-CZ" dirty="0">
                <a:hlinkClick r:id="rId2"/>
              </a:rPr>
              <a:t>://</a:t>
            </a:r>
            <a:r>
              <a:rPr lang="cs-CZ" dirty="0" smtClean="0">
                <a:hlinkClick r:id="rId2"/>
              </a:rPr>
              <a:t>www.dartfish.cz</a:t>
            </a:r>
            <a:endParaRPr lang="cs-CZ" dirty="0" smtClean="0"/>
          </a:p>
          <a:p>
            <a:r>
              <a:rPr lang="cs-CZ" dirty="0" smtClean="0"/>
              <a:t>Kliknout na Produkty – software</a:t>
            </a:r>
          </a:p>
          <a:p>
            <a:r>
              <a:rPr lang="cs-CZ" dirty="0" smtClean="0"/>
              <a:t>Vpravo je ikonka </a:t>
            </a:r>
            <a:r>
              <a:rPr lang="cs-CZ" dirty="0" err="1" smtClean="0"/>
              <a:t>Downland</a:t>
            </a:r>
            <a:r>
              <a:rPr lang="cs-CZ" dirty="0" smtClean="0"/>
              <a:t> free trial</a:t>
            </a:r>
          </a:p>
          <a:p>
            <a:r>
              <a:rPr lang="cs-CZ" dirty="0" smtClean="0"/>
              <a:t>Po vložení jednoduché registrace Sign Up již můžete stahovat</a:t>
            </a:r>
          </a:p>
        </p:txBody>
      </p:sp>
    </p:spTree>
    <p:extLst>
      <p:ext uri="{BB962C8B-B14F-4D97-AF65-F5344CB8AC3E}">
        <p14:creationId xmlns:p14="http://schemas.microsoft.com/office/powerpoint/2010/main" xmlns="" val="2588215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bezplatného účtu</a:t>
            </a:r>
            <a:endParaRPr lang="en-US" dirty="0"/>
          </a:p>
        </p:txBody>
      </p:sp>
      <p:sp>
        <p:nvSpPr>
          <p:cNvPr id="3" name="Zástupný symbol pro obsah 2"/>
          <p:cNvSpPr>
            <a:spLocks noGrp="1"/>
          </p:cNvSpPr>
          <p:nvPr>
            <p:ph idx="1"/>
          </p:nvPr>
        </p:nvSpPr>
        <p:spPr/>
        <p:txBody>
          <a:bodyPr/>
          <a:lstStyle/>
          <a:p>
            <a:endParaRPr lang="en-US"/>
          </a:p>
        </p:txBody>
      </p:sp>
      <p:pic>
        <p:nvPicPr>
          <p:cNvPr id="1026" name="Picture 2" descr="C:\Documents and Settings\petr\Desktop\abbe_ppt1.JPG"/>
          <p:cNvPicPr>
            <a:picLocks noChangeAspect="1" noChangeArrowheads="1"/>
          </p:cNvPicPr>
          <p:nvPr/>
        </p:nvPicPr>
        <p:blipFill>
          <a:blip r:embed="rId2" cstate="print"/>
          <a:srcRect/>
          <a:stretch>
            <a:fillRect/>
          </a:stretch>
        </p:blipFill>
        <p:spPr bwMode="auto">
          <a:xfrm>
            <a:off x="467544" y="1412776"/>
            <a:ext cx="8210318" cy="470473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Nápověda </a:t>
            </a:r>
            <a:r>
              <a:rPr lang="cs-CZ" b="1" dirty="0" err="1" smtClean="0"/>
              <a:t>Dartfish</a:t>
            </a:r>
            <a:r>
              <a:rPr lang="cs-CZ" b="1" dirty="0" smtClean="0"/>
              <a:t> přístupná na internetu</a:t>
            </a:r>
            <a:endParaRPr lang="en-US" b="1" dirty="0"/>
          </a:p>
        </p:txBody>
      </p:sp>
      <p:sp>
        <p:nvSpPr>
          <p:cNvPr id="3" name="Zástupný symbol pro obsah 2"/>
          <p:cNvSpPr>
            <a:spLocks noGrp="1"/>
          </p:cNvSpPr>
          <p:nvPr>
            <p:ph idx="1"/>
          </p:nvPr>
        </p:nvSpPr>
        <p:spPr/>
        <p:txBody>
          <a:bodyPr>
            <a:normAutofit/>
          </a:bodyPr>
          <a:lstStyle/>
          <a:p>
            <a:r>
              <a:rPr lang="cs-CZ" sz="2000" dirty="0" smtClean="0"/>
              <a:t>Neoficiální v českém jazyce: </a:t>
            </a:r>
            <a:r>
              <a:rPr lang="cs-CZ" sz="2000" dirty="0" smtClean="0">
                <a:hlinkClick r:id="rId2"/>
              </a:rPr>
              <a:t>http://www.</a:t>
            </a:r>
            <a:r>
              <a:rPr lang="cs-CZ" sz="2000" dirty="0" err="1" smtClean="0">
                <a:hlinkClick r:id="rId2"/>
              </a:rPr>
              <a:t>dartfish.info</a:t>
            </a:r>
            <a:r>
              <a:rPr lang="cs-CZ" sz="2000" dirty="0" smtClean="0">
                <a:hlinkClick r:id="rId2"/>
              </a:rPr>
              <a:t>/</a:t>
            </a:r>
            <a:r>
              <a:rPr lang="cs-CZ" sz="2000" dirty="0" err="1" smtClean="0">
                <a:hlinkClick r:id="rId2"/>
              </a:rPr>
              <a:t>cz</a:t>
            </a:r>
            <a:r>
              <a:rPr lang="cs-CZ" sz="2000" dirty="0" smtClean="0">
                <a:hlinkClick r:id="rId2"/>
              </a:rPr>
              <a:t>/user_</a:t>
            </a:r>
            <a:r>
              <a:rPr lang="cs-CZ" sz="2000" dirty="0" err="1" smtClean="0">
                <a:hlinkClick r:id="rId2"/>
              </a:rPr>
              <a:t>guide</a:t>
            </a:r>
            <a:r>
              <a:rPr lang="cs-CZ" sz="2000" dirty="0" smtClean="0">
                <a:hlinkClick r:id="rId2"/>
              </a:rPr>
              <a:t>/</a:t>
            </a:r>
            <a:endParaRPr lang="cs-CZ" sz="2000" dirty="0" smtClean="0"/>
          </a:p>
          <a:p>
            <a:pPr>
              <a:buNone/>
            </a:pPr>
            <a:endParaRPr lang="cs-CZ" sz="2000" dirty="0" smtClean="0"/>
          </a:p>
          <a:p>
            <a:r>
              <a:rPr lang="cs-CZ" sz="2000" dirty="0" smtClean="0"/>
              <a:t>oficiální v anglickém jazyce: </a:t>
            </a:r>
            <a:r>
              <a:rPr lang="cs-CZ" sz="2000" dirty="0" smtClean="0">
                <a:hlinkClick r:id="rId3"/>
              </a:rPr>
              <a:t>http://www.</a:t>
            </a:r>
            <a:r>
              <a:rPr lang="cs-CZ" sz="2000" dirty="0" err="1" smtClean="0">
                <a:hlinkClick r:id="rId3"/>
              </a:rPr>
              <a:t>dartfish.tv</a:t>
            </a:r>
            <a:r>
              <a:rPr lang="cs-CZ" sz="2000" dirty="0" smtClean="0">
                <a:hlinkClick r:id="rId3"/>
              </a:rPr>
              <a:t>/</a:t>
            </a:r>
            <a:r>
              <a:rPr lang="cs-CZ" sz="2000" dirty="0" err="1" smtClean="0">
                <a:hlinkClick r:id="rId3"/>
              </a:rPr>
              <a:t>Presenter.aspx</a:t>
            </a:r>
            <a:r>
              <a:rPr lang="cs-CZ" sz="2000" dirty="0" smtClean="0">
                <a:hlinkClick r:id="rId3"/>
              </a:rPr>
              <a:t>?CR=p3#!</a:t>
            </a:r>
            <a:r>
              <a:rPr lang="cs-CZ" sz="2000" dirty="0" smtClean="0">
                <a:hlinkClick r:id="rId3"/>
              </a:rPr>
              <a:t>AQEBAAEBAAEBAQABAQEBAA5MZWFybiBEYXJ0ZmlzaAAAAAA%3d</a:t>
            </a:r>
            <a:endParaRPr lang="cs-CZ" sz="2000" dirty="0" smtClean="0"/>
          </a:p>
          <a:p>
            <a:endParaRPr lang="cs-CZ" sz="2000" dirty="0" smtClean="0"/>
          </a:p>
          <a:p>
            <a:r>
              <a:rPr lang="pt-BR" sz="2000" dirty="0" smtClean="0"/>
              <a:t>První videotutoriál s českými titulky (jak na Import videa) najdete na</a:t>
            </a:r>
            <a:br>
              <a:rPr lang="pt-BR" sz="2000" dirty="0" smtClean="0"/>
            </a:br>
            <a:r>
              <a:rPr lang="pt-BR" sz="2000" b="1" i="1" dirty="0" smtClean="0">
                <a:hlinkClick r:id="rId4"/>
              </a:rPr>
              <a:t>http://</a:t>
            </a:r>
            <a:r>
              <a:rPr lang="pt-BR" sz="2000" b="1" i="1" dirty="0" smtClean="0">
                <a:hlinkClick r:id="rId4"/>
              </a:rPr>
              <a:t>www.dartfish.tv/Presenter.aspx?CR=p4621c2495m1148142</a:t>
            </a:r>
            <a:endParaRPr lang="cs-CZ" sz="2000" b="1" i="1" smtClean="0"/>
          </a:p>
          <a:p>
            <a:pPr>
              <a:buNone/>
            </a:pPr>
            <a:endParaRPr lang="cs-CZ" sz="2000" b="1" i="1" dirty="0" smtClean="0"/>
          </a:p>
          <a:p>
            <a:r>
              <a:rPr lang="en-US" sz="2000" dirty="0" err="1" smtClean="0"/>
              <a:t>Případně</a:t>
            </a:r>
            <a:r>
              <a:rPr lang="en-US" sz="2000" dirty="0" smtClean="0"/>
              <a:t> se </a:t>
            </a:r>
            <a:r>
              <a:rPr lang="en-US" sz="2000" dirty="0" err="1" smtClean="0"/>
              <a:t>můžete</a:t>
            </a:r>
            <a:r>
              <a:rPr lang="en-US" sz="2000" dirty="0" smtClean="0"/>
              <a:t> </a:t>
            </a:r>
            <a:r>
              <a:rPr lang="en-US" sz="2000" dirty="0" err="1" smtClean="0"/>
              <a:t>podívat</a:t>
            </a:r>
            <a:r>
              <a:rPr lang="en-US" sz="2000" dirty="0" smtClean="0"/>
              <a:t> </a:t>
            </a:r>
            <a:r>
              <a:rPr lang="en-US" sz="2000" dirty="0" err="1" smtClean="0"/>
              <a:t>na</a:t>
            </a:r>
            <a:r>
              <a:rPr lang="en-US" sz="2000" dirty="0" smtClean="0"/>
              <a:t> </a:t>
            </a:r>
            <a:r>
              <a:rPr lang="en-US" sz="2000" dirty="0" err="1" smtClean="0"/>
              <a:t>stránky</a:t>
            </a:r>
            <a:r>
              <a:rPr lang="en-US" sz="2000" dirty="0" smtClean="0"/>
              <a:t> </a:t>
            </a:r>
            <a:r>
              <a:rPr lang="en-US" sz="2000" dirty="0" smtClean="0">
                <a:hlinkClick r:id="rId5"/>
              </a:rPr>
              <a:t>www.videoanalyza.cz</a:t>
            </a:r>
            <a:r>
              <a:rPr lang="en-US" sz="2000" dirty="0" smtClean="0"/>
              <a:t>, </a:t>
            </a:r>
            <a:r>
              <a:rPr lang="en-US" sz="2000" dirty="0" err="1" smtClean="0"/>
              <a:t>kde</a:t>
            </a:r>
            <a:r>
              <a:rPr lang="en-US" sz="2000" dirty="0" smtClean="0"/>
              <a:t> </a:t>
            </a:r>
            <a:r>
              <a:rPr lang="en-US" sz="2000" dirty="0" err="1" smtClean="0"/>
              <a:t>najdete</a:t>
            </a:r>
            <a:r>
              <a:rPr lang="en-US" sz="2000" dirty="0" smtClean="0"/>
              <a:t> </a:t>
            </a:r>
            <a:r>
              <a:rPr lang="en-US" sz="2000" dirty="0" err="1" smtClean="0"/>
              <a:t>některé</a:t>
            </a:r>
            <a:r>
              <a:rPr lang="en-US" sz="2000" dirty="0" smtClean="0"/>
              <a:t> </a:t>
            </a:r>
            <a:r>
              <a:rPr lang="en-US" sz="2000" dirty="0" err="1" smtClean="0"/>
              <a:t>tipy</a:t>
            </a:r>
            <a:r>
              <a:rPr lang="en-US" sz="2000" dirty="0" smtClean="0"/>
              <a:t> pro </a:t>
            </a:r>
            <a:r>
              <a:rPr lang="en-US" sz="2000" dirty="0" err="1" smtClean="0"/>
              <a:t>práci</a:t>
            </a:r>
            <a:r>
              <a:rPr lang="en-US" sz="2000" dirty="0" smtClean="0"/>
              <a:t> s </a:t>
            </a:r>
            <a:r>
              <a:rPr lang="en-US" sz="2000" dirty="0" err="1" smtClean="0"/>
              <a:t>programem</a:t>
            </a:r>
            <a:r>
              <a:rPr lang="en-US" sz="2000" dirty="0" smtClean="0"/>
              <a:t>.</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9650"/>
            <a:ext cx="8229600" cy="792088"/>
          </a:xfrm>
        </p:spPr>
        <p:txBody>
          <a:bodyPr>
            <a:normAutofit/>
          </a:bodyPr>
          <a:lstStyle/>
          <a:p>
            <a:r>
              <a:rPr lang="cs-CZ" b="1" dirty="0" smtClean="0"/>
              <a:t>Souhrnné úkoly k zápočtům</a:t>
            </a:r>
            <a:endParaRPr lang="cs-CZ" b="1" dirty="0"/>
          </a:p>
        </p:txBody>
      </p:sp>
      <p:sp>
        <p:nvSpPr>
          <p:cNvPr id="3" name="Zástupný symbol pro obsah 2"/>
          <p:cNvSpPr>
            <a:spLocks noGrp="1"/>
          </p:cNvSpPr>
          <p:nvPr>
            <p:ph idx="1"/>
          </p:nvPr>
        </p:nvSpPr>
        <p:spPr>
          <a:xfrm>
            <a:off x="0" y="908720"/>
            <a:ext cx="9036496" cy="5960012"/>
          </a:xfrm>
        </p:spPr>
        <p:txBody>
          <a:bodyPr>
            <a:normAutofit fontScale="47500" lnSpcReduction="20000"/>
          </a:bodyPr>
          <a:lstStyle/>
          <a:p>
            <a:pPr lvl="0"/>
            <a:r>
              <a:rPr lang="cs-CZ" sz="3400" dirty="0" smtClean="0"/>
              <a:t>Každý student předá svému trenérovi, cvičitelovi před zahájením praxe dopis, který bude umístěn ve studijních materiálech. Dále zjistí kontaktní podklady od trenérů a cvičitelů - Jméno, email, telefon, místo konání praxe a termíny jednotlivých návštěv tréninkových jednotek. Podklady předá garantovi předmětu Janíkovi. </a:t>
            </a:r>
          </a:p>
          <a:p>
            <a:pPr lvl="0"/>
            <a:endParaRPr lang="cs-CZ" sz="3400" dirty="0" smtClean="0"/>
          </a:p>
          <a:p>
            <a:pPr lvl="0"/>
            <a:r>
              <a:rPr lang="cs-CZ" sz="3400" dirty="0" smtClean="0"/>
              <a:t>Vypracování protokolu o absolvované tréninkové (cvičitelské)stáži</a:t>
            </a:r>
          </a:p>
          <a:p>
            <a:pPr lvl="0"/>
            <a:endParaRPr lang="cs-CZ" sz="3400" dirty="0" smtClean="0"/>
          </a:p>
          <a:p>
            <a:pPr lvl="0"/>
            <a:r>
              <a:rPr lang="cs-CZ" sz="3400" dirty="0" smtClean="0"/>
              <a:t>Vypracování zadaného úkolu na základě využití softwaru </a:t>
            </a:r>
            <a:r>
              <a:rPr lang="cs-CZ" sz="3400" dirty="0" err="1" smtClean="0"/>
              <a:t>Dartfish</a:t>
            </a:r>
            <a:endParaRPr lang="cs-CZ" sz="3400" dirty="0" smtClean="0"/>
          </a:p>
          <a:p>
            <a:pPr lvl="0"/>
            <a:endParaRPr lang="cs-CZ" sz="3400" dirty="0" smtClean="0"/>
          </a:p>
          <a:p>
            <a:pPr lvl="0"/>
            <a:r>
              <a:rPr lang="cs-CZ" sz="3400" dirty="0" smtClean="0"/>
              <a:t>Odevzdání  Hodnocení studenta od vedoucího tréninkové stáže</a:t>
            </a:r>
          </a:p>
          <a:p>
            <a:pPr lvl="0"/>
            <a:endParaRPr lang="cs-CZ" sz="3400" dirty="0" smtClean="0"/>
          </a:p>
          <a:p>
            <a:r>
              <a:rPr lang="cs-CZ" sz="3400" dirty="0" smtClean="0"/>
              <a:t>Veškeré výstupy posluchači uloží do úschovny garanta Trenérsko-metodické praxe II, kopie pak jednotlivým garantům specializace. Termín uložení je kompatibilní se závěrem zkouškového období. Na základě vyhodnocení všech materiálů bude udělen zápočet. </a:t>
            </a:r>
            <a:r>
              <a:rPr lang="cs-CZ" sz="3400" dirty="0" smtClean="0">
                <a:solidFill>
                  <a:srgbClr val="FF0000"/>
                </a:solidFill>
              </a:rPr>
              <a:t>Pozor je nutná 90% docházka!!</a:t>
            </a:r>
          </a:p>
          <a:p>
            <a:endParaRPr lang="cs-CZ" sz="3400" dirty="0" smtClean="0"/>
          </a:p>
          <a:p>
            <a:r>
              <a:rPr lang="cs-CZ" sz="3400" dirty="0" smtClean="0"/>
              <a:t>K úkolu b. – Protokol o absolvované tréninkové stáži bude obsahovat konkrétní monitoring jednotlivých tréninkových jednotek, který by měl být odvozen zejména na základě využití práce s tréninkovým deníkem. Závěrem pak bude stručné hodnocení vykonané praxe. Povinností je účast na 90% tréninkových, cvičitelských jednotkách</a:t>
            </a:r>
          </a:p>
          <a:p>
            <a:endParaRPr lang="cs-CZ" sz="3400" dirty="0" smtClean="0"/>
          </a:p>
          <a:p>
            <a:r>
              <a:rPr lang="cs-CZ" sz="3400" dirty="0" smtClean="0"/>
              <a:t>K úkolu c. – viz kapitola </a:t>
            </a:r>
            <a:r>
              <a:rPr lang="cs-CZ" sz="3400" dirty="0" err="1" smtClean="0"/>
              <a:t>Dartfish</a:t>
            </a:r>
            <a:endParaRPr lang="cs-CZ" sz="3400" dirty="0" smtClean="0"/>
          </a:p>
          <a:p>
            <a:endParaRPr lang="cs-CZ" sz="3400" dirty="0" smtClean="0"/>
          </a:p>
          <a:p>
            <a:r>
              <a:rPr lang="cs-CZ" sz="3400" dirty="0" smtClean="0"/>
              <a:t>K úkolu d. – studenti sami předají příslušnému trenérovi, cvičiteli, požadovaný formulář a vyplněný od trenéra, cvičitele uloží do úschovny garanta předmětu. </a:t>
            </a:r>
          </a:p>
          <a:p>
            <a:endParaRPr lang="cs-CZ" sz="3400" dirty="0" smtClean="0"/>
          </a:p>
          <a:p>
            <a:endParaRPr lang="cs-CZ" dirty="0"/>
          </a:p>
        </p:txBody>
      </p:sp>
    </p:spTree>
    <p:extLst>
      <p:ext uri="{BB962C8B-B14F-4D97-AF65-F5344CB8AC3E}">
        <p14:creationId xmlns:p14="http://schemas.microsoft.com/office/powerpoint/2010/main" xmlns="" val="4138046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Spolupráce s garanty specializací</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Garantem předmětu TMP II je PaedDr. Zdeněk Janík, který zastřešuje a řídí výuku předmětu.</a:t>
            </a:r>
          </a:p>
          <a:p>
            <a:r>
              <a:rPr lang="cs-CZ" dirty="0" smtClean="0"/>
              <a:t>Nezbytnou nutností je však zejména úzká spolupráce každého posluchače s garantem příslušné specializace. Dále GS.</a:t>
            </a:r>
          </a:p>
          <a:p>
            <a:r>
              <a:rPr lang="cs-CZ" dirty="0" smtClean="0"/>
              <a:t>Z toho kromě jiného vyplývá:</a:t>
            </a:r>
          </a:p>
          <a:p>
            <a:pPr marL="514350" indent="-514350">
              <a:buAutoNum type="alphaLcPeriod"/>
            </a:pPr>
            <a:r>
              <a:rPr lang="cs-CZ" i="1" dirty="0" smtClean="0">
                <a:solidFill>
                  <a:srgbClr val="FF0000"/>
                </a:solidFill>
              </a:rPr>
              <a:t>Veškerou praktickou činnost konzultovat s GS</a:t>
            </a:r>
          </a:p>
          <a:p>
            <a:pPr marL="514350" indent="-514350">
              <a:buAutoNum type="alphaLcPeriod"/>
            </a:pPr>
            <a:r>
              <a:rPr lang="cs-CZ" i="1" dirty="0" smtClean="0">
                <a:solidFill>
                  <a:srgbClr val="FF0000"/>
                </a:solidFill>
              </a:rPr>
              <a:t>Konkrétní úkoly vyplývající s využití programu </a:t>
            </a:r>
            <a:r>
              <a:rPr lang="cs-CZ" i="1" dirty="0" err="1" smtClean="0">
                <a:solidFill>
                  <a:srgbClr val="FF0000"/>
                </a:solidFill>
              </a:rPr>
              <a:t>Dartfish</a:t>
            </a:r>
            <a:r>
              <a:rPr lang="cs-CZ" i="1" dirty="0" smtClean="0">
                <a:solidFill>
                  <a:srgbClr val="FF0000"/>
                </a:solidFill>
              </a:rPr>
              <a:t> před jejich vytvářením dojednat s GS</a:t>
            </a:r>
          </a:p>
          <a:p>
            <a:pPr marL="514350" indent="-514350">
              <a:buAutoNum type="alphaLcPeriod"/>
            </a:pPr>
            <a:r>
              <a:rPr lang="cs-CZ" i="1" dirty="0" smtClean="0">
                <a:solidFill>
                  <a:srgbClr val="FF0000"/>
                </a:solidFill>
              </a:rPr>
              <a:t>Veškeré materiály v kopii zasílat rovněž GS</a:t>
            </a:r>
          </a:p>
          <a:p>
            <a:pPr marL="514350" indent="-514350">
              <a:buAutoNum type="alphaLcPeriod"/>
            </a:pPr>
            <a:r>
              <a:rPr lang="cs-CZ" i="1" dirty="0" smtClean="0">
                <a:solidFill>
                  <a:srgbClr val="FF0000"/>
                </a:solidFill>
              </a:rPr>
              <a:t>Nezatěžovat GS obecnými požadavky (</a:t>
            </a:r>
            <a:endParaRPr lang="cs-CZ" i="1" dirty="0">
              <a:solidFill>
                <a:srgbClr val="FF0000"/>
              </a:solidFill>
            </a:endParaRPr>
          </a:p>
        </p:txBody>
      </p:sp>
    </p:spTree>
    <p:extLst>
      <p:ext uri="{BB962C8B-B14F-4D97-AF65-F5344CB8AC3E}">
        <p14:creationId xmlns:p14="http://schemas.microsoft.com/office/powerpoint/2010/main" xmlns="" val="3454351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Termín a způsob odevzdání veškerých úkolů</a:t>
            </a:r>
            <a:endParaRPr lang="cs-CZ" b="1" dirty="0"/>
          </a:p>
        </p:txBody>
      </p:sp>
      <p:sp>
        <p:nvSpPr>
          <p:cNvPr id="3" name="Zástupný symbol pro obsah 2"/>
          <p:cNvSpPr>
            <a:spLocks noGrp="1"/>
          </p:cNvSpPr>
          <p:nvPr>
            <p:ph idx="1"/>
          </p:nvPr>
        </p:nvSpPr>
        <p:spPr/>
        <p:txBody>
          <a:bodyPr/>
          <a:lstStyle/>
          <a:p>
            <a:r>
              <a:rPr lang="cs-CZ" dirty="0" smtClean="0"/>
              <a:t>Veškeré úkoly budou vypracovány elektronicky a poslány do úschovny garanta předmětu, kopie do úschovny GS.</a:t>
            </a:r>
          </a:p>
          <a:p>
            <a:r>
              <a:rPr lang="cs-CZ" dirty="0" smtClean="0"/>
              <a:t>Termín – týden před ukončením zkouškového období podzimního semestru.</a:t>
            </a:r>
          </a:p>
          <a:p>
            <a:r>
              <a:rPr lang="cs-CZ" dirty="0" smtClean="0"/>
              <a:t>Veškeré požadavky týkající se požadavků k udělení zápočtů a jejich plnění projednávejte pouze s garantem předmětu.</a:t>
            </a:r>
            <a:endParaRPr lang="cs-CZ" dirty="0"/>
          </a:p>
        </p:txBody>
      </p:sp>
    </p:spTree>
    <p:extLst>
      <p:ext uri="{BB962C8B-B14F-4D97-AF65-F5344CB8AC3E}">
        <p14:creationId xmlns:p14="http://schemas.microsoft.com/office/powerpoint/2010/main" xmlns="" val="2338987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0"/>
            <a:ext cx="8291264" cy="504056"/>
          </a:xfrm>
        </p:spPr>
        <p:txBody>
          <a:bodyPr>
            <a:normAutofit/>
          </a:bodyPr>
          <a:lstStyle/>
          <a:p>
            <a:r>
              <a:rPr lang="cs-CZ" sz="2400" b="1" dirty="0" smtClean="0"/>
              <a:t>Hodnocení studenta</a:t>
            </a:r>
            <a:endParaRPr lang="cs-CZ" sz="2400" b="1" dirty="0"/>
          </a:p>
        </p:txBody>
      </p:sp>
      <p:sp>
        <p:nvSpPr>
          <p:cNvPr id="3" name="Zástupný symbol pro obsah 2"/>
          <p:cNvSpPr>
            <a:spLocks noGrp="1"/>
          </p:cNvSpPr>
          <p:nvPr>
            <p:ph idx="1"/>
          </p:nvPr>
        </p:nvSpPr>
        <p:spPr>
          <a:xfrm>
            <a:off x="29847" y="548680"/>
            <a:ext cx="9361040" cy="6309320"/>
          </a:xfrm>
        </p:spPr>
        <p:txBody>
          <a:bodyPr>
            <a:noAutofit/>
          </a:bodyPr>
          <a:lstStyle/>
          <a:p>
            <a:r>
              <a:rPr lang="cs-CZ" sz="1000" b="1" dirty="0"/>
              <a:t>TRENÉRSKÁ PRAXE, HODNOCENÍ STUDENTA</a:t>
            </a:r>
            <a:endParaRPr lang="cs-CZ" sz="1000" dirty="0"/>
          </a:p>
          <a:p>
            <a:r>
              <a:rPr lang="cs-CZ" sz="1000" dirty="0"/>
              <a:t>(vyplňuje trenér)</a:t>
            </a:r>
          </a:p>
          <a:p>
            <a:r>
              <a:rPr lang="cs-CZ" sz="1000" b="1" dirty="0"/>
              <a:t>Jméno a příjmení studenta</a:t>
            </a:r>
            <a:r>
              <a:rPr lang="cs-CZ" sz="1000" dirty="0"/>
              <a:t>:……………………………………………………………………</a:t>
            </a:r>
          </a:p>
          <a:p>
            <a:r>
              <a:rPr lang="cs-CZ" sz="1000" dirty="0"/>
              <a:t> </a:t>
            </a:r>
          </a:p>
          <a:p>
            <a:r>
              <a:rPr lang="cs-CZ" sz="1000" dirty="0"/>
              <a:t>Ročník, semestr, sportovní specializace:………………………………………………………..</a:t>
            </a:r>
          </a:p>
          <a:p>
            <a:r>
              <a:rPr lang="cs-CZ" sz="1000" dirty="0"/>
              <a:t> </a:t>
            </a:r>
          </a:p>
          <a:p>
            <a:r>
              <a:rPr lang="cs-CZ" sz="1000" dirty="0"/>
              <a:t>Místo konáni praxe:……………………………………………………………………………..</a:t>
            </a:r>
          </a:p>
          <a:p>
            <a:r>
              <a:rPr lang="cs-CZ" sz="1000" dirty="0"/>
              <a:t> </a:t>
            </a:r>
          </a:p>
          <a:p>
            <a:r>
              <a:rPr lang="cs-CZ" sz="1000" dirty="0"/>
              <a:t>Jméno trenéra:…………………………………………………………………………………...</a:t>
            </a:r>
          </a:p>
          <a:p>
            <a:r>
              <a:rPr lang="cs-CZ" sz="1000" dirty="0"/>
              <a:t> </a:t>
            </a:r>
          </a:p>
          <a:p>
            <a:r>
              <a:rPr lang="cs-CZ" sz="1000" dirty="0"/>
              <a:t>Termín praxe:	…………………………………………………………………………………...</a:t>
            </a:r>
          </a:p>
          <a:p>
            <a:r>
              <a:rPr lang="cs-CZ" sz="1000" dirty="0"/>
              <a:t> </a:t>
            </a:r>
          </a:p>
          <a:p>
            <a:pPr lvl="0"/>
            <a:r>
              <a:rPr lang="cs-CZ" sz="1000" dirty="0"/>
              <a:t>Celkový počet hodin praxe:</a:t>
            </a:r>
          </a:p>
          <a:p>
            <a:r>
              <a:rPr lang="cs-CZ" sz="1000" dirty="0"/>
              <a:t>Z toho: a) hospitací………..</a:t>
            </a:r>
          </a:p>
          <a:p>
            <a:r>
              <a:rPr lang="cs-CZ" sz="1000" dirty="0"/>
              <a:t>	 b) asistence………..</a:t>
            </a:r>
          </a:p>
          <a:p>
            <a:r>
              <a:rPr lang="cs-CZ" sz="1000" dirty="0"/>
              <a:t>	 c) samostatné vedení……….</a:t>
            </a:r>
          </a:p>
          <a:p>
            <a:r>
              <a:rPr lang="cs-CZ" sz="1000" dirty="0"/>
              <a:t>	 d) rozbory…………</a:t>
            </a:r>
          </a:p>
          <a:p>
            <a:r>
              <a:rPr lang="cs-CZ" sz="1000" dirty="0"/>
              <a:t>	 e) jiné……………..</a:t>
            </a:r>
          </a:p>
          <a:p>
            <a:r>
              <a:rPr lang="cs-CZ" sz="1000" dirty="0"/>
              <a:t> </a:t>
            </a:r>
          </a:p>
          <a:p>
            <a:pPr lvl="0"/>
            <a:r>
              <a:rPr lang="cs-CZ" sz="1000" dirty="0"/>
              <a:t>Hodnocení písemné přípravy na jednotlivé tréninkové jednotky.</a:t>
            </a:r>
          </a:p>
          <a:p>
            <a:r>
              <a:rPr lang="cs-CZ" sz="1000" b="1" dirty="0"/>
              <a:t>(A nejvyšší </a:t>
            </a:r>
            <a:r>
              <a:rPr lang="cs-CZ" sz="1000" b="1" dirty="0" err="1"/>
              <a:t>hodnocení,B,C,D,E</a:t>
            </a:r>
            <a:r>
              <a:rPr lang="cs-CZ" sz="1000" b="1" dirty="0"/>
              <a:t>, F nevyhověl)</a:t>
            </a:r>
            <a:endParaRPr lang="cs-CZ" sz="1000" dirty="0"/>
          </a:p>
          <a:p>
            <a:r>
              <a:rPr lang="cs-CZ" sz="1000" dirty="0"/>
              <a:t> </a:t>
            </a:r>
            <a:endParaRPr lang="cs-CZ" sz="1000" dirty="0" smtClean="0"/>
          </a:p>
          <a:p>
            <a:r>
              <a:rPr lang="cs-CZ" sz="1000" dirty="0" smtClean="0"/>
              <a:t>Hodnocení </a:t>
            </a:r>
            <a:r>
              <a:rPr lang="cs-CZ" sz="1000" dirty="0"/>
              <a:t>vedení tréninkové jednotky studentem (výběr prostředků, intenzita, organizace, vystupování apod.)</a:t>
            </a:r>
          </a:p>
          <a:p>
            <a:r>
              <a:rPr lang="cs-CZ" sz="1000" dirty="0"/>
              <a:t>	…….</a:t>
            </a:r>
          </a:p>
          <a:p>
            <a:r>
              <a:rPr lang="cs-CZ" sz="1000" dirty="0"/>
              <a:t> </a:t>
            </a:r>
            <a:r>
              <a:rPr lang="cs-CZ" sz="1000" dirty="0" smtClean="0"/>
              <a:t>Hodnocení </a:t>
            </a:r>
            <a:r>
              <a:rPr lang="cs-CZ" sz="1000" dirty="0"/>
              <a:t>odborných vědomostí a zručnosti studenta (výklad, ukázka, metodické postupy  apod.):</a:t>
            </a:r>
          </a:p>
          <a:p>
            <a:r>
              <a:rPr lang="cs-CZ" sz="1000" dirty="0"/>
              <a:t>	…….</a:t>
            </a:r>
          </a:p>
          <a:p>
            <a:r>
              <a:rPr lang="cs-CZ" sz="1000" dirty="0"/>
              <a:t> </a:t>
            </a:r>
            <a:r>
              <a:rPr lang="cs-CZ" sz="1000" dirty="0" smtClean="0"/>
              <a:t>Hodnocení </a:t>
            </a:r>
            <a:r>
              <a:rPr lang="cs-CZ" sz="1000" dirty="0"/>
              <a:t>osobních schopností a vlastností studenta (hlasové a rétorické schopnosti, přístup ke svěřencům, vystupování apod.):</a:t>
            </a:r>
          </a:p>
          <a:p>
            <a:r>
              <a:rPr lang="cs-CZ" sz="1000" dirty="0"/>
              <a:t>	…….</a:t>
            </a:r>
          </a:p>
          <a:p>
            <a:r>
              <a:rPr lang="cs-CZ" sz="1000" dirty="0"/>
              <a:t> </a:t>
            </a:r>
            <a:r>
              <a:rPr lang="cs-CZ" sz="1000" dirty="0" smtClean="0"/>
              <a:t>Přednosti </a:t>
            </a:r>
            <a:r>
              <a:rPr lang="cs-CZ" sz="1000" dirty="0"/>
              <a:t>studenta: …………………………………………………………………………………………</a:t>
            </a:r>
          </a:p>
          <a:p>
            <a:r>
              <a:rPr lang="cs-CZ" sz="1000" dirty="0"/>
              <a:t> </a:t>
            </a:r>
          </a:p>
          <a:p>
            <a:r>
              <a:rPr lang="cs-CZ" sz="1000" dirty="0"/>
              <a:t>………………………………………………………………………………………….</a:t>
            </a:r>
          </a:p>
          <a:p>
            <a:r>
              <a:rPr lang="cs-CZ" sz="1000" dirty="0"/>
              <a:t> </a:t>
            </a:r>
            <a:r>
              <a:rPr lang="cs-CZ" sz="1000" dirty="0" smtClean="0"/>
              <a:t>Datum</a:t>
            </a:r>
            <a:r>
              <a:rPr lang="cs-CZ" sz="1000" dirty="0"/>
              <a:t>:…………………</a:t>
            </a:r>
          </a:p>
          <a:p>
            <a:r>
              <a:rPr lang="cs-CZ" sz="1000" dirty="0"/>
              <a:t> </a:t>
            </a:r>
            <a:r>
              <a:rPr lang="cs-CZ" sz="1000" dirty="0" smtClean="0"/>
              <a:t>Podpis </a:t>
            </a:r>
            <a:r>
              <a:rPr lang="cs-CZ" sz="1000" dirty="0"/>
              <a:t>vedoucího trenéra, razítko organizace</a:t>
            </a:r>
            <a:r>
              <a:rPr lang="cs-CZ" sz="1000" dirty="0" smtClean="0"/>
              <a:t>:…………………………………………..</a:t>
            </a:r>
            <a:r>
              <a:rPr lang="cs-CZ" sz="1000" dirty="0"/>
              <a:t> </a:t>
            </a:r>
          </a:p>
          <a:p>
            <a:r>
              <a:rPr lang="cs-CZ" sz="1000" b="1" dirty="0"/>
              <a:t>Formulář odevzdejte garantu trenérských praxí nejpozději  5 dnů po ukončení praxe</a:t>
            </a:r>
            <a:endParaRPr lang="cs-CZ" sz="1000" dirty="0"/>
          </a:p>
          <a:p>
            <a:endParaRPr lang="cs-CZ" sz="1000" dirty="0"/>
          </a:p>
        </p:txBody>
      </p:sp>
    </p:spTree>
    <p:extLst>
      <p:ext uri="{BB962C8B-B14F-4D97-AF65-F5344CB8AC3E}">
        <p14:creationId xmlns:p14="http://schemas.microsoft.com/office/powerpoint/2010/main" xmlns="" val="4044570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71400"/>
            <a:ext cx="8229600" cy="620688"/>
          </a:xfrm>
        </p:spPr>
        <p:txBody>
          <a:bodyPr>
            <a:normAutofit/>
          </a:bodyPr>
          <a:lstStyle/>
          <a:p>
            <a:r>
              <a:rPr lang="cs-CZ" sz="2800" b="1" dirty="0" smtClean="0"/>
              <a:t>Informace pro trenéry, cvičitele</a:t>
            </a:r>
            <a:endParaRPr lang="cs-CZ" sz="2800" b="1" dirty="0"/>
          </a:p>
        </p:txBody>
      </p:sp>
      <p:sp>
        <p:nvSpPr>
          <p:cNvPr id="3" name="Zástupný symbol pro obsah 2"/>
          <p:cNvSpPr>
            <a:spLocks noGrp="1"/>
          </p:cNvSpPr>
          <p:nvPr>
            <p:ph idx="1"/>
          </p:nvPr>
        </p:nvSpPr>
        <p:spPr>
          <a:xfrm>
            <a:off x="251520" y="404664"/>
            <a:ext cx="8784976" cy="6453336"/>
          </a:xfrm>
        </p:spPr>
        <p:txBody>
          <a:bodyPr>
            <a:normAutofit fontScale="32500" lnSpcReduction="20000"/>
          </a:bodyPr>
          <a:lstStyle/>
          <a:p>
            <a:r>
              <a:rPr lang="cs-CZ" b="1" dirty="0"/>
              <a:t>Katedra sportovních her Fakulty sportovních studií MU</a:t>
            </a:r>
            <a:endParaRPr lang="cs-CZ" dirty="0"/>
          </a:p>
          <a:p>
            <a:r>
              <a:rPr lang="cs-CZ" sz="3400" dirty="0"/>
              <a:t>--------------------------------------------------------------------------------------------------------------</a:t>
            </a:r>
          </a:p>
          <a:p>
            <a:r>
              <a:rPr lang="cs-CZ" sz="3400" dirty="0"/>
              <a:t> </a:t>
            </a:r>
          </a:p>
          <a:p>
            <a:r>
              <a:rPr lang="cs-CZ" sz="3400" b="1" i="1" u="sng" dirty="0"/>
              <a:t>Informace </a:t>
            </a:r>
            <a:r>
              <a:rPr lang="cs-CZ" sz="3400" b="1" i="1" u="sng" dirty="0" err="1"/>
              <a:t>trenérům,cvičitelům</a:t>
            </a:r>
            <a:r>
              <a:rPr lang="cs-CZ" sz="3400" b="1" i="1" u="sng" dirty="0"/>
              <a:t> pro vedení trenérsko-metodické      praxe II studentů bakalářského programu trenérství</a:t>
            </a:r>
            <a:endParaRPr lang="cs-CZ" sz="3400" dirty="0"/>
          </a:p>
          <a:p>
            <a:r>
              <a:rPr lang="cs-CZ" sz="3400" b="1" i="1" dirty="0"/>
              <a:t> </a:t>
            </a:r>
            <a:endParaRPr lang="cs-CZ" sz="3400" dirty="0"/>
          </a:p>
          <a:p>
            <a:r>
              <a:rPr lang="cs-CZ" sz="3400" dirty="0"/>
              <a:t>        Vážená paní kolegyně, vážený pane kolego,</a:t>
            </a:r>
          </a:p>
          <a:p>
            <a:r>
              <a:rPr lang="cs-CZ" sz="3400" dirty="0"/>
              <a:t> </a:t>
            </a:r>
          </a:p>
          <a:p>
            <a:r>
              <a:rPr lang="cs-CZ" sz="3400" dirty="0"/>
              <a:t>děkujeme Vám za přijetí studentů a spolupráci při realizaci jejich trenérsko-metodické praxe II v rámci bakalářského studia trenérství. Praxe bude probíhat pod Vaším vedením v celém podzimním semestru akademického roku 2012/2013 na základě domluvy s garanty specializací potažmo na základě domluvy se samotnými studenty.</a:t>
            </a:r>
          </a:p>
          <a:p>
            <a:r>
              <a:rPr lang="cs-CZ" sz="3400" dirty="0"/>
              <a:t>Trenérsko-metodická  praxe II  je volně navazujícím předmětem na trenérsko-metodickou praxi I. Cílem předmětu je kromě jiného rozšíření praktických trenérských, cvičitelských a didaktických dovedností  pod Vašim vedením. Studenti by v rámci možností měli vést tréninkové, cvičitelské jednotky v rozsahu 26 vyučovacích hodin  (á 45 minut) t.j. třináct 90 minutových TJ. Praxe by měla probíhat u stejných subjektů, u kterých absolvovali TMP I. Tato okolnost je důležitá pro plynulou návaznost a zejména proto, že v TMP II by již studenti měli tréninkové jednotky vést samostatně. Nedílnou součástí praktické činnosti je teoretická příprava. Povinností každého studenta je písemná příprava na tréninkové jednotky, kterou vytvoří na základě konzultace s Vámi na období, ve kterém proběhne konkrétní praxe. Potřebné podklady bude student konzultovat s Vámi  a s garanty specializace. Po skončení praxe každý student vypracuje protokol o jednotlivých tréninkových, cvičitelských jednotkách včetně stručného hodnocení uplynulého tréninkového cyklu. Zde bychom Vás požádali o Váš podpis pro potvrzení o správnosti protokolu. V souvislosti s ukončením praxe Vás prosíme o vyplnění příslušného dotazníku Hodnocení studenta. </a:t>
            </a:r>
          </a:p>
          <a:p>
            <a:r>
              <a:rPr lang="cs-CZ" sz="3400" dirty="0"/>
              <a:t>Dále Vás prosíme o předání Vašich kontaktních podkladů jednotlivým svěřeným studentům, kteří je pak předají garantovi TMP II. Popřípadě je zašlete mailem sami na adresu </a:t>
            </a:r>
            <a:r>
              <a:rPr lang="cs-CZ" sz="3400" u="sng" dirty="0">
                <a:hlinkClick r:id="rId2"/>
              </a:rPr>
              <a:t>janik@sps.muni.cz</a:t>
            </a:r>
            <a:endParaRPr lang="cs-CZ" sz="3400" dirty="0"/>
          </a:p>
          <a:p>
            <a:r>
              <a:rPr lang="cs-CZ" sz="3400" dirty="0"/>
              <a:t> </a:t>
            </a:r>
          </a:p>
          <a:p>
            <a:r>
              <a:rPr lang="cs-CZ" sz="3400" dirty="0"/>
              <a:t>Jméno, email, telefon, místo konání praxe a termíny jednotlivých návštěv tréninkových jednotek. </a:t>
            </a:r>
          </a:p>
          <a:p>
            <a:r>
              <a:rPr lang="cs-CZ" sz="3400" dirty="0"/>
              <a:t> </a:t>
            </a:r>
          </a:p>
          <a:p>
            <a:r>
              <a:rPr lang="cs-CZ" sz="3400" dirty="0"/>
              <a:t>Považujeme za vhodné Vás ještě informovat, že studenti mají jako jeden z úkolů v rámci praxe II seznámit se a v praxi realizovat využití softwaru </a:t>
            </a:r>
            <a:r>
              <a:rPr lang="cs-CZ" sz="3400" dirty="0" err="1"/>
              <a:t>Dartfish</a:t>
            </a:r>
            <a:r>
              <a:rPr lang="cs-CZ" sz="3400" dirty="0"/>
              <a:t>, který je využíván v mnoha sportovních odvětvích. Pořízení softwaru je dosti finančně náročné a pro Vás tím vzniká příležitost pro seznámení se s tímto výborným programem, samozřejmě pokud již s ním nepracujete. Pokud budete mít hlubší zájem, můžete se obrátit přímo na garanta TMP II. </a:t>
            </a:r>
          </a:p>
          <a:p>
            <a:r>
              <a:rPr lang="cs-CZ" sz="3400" dirty="0"/>
              <a:t> </a:t>
            </a:r>
          </a:p>
          <a:p>
            <a:r>
              <a:rPr lang="cs-CZ" sz="3400" dirty="0"/>
              <a:t> </a:t>
            </a:r>
          </a:p>
          <a:p>
            <a:r>
              <a:rPr lang="cs-CZ" sz="3400" dirty="0"/>
              <a:t>Děkujeme Vám za Vaši ochotu a spolupráci. V rámci komunikace se prosím obracejte jednak na jednotlivé garanty sportovních specializací, kteří s Vámi jistě úzce spolupracují a samozřejmě také na garanta předmětu TMP II -  PaedDr. Zdeněk Janík, 603358287, </a:t>
            </a:r>
            <a:r>
              <a:rPr lang="cs-CZ" sz="3400" u="sng" dirty="0">
                <a:hlinkClick r:id="rId3"/>
              </a:rPr>
              <a:t>janik@fsps.muni.cz</a:t>
            </a:r>
            <a:endParaRPr lang="cs-CZ" sz="3400" dirty="0"/>
          </a:p>
          <a:p>
            <a:r>
              <a:rPr lang="cs-CZ" sz="3400" dirty="0"/>
              <a:t> </a:t>
            </a:r>
          </a:p>
          <a:p>
            <a:r>
              <a:rPr lang="cs-CZ" sz="3400" dirty="0"/>
              <a:t> </a:t>
            </a:r>
          </a:p>
          <a:p>
            <a:r>
              <a:rPr lang="cs-CZ" sz="3400" dirty="0"/>
              <a:t> </a:t>
            </a:r>
          </a:p>
          <a:p>
            <a:r>
              <a:rPr lang="cs-CZ" sz="3400" dirty="0"/>
              <a:t>Brno 17.září 2012                                </a:t>
            </a:r>
          </a:p>
          <a:p>
            <a:r>
              <a:rPr lang="cs-CZ" sz="3400" dirty="0"/>
              <a:t>                                                                                             PaedDr. Zdeněk Janík,</a:t>
            </a:r>
          </a:p>
          <a:p>
            <a:r>
              <a:rPr lang="cs-CZ" sz="3400" dirty="0"/>
              <a:t>                                                                                             garant trenérko-metodické praxe</a:t>
            </a:r>
          </a:p>
          <a:p>
            <a:endParaRPr lang="cs-CZ" sz="3400" dirty="0"/>
          </a:p>
        </p:txBody>
      </p:sp>
    </p:spTree>
    <p:extLst>
      <p:ext uri="{BB962C8B-B14F-4D97-AF65-F5344CB8AC3E}">
        <p14:creationId xmlns:p14="http://schemas.microsoft.com/office/powerpoint/2010/main" xmlns="" val="1851072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Předání materiálů trenérům, cvičitelům, zajištění kontaktů na ně </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Posluchači po domluvě s garanty specializací zajistí doručení „Informací pro trenéry a cvičitele“</a:t>
            </a:r>
          </a:p>
          <a:p>
            <a:r>
              <a:rPr lang="cs-CZ" dirty="0" smtClean="0"/>
              <a:t>Posluchači po domluvě s GS zajistí předání formuláře „Hodnocení……“</a:t>
            </a:r>
          </a:p>
          <a:p>
            <a:r>
              <a:rPr lang="cs-CZ" dirty="0" smtClean="0"/>
              <a:t>Posluchači po domluvě s GS zjistí kontakty na  trenéry a cvičitele</a:t>
            </a:r>
          </a:p>
          <a:p>
            <a:r>
              <a:rPr lang="cs-CZ" dirty="0" smtClean="0"/>
              <a:t>Veškeré podklady zasílejte do úschovny garanta předmětu</a:t>
            </a:r>
            <a:endParaRPr lang="cs-CZ" dirty="0"/>
          </a:p>
        </p:txBody>
      </p:sp>
    </p:spTree>
    <p:extLst>
      <p:ext uri="{BB962C8B-B14F-4D97-AF65-F5344CB8AC3E}">
        <p14:creationId xmlns:p14="http://schemas.microsoft.com/office/powerpoint/2010/main" xmlns="" val="3834543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Návštěva tréninkových, cvičitelských jednotek </a:t>
            </a:r>
            <a:endParaRPr lang="cs-CZ" b="1" dirty="0"/>
          </a:p>
        </p:txBody>
      </p:sp>
      <p:sp>
        <p:nvSpPr>
          <p:cNvPr id="3" name="Zástupný symbol pro obsah 2"/>
          <p:cNvSpPr>
            <a:spLocks noGrp="1"/>
          </p:cNvSpPr>
          <p:nvPr>
            <p:ph idx="1"/>
          </p:nvPr>
        </p:nvSpPr>
        <p:spPr/>
        <p:txBody>
          <a:bodyPr>
            <a:noAutofit/>
          </a:bodyPr>
          <a:lstStyle/>
          <a:p>
            <a:r>
              <a:rPr lang="cs-CZ" sz="1600" dirty="0" smtClean="0"/>
              <a:t>Studenti </a:t>
            </a:r>
            <a:r>
              <a:rPr lang="cs-CZ" sz="1600" dirty="0"/>
              <a:t>se v rámci možností přímo podílejí na vedení </a:t>
            </a:r>
            <a:r>
              <a:rPr lang="cs-CZ" sz="1600" dirty="0" smtClean="0"/>
              <a:t>tréninkových, cvičitelských jednotek </a:t>
            </a:r>
            <a:r>
              <a:rPr lang="cs-CZ" sz="1600" dirty="0"/>
              <a:t>v rozsahu 26 vyučovacích hodin t.j. třináct 90 minutových TJ. Praxi doporučujeme realizovat u stejných subjektů, u kterých absolvovali TMP I. Tato okolnost je důležitá pro plynulou návaznost a zejména proto, že v TMP II by již studenti měli </a:t>
            </a:r>
            <a:r>
              <a:rPr lang="cs-CZ" sz="1600" dirty="0" smtClean="0"/>
              <a:t> </a:t>
            </a:r>
            <a:r>
              <a:rPr lang="cs-CZ" sz="1600" dirty="0"/>
              <a:t>jednotky vést samostatně. Nedílnou součástí praktické činnosti je teoretická příprava. Povinností každého studenta je písemná příprava na tréninkové </a:t>
            </a:r>
            <a:r>
              <a:rPr lang="cs-CZ" sz="1600" dirty="0" smtClean="0"/>
              <a:t>jednotky. Potřebné </a:t>
            </a:r>
            <a:r>
              <a:rPr lang="cs-CZ" sz="1600" dirty="0"/>
              <a:t>podklady bude student konzultovat s vedoucím specializace a s jednotlivými trenéry, cvičiteli, ke kterým je přidělen. </a:t>
            </a:r>
            <a:r>
              <a:rPr lang="cs-CZ" sz="1600" dirty="0" smtClean="0"/>
              <a:t>Každou jednotku bude student písemně zaznamenávat a po skončení pak odevzdá celý soubor v elektronické podobě garantovi předmětu a kopii garantovi specializace, zároveň pak provede </a:t>
            </a:r>
            <a:r>
              <a:rPr lang="cs-CZ" sz="1600" dirty="0"/>
              <a:t>hodnocení </a:t>
            </a:r>
            <a:r>
              <a:rPr lang="cs-CZ" sz="1600" dirty="0" smtClean="0"/>
              <a:t>absolvování </a:t>
            </a:r>
            <a:r>
              <a:rPr lang="cs-CZ" sz="1600" dirty="0"/>
              <a:t>tréninkového cyklu. </a:t>
            </a:r>
            <a:endParaRPr lang="cs-CZ" sz="1600" dirty="0" smtClean="0"/>
          </a:p>
          <a:p>
            <a:r>
              <a:rPr lang="cs-CZ" sz="1600" dirty="0" smtClean="0"/>
              <a:t>Veškeré </a:t>
            </a:r>
            <a:r>
              <a:rPr lang="cs-CZ" sz="1600" dirty="0"/>
              <a:t>plánování, evidenci a vyhodnocení trenérské praxe student provede na základě práce s elektronickými </a:t>
            </a:r>
            <a:r>
              <a:rPr lang="cs-CZ" sz="1600" dirty="0" smtClean="0"/>
              <a:t>tréninkovým deníkem trenéra. </a:t>
            </a:r>
          </a:p>
          <a:p>
            <a:r>
              <a:rPr lang="cs-CZ" sz="1600" dirty="0" smtClean="0"/>
              <a:t>Podzimní </a:t>
            </a:r>
            <a:r>
              <a:rPr lang="cs-CZ" sz="1600" dirty="0"/>
              <a:t>semestr 2012 z pohledu výuky předmětu TMP II je přelomový. Od tohoto semestru dochází k inovaci předmětu TMP II v rámci projektu IMPACT. Inovace předmětu TMP I vstoupí v platnost v jarním semestru 2013. Pro posluchače oboru trenérství nastala situace, která je atypická v tom smyslu, že neabsolvovali inovovaný předmět TMP I, ve kterém kromě jiného se prvotně seznamují s </a:t>
            </a:r>
            <a:r>
              <a:rPr lang="cs-CZ" sz="1600" dirty="0" smtClean="0"/>
              <a:t>elektronickým tréninkovým deníkem.  K tomuto bude samozřejmě přihlíženo.</a:t>
            </a:r>
          </a:p>
          <a:p>
            <a:r>
              <a:rPr lang="cs-CZ" sz="1600" dirty="0" smtClean="0">
                <a:solidFill>
                  <a:srgbClr val="FF0000"/>
                </a:solidFill>
              </a:rPr>
              <a:t>Pozor!! Praxi je nutno absolvovat v průběhu podzimního semestru!</a:t>
            </a:r>
            <a:endParaRPr lang="cs-CZ" sz="1600" dirty="0">
              <a:solidFill>
                <a:srgbClr val="FF0000"/>
              </a:solidFill>
            </a:endParaRPr>
          </a:p>
        </p:txBody>
      </p:sp>
    </p:spTree>
    <p:extLst>
      <p:ext uri="{BB962C8B-B14F-4D97-AF65-F5344CB8AC3E}">
        <p14:creationId xmlns:p14="http://schemas.microsoft.com/office/powerpoint/2010/main" xmlns="" val="42481728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Učební materiály</a:t>
            </a:r>
            <a:endParaRPr lang="cs-CZ" b="1" dirty="0"/>
          </a:p>
        </p:txBody>
      </p:sp>
      <p:sp>
        <p:nvSpPr>
          <p:cNvPr id="3" name="Zástupný symbol pro obsah 2"/>
          <p:cNvSpPr>
            <a:spLocks noGrp="1"/>
          </p:cNvSpPr>
          <p:nvPr>
            <p:ph idx="1"/>
          </p:nvPr>
        </p:nvSpPr>
        <p:spPr/>
        <p:txBody>
          <a:bodyPr/>
          <a:lstStyle/>
          <a:p>
            <a:r>
              <a:rPr lang="cs-CZ" dirty="0" smtClean="0"/>
              <a:t>Ve vývoji je e-</a:t>
            </a:r>
            <a:r>
              <a:rPr lang="cs-CZ" dirty="0" err="1" smtClean="0"/>
              <a:t>learningový</a:t>
            </a:r>
            <a:r>
              <a:rPr lang="cs-CZ" dirty="0" smtClean="0"/>
              <a:t> výukový materiál, který bude v nejbližší době k dispozici.</a:t>
            </a:r>
          </a:p>
          <a:p>
            <a:r>
              <a:rPr lang="cs-CZ" dirty="0" smtClean="0"/>
              <a:t>Dále budou výukové materiály průběžně vkládány do Vašich učebních materiálů na </a:t>
            </a:r>
            <a:r>
              <a:rPr lang="cs-CZ" dirty="0" err="1" smtClean="0"/>
              <a:t>Isu</a:t>
            </a:r>
            <a:r>
              <a:rPr lang="cs-CZ" dirty="0" smtClean="0"/>
              <a:t>.</a:t>
            </a:r>
          </a:p>
          <a:p>
            <a:r>
              <a:rPr lang="cs-CZ" dirty="0" smtClean="0"/>
              <a:t>Výukový materiál týkající se programu </a:t>
            </a:r>
            <a:r>
              <a:rPr lang="cs-CZ" dirty="0" err="1" smtClean="0"/>
              <a:t>Dartfish</a:t>
            </a:r>
            <a:r>
              <a:rPr lang="cs-CZ" dirty="0" smtClean="0"/>
              <a:t> zatím budete mít rovněž k dispozici na </a:t>
            </a:r>
            <a:r>
              <a:rPr lang="cs-CZ" u="sng" dirty="0">
                <a:hlinkClick r:id="rId2"/>
              </a:rPr>
              <a:t>http://fsps.muni.cz/impact/dartfish/</a:t>
            </a:r>
            <a:r>
              <a:rPr lang="cs-CZ" dirty="0"/>
              <a:t> </a:t>
            </a:r>
          </a:p>
        </p:txBody>
      </p:sp>
    </p:spTree>
    <p:extLst>
      <p:ext uri="{BB962C8B-B14F-4D97-AF65-F5344CB8AC3E}">
        <p14:creationId xmlns:p14="http://schemas.microsoft.com/office/powerpoint/2010/main" xmlns="" val="3561587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Plánování a vyhodnocování tréninkového procesu</a:t>
            </a:r>
            <a:endParaRPr lang="cs-CZ" b="1" dirty="0"/>
          </a:p>
        </p:txBody>
      </p:sp>
      <p:sp>
        <p:nvSpPr>
          <p:cNvPr id="3" name="Zástupný symbol pro obsah 2"/>
          <p:cNvSpPr>
            <a:spLocks noGrp="1"/>
          </p:cNvSpPr>
          <p:nvPr>
            <p:ph idx="1"/>
          </p:nvPr>
        </p:nvSpPr>
        <p:spPr/>
        <p:txBody>
          <a:bodyPr/>
          <a:lstStyle/>
          <a:p>
            <a:endParaRPr lang="cs-CZ" dirty="0" smtClean="0"/>
          </a:p>
          <a:p>
            <a:r>
              <a:rPr lang="cs-CZ" dirty="0" smtClean="0"/>
              <a:t>Tato kapitola je výukovým materiálem, který bude posluchačům k dispozici na internetu a slouží k orientaci pro tvorbu a evidenci absolvovaných tréninkových, cvičitelských jednotek.</a:t>
            </a:r>
            <a:endParaRPr lang="cs-CZ" dirty="0"/>
          </a:p>
          <a:p>
            <a:r>
              <a:rPr lang="cs-CZ" dirty="0" smtClean="0"/>
              <a:t>Podobně jako všechny podklady bude přístupný internetu</a:t>
            </a:r>
          </a:p>
        </p:txBody>
      </p:sp>
    </p:spTree>
    <p:extLst>
      <p:ext uri="{BB962C8B-B14F-4D97-AF65-F5344CB8AC3E}">
        <p14:creationId xmlns:p14="http://schemas.microsoft.com/office/powerpoint/2010/main" xmlns="" val="84387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Dartfish</a:t>
            </a:r>
            <a:endParaRPr lang="cs-CZ" b="1" dirty="0"/>
          </a:p>
        </p:txBody>
      </p:sp>
      <p:sp>
        <p:nvSpPr>
          <p:cNvPr id="3" name="Zástupný symbol pro obsah 2"/>
          <p:cNvSpPr>
            <a:spLocks noGrp="1"/>
          </p:cNvSpPr>
          <p:nvPr>
            <p:ph idx="1"/>
          </p:nvPr>
        </p:nvSpPr>
        <p:spPr>
          <a:xfrm>
            <a:off x="251520" y="1124744"/>
            <a:ext cx="8784976" cy="5472608"/>
          </a:xfrm>
        </p:spPr>
        <p:txBody>
          <a:bodyPr>
            <a:normAutofit/>
          </a:bodyPr>
          <a:lstStyle/>
          <a:p>
            <a:endParaRPr lang="cs-CZ" sz="2000" dirty="0" smtClean="0"/>
          </a:p>
          <a:p>
            <a:r>
              <a:rPr lang="cs-CZ" sz="2200" dirty="0" smtClean="0"/>
              <a:t>Jednou </a:t>
            </a:r>
            <a:r>
              <a:rPr lang="cs-CZ" sz="2200" dirty="0"/>
              <a:t>ze součástí inovace předmětu trenérsko-metodické praxe II je umožnění studentům se seznámit a naučit základním manipulacím při využití softwarového programu </a:t>
            </a:r>
            <a:r>
              <a:rPr lang="cs-CZ" sz="2200" dirty="0" err="1"/>
              <a:t>Dartfish</a:t>
            </a:r>
            <a:r>
              <a:rPr lang="cs-CZ" sz="2200" dirty="0"/>
              <a:t>. Naskýtá se Vám jedinečná možnost pracovat s výborným  softwarovým programem. Je to profesionální softwarový produkt umožňující kompletní zpracování videa. Podporuje pracovní proces - trenéři, učitelé, sportovní lékaři a </a:t>
            </a:r>
            <a:r>
              <a:rPr lang="cs-CZ" sz="2200" dirty="0" err="1"/>
              <a:t>fyzioterapeuté</a:t>
            </a:r>
            <a:r>
              <a:rPr lang="cs-CZ" sz="2200" dirty="0"/>
              <a:t> tak mohou zdokonalit trénink, lekce nebo výuku. Zlepšuje komunikaci se studenty, sportovci, žáky a pacienty díky možnosti okamžité vizuální zpětné vazby. Umožňuje vytváření detailních video analýzy klíčových momentů pomocí kreslících nástrojů a textových či audio poznámek. Video a vytvořené analýzy je možné sdílet na CD, DVD či Internetu. Vašim úkolem v rámci výuky je seznámit se s prostředím programu a na základě získaných poznatků vypracovat jednoduchý úkol.                            </a:t>
            </a:r>
          </a:p>
        </p:txBody>
      </p:sp>
    </p:spTree>
    <p:extLst>
      <p:ext uri="{BB962C8B-B14F-4D97-AF65-F5344CB8AC3E}">
        <p14:creationId xmlns:p14="http://schemas.microsoft.com/office/powerpoint/2010/main" xmlns="" val="2554636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Dartfish</a:t>
            </a:r>
            <a:r>
              <a:rPr lang="cs-CZ" b="1" dirty="0" smtClean="0"/>
              <a:t> - odkazy</a:t>
            </a:r>
            <a:endParaRPr lang="cs-CZ" b="1" dirty="0"/>
          </a:p>
        </p:txBody>
      </p:sp>
      <p:sp>
        <p:nvSpPr>
          <p:cNvPr id="3" name="Zástupný symbol pro obsah 2"/>
          <p:cNvSpPr>
            <a:spLocks noGrp="1"/>
          </p:cNvSpPr>
          <p:nvPr>
            <p:ph idx="1"/>
          </p:nvPr>
        </p:nvSpPr>
        <p:spPr/>
        <p:txBody>
          <a:bodyPr/>
          <a:lstStyle/>
          <a:p>
            <a:r>
              <a:rPr lang="cs-CZ" u="sng" dirty="0" smtClean="0">
                <a:hlinkClick r:id="rId2"/>
              </a:rPr>
              <a:t>http://www.dartfish.cz</a:t>
            </a:r>
            <a:r>
              <a:rPr lang="cs-CZ" u="sng" dirty="0" smtClean="0"/>
              <a:t> -</a:t>
            </a:r>
            <a:r>
              <a:rPr lang="cs-CZ" dirty="0" smtClean="0"/>
              <a:t> oficiální stránka v českém znění</a:t>
            </a:r>
          </a:p>
          <a:p>
            <a:r>
              <a:rPr lang="cs-CZ" u="sng" dirty="0">
                <a:hlinkClick r:id="rId3"/>
              </a:rPr>
              <a:t>http://fsps.muni.cz/impact/dartfish/</a:t>
            </a:r>
            <a:r>
              <a:rPr lang="cs-CZ" dirty="0"/>
              <a:t> </a:t>
            </a:r>
            <a:r>
              <a:rPr lang="cs-CZ" dirty="0" smtClean="0"/>
              <a:t>- odkaz na stažení instruktážních přednášek pana Ježka o práci s programem</a:t>
            </a:r>
          </a:p>
          <a:p>
            <a:r>
              <a:rPr lang="cs-CZ" dirty="0"/>
              <a:t> </a:t>
            </a:r>
            <a:r>
              <a:rPr lang="cs-CZ" dirty="0" smtClean="0"/>
              <a:t>  http://www.dartfish.tv/Channels.aspx</a:t>
            </a:r>
          </a:p>
          <a:p>
            <a:r>
              <a:rPr lang="cs-CZ" dirty="0"/>
              <a:t> </a:t>
            </a:r>
            <a:r>
              <a:rPr lang="cs-CZ" dirty="0" smtClean="0"/>
              <a:t> - </a:t>
            </a:r>
            <a:r>
              <a:rPr lang="cs-CZ" dirty="0" err="1" smtClean="0"/>
              <a:t>youtube.com</a:t>
            </a:r>
            <a:endParaRPr lang="cs-CZ" dirty="0" smtClean="0"/>
          </a:p>
          <a:p>
            <a:endParaRPr lang="cs-CZ" dirty="0"/>
          </a:p>
          <a:p>
            <a:pPr marL="0" indent="0">
              <a:buNone/>
            </a:pPr>
            <a:endParaRPr lang="cs-CZ" dirty="0"/>
          </a:p>
        </p:txBody>
      </p:sp>
    </p:spTree>
    <p:extLst>
      <p:ext uri="{BB962C8B-B14F-4D97-AF65-F5344CB8AC3E}">
        <p14:creationId xmlns:p14="http://schemas.microsoft.com/office/powerpoint/2010/main" xmlns="" val="2555733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err="1" smtClean="0"/>
              <a:t>Dartfish</a:t>
            </a:r>
            <a:r>
              <a:rPr lang="cs-CZ" b="1" dirty="0" smtClean="0"/>
              <a:t> – </a:t>
            </a:r>
            <a:br>
              <a:rPr lang="cs-CZ" b="1" dirty="0" smtClean="0"/>
            </a:br>
            <a:r>
              <a:rPr lang="cs-CZ" b="1" dirty="0" smtClean="0"/>
              <a:t>Možnosti pro vypracování úkolů</a:t>
            </a:r>
            <a:br>
              <a:rPr lang="cs-CZ" b="1" dirty="0" smtClean="0"/>
            </a:br>
            <a:endParaRPr lang="cs-CZ" b="1" dirty="0"/>
          </a:p>
        </p:txBody>
      </p:sp>
      <p:sp>
        <p:nvSpPr>
          <p:cNvPr id="3" name="Zástupný symbol pro obsah 2"/>
          <p:cNvSpPr>
            <a:spLocks noGrp="1"/>
          </p:cNvSpPr>
          <p:nvPr>
            <p:ph idx="1"/>
          </p:nvPr>
        </p:nvSpPr>
        <p:spPr>
          <a:xfrm>
            <a:off x="107504" y="1196752"/>
            <a:ext cx="8928992" cy="5328592"/>
          </a:xfrm>
        </p:spPr>
        <p:txBody>
          <a:bodyPr>
            <a:normAutofit fontScale="25000" lnSpcReduction="20000"/>
          </a:bodyPr>
          <a:lstStyle/>
          <a:p>
            <a:endParaRPr lang="cs-CZ" dirty="0" smtClean="0"/>
          </a:p>
          <a:p>
            <a:endParaRPr lang="cs-CZ" dirty="0"/>
          </a:p>
          <a:p>
            <a:r>
              <a:rPr lang="cs-CZ" sz="7600" dirty="0" smtClean="0"/>
              <a:t>Budoucí </a:t>
            </a:r>
            <a:r>
              <a:rPr lang="cs-CZ" sz="7600" dirty="0"/>
              <a:t>trenéři individuálních sportů, cvičitelé fitness a turistiky budou mít za úkol vybrat klíčové momenty ve svých specializacích. Po konzultaci s vedoucími specializací tyto momenty natočit a analyzovat pro potřeby trenérské praxe. </a:t>
            </a:r>
            <a:endParaRPr lang="cs-CZ" sz="7600" dirty="0" smtClean="0"/>
          </a:p>
          <a:p>
            <a:r>
              <a:rPr lang="cs-CZ" sz="7600" dirty="0" smtClean="0"/>
              <a:t>Budoucí </a:t>
            </a:r>
            <a:r>
              <a:rPr lang="cs-CZ" sz="7600" dirty="0"/>
              <a:t>trenéři kolektivních sportů budou mít za úkol analyzovat zadané části utkání ve svých sportech. Sporty, které nebudou ve společné </a:t>
            </a:r>
            <a:r>
              <a:rPr lang="cs-CZ" sz="7600" dirty="0" err="1"/>
              <a:t>videodatabázi</a:t>
            </a:r>
            <a:r>
              <a:rPr lang="cs-CZ" sz="7600" dirty="0"/>
              <a:t> si každý po konzultaci s vedoucím specializace pořídí individuálně. Výstupem bude </a:t>
            </a:r>
            <a:r>
              <a:rPr lang="cs-CZ" sz="7600" dirty="0" err="1"/>
              <a:t>excelovská</a:t>
            </a:r>
            <a:r>
              <a:rPr lang="cs-CZ" sz="7600" dirty="0"/>
              <a:t> tabulka se souhrnem analyzovaných herních situací pro možnost statistického zpracování . V případě individuálního pořízení videomateriálu bude tento přílohou. </a:t>
            </a:r>
            <a:endParaRPr lang="cs-CZ" sz="7600" dirty="0" smtClean="0"/>
          </a:p>
          <a:p>
            <a:r>
              <a:rPr lang="cs-CZ" sz="7600" dirty="0" smtClean="0"/>
              <a:t>Je </a:t>
            </a:r>
            <a:r>
              <a:rPr lang="cs-CZ" sz="7600" dirty="0"/>
              <a:t>však také možno využít přístupných materiálu ke stáhnutí. Ke splnění zadaných úkolů je postačující pouze základní orientace v programu, což jak bylo uvedeno je jedním z cílů předmětu </a:t>
            </a:r>
            <a:r>
              <a:rPr lang="cs-CZ" sz="7600" dirty="0" smtClean="0"/>
              <a:t>TMPII</a:t>
            </a:r>
            <a:r>
              <a:rPr lang="cs-CZ" sz="7600" dirty="0"/>
              <a:t>. Každý posluchač však má možnost s programem pracovat v širším měřítku. Ti, kteří budou zdatnější mohou vytvořit složitější analýzy a tyto konzultovat s vedoucími specializací a s vyučujícím předmětu. Je třeba si uvědomit, že přístup k tomuto softwaru je vynikající příležitostí pro vzdělávání budoucích trenérů. Pro trenéry kolektivních sportů je kromě jiného například vhodné využívat modul </a:t>
            </a:r>
            <a:r>
              <a:rPr lang="cs-CZ" sz="7600" dirty="0" err="1"/>
              <a:t>tagging</a:t>
            </a:r>
            <a:r>
              <a:rPr lang="cs-CZ" sz="7600" dirty="0"/>
              <a:t>. </a:t>
            </a:r>
            <a:r>
              <a:rPr lang="cs-CZ" sz="7600" dirty="0" smtClean="0"/>
              <a:t>                      </a:t>
            </a:r>
          </a:p>
          <a:p>
            <a:r>
              <a:rPr lang="cs-CZ" sz="7600" dirty="0" smtClean="0"/>
              <a:t> Pro </a:t>
            </a:r>
            <a:r>
              <a:rPr lang="cs-CZ" sz="7600" dirty="0"/>
              <a:t>individuální sporty je výhodnější využití modulu </a:t>
            </a:r>
            <a:r>
              <a:rPr lang="cs-CZ" sz="7600" dirty="0" err="1"/>
              <a:t>analyzér</a:t>
            </a:r>
            <a:r>
              <a:rPr lang="cs-CZ" sz="7600" dirty="0"/>
              <a:t>. </a:t>
            </a:r>
            <a:r>
              <a:rPr lang="cs-CZ" sz="7600" dirty="0" smtClean="0"/>
              <a:t> Není </a:t>
            </a:r>
            <a:r>
              <a:rPr lang="cs-CZ" sz="7600" dirty="0"/>
              <a:t>podmínkou řídit se tímto doporučením, metody je možno kombinovat.</a:t>
            </a:r>
          </a:p>
        </p:txBody>
      </p:sp>
    </p:spTree>
    <p:extLst>
      <p:ext uri="{BB962C8B-B14F-4D97-AF65-F5344CB8AC3E}">
        <p14:creationId xmlns:p14="http://schemas.microsoft.com/office/powerpoint/2010/main" xmlns="" val="3133824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Dartfish</a:t>
            </a:r>
            <a:r>
              <a:rPr lang="cs-CZ" b="1" dirty="0" smtClean="0"/>
              <a:t>-úkoly k zápočtům</a:t>
            </a:r>
            <a:endParaRPr lang="cs-CZ" b="1" dirty="0"/>
          </a:p>
        </p:txBody>
      </p:sp>
      <p:sp>
        <p:nvSpPr>
          <p:cNvPr id="3" name="Zástupný symbol pro obsah 2"/>
          <p:cNvSpPr>
            <a:spLocks noGrp="1"/>
          </p:cNvSpPr>
          <p:nvPr>
            <p:ph idx="1"/>
          </p:nvPr>
        </p:nvSpPr>
        <p:spPr>
          <a:xfrm>
            <a:off x="395536" y="1196752"/>
            <a:ext cx="8424936" cy="5400600"/>
          </a:xfrm>
        </p:spPr>
        <p:txBody>
          <a:bodyPr>
            <a:noAutofit/>
          </a:bodyPr>
          <a:lstStyle/>
          <a:p>
            <a:pPr lvl="0"/>
            <a:r>
              <a:rPr lang="cs-CZ" sz="1600" b="1" i="1" dirty="0" err="1" smtClean="0"/>
              <a:t>Tagging</a:t>
            </a:r>
            <a:endParaRPr lang="cs-CZ" sz="1600" b="1" i="1" dirty="0" smtClean="0"/>
          </a:p>
          <a:p>
            <a:pPr lvl="0"/>
            <a:r>
              <a:rPr lang="cs-CZ" sz="1600" dirty="0" smtClean="0"/>
              <a:t>Poslat originál </a:t>
            </a:r>
            <a:r>
              <a:rPr lang="cs-CZ" sz="1600" dirty="0" err="1" smtClean="0"/>
              <a:t>taggovaného</a:t>
            </a:r>
            <a:r>
              <a:rPr lang="cs-CZ" sz="1600" dirty="0" smtClean="0"/>
              <a:t> videa</a:t>
            </a:r>
          </a:p>
          <a:p>
            <a:pPr lvl="0"/>
            <a:r>
              <a:rPr lang="cs-CZ" sz="1600" dirty="0" smtClean="0"/>
              <a:t>Poslat vyexportovaný seznam událostí ve formátu      .</a:t>
            </a:r>
            <a:r>
              <a:rPr lang="cs-CZ" sz="1600" dirty="0" err="1" smtClean="0"/>
              <a:t>cvs</a:t>
            </a:r>
            <a:r>
              <a:rPr lang="cs-CZ" sz="1600" dirty="0" smtClean="0"/>
              <a:t> – vyexportovaném v programu </a:t>
            </a:r>
            <a:r>
              <a:rPr lang="cs-CZ" sz="1600" dirty="0" err="1" smtClean="0"/>
              <a:t>Dartfish</a:t>
            </a:r>
            <a:r>
              <a:rPr lang="cs-CZ" sz="1600" dirty="0" smtClean="0"/>
              <a:t> (nutno zvláště při </a:t>
            </a:r>
            <a:r>
              <a:rPr lang="cs-CZ" sz="1600" dirty="0" err="1" smtClean="0"/>
              <a:t>taggování</a:t>
            </a:r>
            <a:r>
              <a:rPr lang="cs-CZ" sz="1600" dirty="0" smtClean="0"/>
              <a:t> na jiných zařízeních (</a:t>
            </a:r>
            <a:r>
              <a:rPr lang="cs-CZ" sz="1600" dirty="0" err="1" smtClean="0"/>
              <a:t>Ipad</a:t>
            </a:r>
            <a:r>
              <a:rPr lang="cs-CZ" sz="1600" dirty="0" smtClean="0"/>
              <a:t>) – pro odstranění možné odchylky času</a:t>
            </a:r>
          </a:p>
          <a:p>
            <a:pPr lvl="0"/>
            <a:r>
              <a:rPr lang="cs-CZ" sz="1600" dirty="0" smtClean="0"/>
              <a:t>(Vyexportovat v programu D.. je nutno proto, aby šlo Váš materiál vyhodnotit. Pokud tak neučiníte došlo by k časovým posunům mezi videomateriálem a seznamem událostí.)</a:t>
            </a:r>
          </a:p>
          <a:p>
            <a:pPr lvl="0"/>
            <a:r>
              <a:rPr lang="cs-CZ" sz="1600" dirty="0" smtClean="0"/>
              <a:t>Výstupy odesílat tímto způsobem:</a:t>
            </a:r>
          </a:p>
          <a:p>
            <a:pPr lvl="0"/>
            <a:r>
              <a:rPr lang="cs-CZ" sz="1600" dirty="0" smtClean="0"/>
              <a:t>Vytvořit složku s </a:t>
            </a:r>
            <a:r>
              <a:rPr lang="cs-CZ" sz="1600" dirty="0" err="1" smtClean="0"/>
              <a:t>taggovaným</a:t>
            </a:r>
            <a:r>
              <a:rPr lang="cs-CZ" sz="1600" dirty="0" smtClean="0"/>
              <a:t> videomateriálem a souborem  .</a:t>
            </a:r>
            <a:r>
              <a:rPr lang="cs-CZ" sz="1600" dirty="0" err="1" smtClean="0"/>
              <a:t>cvs</a:t>
            </a:r>
            <a:r>
              <a:rPr lang="cs-CZ" sz="1600" dirty="0" smtClean="0"/>
              <a:t> </a:t>
            </a:r>
          </a:p>
          <a:p>
            <a:pPr lvl="0"/>
            <a:r>
              <a:rPr lang="cs-CZ" sz="1600" dirty="0" smtClean="0"/>
              <a:t>, takto vytvořenou složku zabalit do .zip nebo .</a:t>
            </a:r>
            <a:r>
              <a:rPr lang="cs-CZ" sz="1600" dirty="0" err="1" smtClean="0"/>
              <a:t>rar</a:t>
            </a:r>
            <a:endParaRPr lang="cs-CZ" sz="1600" dirty="0" smtClean="0"/>
          </a:p>
          <a:p>
            <a:pPr lvl="0"/>
            <a:r>
              <a:rPr lang="cs-CZ" sz="1600" dirty="0" smtClean="0"/>
              <a:t>Odeslat do úschovny garanta předmětu</a:t>
            </a:r>
          </a:p>
          <a:p>
            <a:pPr lvl="0"/>
            <a:r>
              <a:rPr lang="cs-CZ" sz="1600" b="1" i="1" dirty="0" err="1" smtClean="0"/>
              <a:t>Analyzér</a:t>
            </a:r>
            <a:endParaRPr lang="cs-CZ" sz="1600" b="1" i="1" dirty="0" smtClean="0"/>
          </a:p>
          <a:p>
            <a:pPr lvl="0"/>
            <a:r>
              <a:rPr lang="cs-CZ" sz="1600" dirty="0" smtClean="0"/>
              <a:t>Zpracovaný úkol ve </a:t>
            </a:r>
            <a:r>
              <a:rPr lang="cs-CZ" sz="1600" dirty="0" err="1" smtClean="0"/>
              <a:t>Storeyboard</a:t>
            </a:r>
            <a:r>
              <a:rPr lang="cs-CZ" sz="1600" dirty="0" smtClean="0"/>
              <a:t> zveřejníte formou </a:t>
            </a:r>
            <a:r>
              <a:rPr lang="cs-CZ" sz="1600" dirty="0" err="1" smtClean="0"/>
              <a:t>mediabooku</a:t>
            </a:r>
            <a:r>
              <a:rPr lang="cs-CZ" sz="1600" dirty="0" smtClean="0"/>
              <a:t> nebo filmu na základě vašeho posouzení vhodnosti výběru. Důležitou podstatou zpracovaného úkolu je srozumitelně vypovídající edukační hodnota.</a:t>
            </a:r>
          </a:p>
          <a:p>
            <a:pPr lvl="0"/>
            <a:r>
              <a:rPr lang="cs-CZ" sz="1600" dirty="0" smtClean="0"/>
              <a:t>Odeslat do úschovny garanta předmětu</a:t>
            </a:r>
          </a:p>
          <a:p>
            <a:pPr lvl="0"/>
            <a:r>
              <a:rPr lang="cs-CZ" sz="1600" b="1" i="1" dirty="0" err="1" smtClean="0"/>
              <a:t>SimulCam</a:t>
            </a:r>
            <a:endParaRPr lang="cs-CZ" sz="1600" b="1" i="1" dirty="0" smtClean="0"/>
          </a:p>
          <a:p>
            <a:pPr lvl="0"/>
            <a:r>
              <a:rPr lang="cs-CZ" sz="1600" dirty="0" smtClean="0"/>
              <a:t>Zpracovaný úkol v </a:t>
            </a:r>
            <a:r>
              <a:rPr lang="cs-CZ" sz="1600" dirty="0" err="1" smtClean="0"/>
              <a:t>Simulcam</a:t>
            </a:r>
            <a:r>
              <a:rPr lang="cs-CZ" sz="1600" dirty="0" smtClean="0"/>
              <a:t> odešlete do úschovny garanta.</a:t>
            </a:r>
          </a:p>
          <a:p>
            <a:pPr lvl="0"/>
            <a:r>
              <a:rPr lang="cs-CZ" sz="1600" dirty="0" smtClean="0"/>
              <a:t>Videosoubory odevzdávat ve formátu MPEG-2 (SD,HD), AVI (DV,HDV)</a:t>
            </a:r>
          </a:p>
          <a:p>
            <a:endParaRPr lang="cs-CZ" sz="1600" dirty="0" smtClean="0"/>
          </a:p>
          <a:p>
            <a:endParaRPr lang="cs-CZ" sz="1600" dirty="0"/>
          </a:p>
        </p:txBody>
      </p:sp>
    </p:spTree>
    <p:extLst>
      <p:ext uri="{BB962C8B-B14F-4D97-AF65-F5344CB8AC3E}">
        <p14:creationId xmlns:p14="http://schemas.microsoft.com/office/powerpoint/2010/main" xmlns="" val="1797696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1143000"/>
          </a:xfrm>
        </p:spPr>
        <p:txBody>
          <a:bodyPr>
            <a:normAutofit fontScale="90000"/>
          </a:bodyPr>
          <a:lstStyle/>
          <a:p>
            <a:pPr lvl="0"/>
            <a:r>
              <a:rPr lang="cs-CZ" b="1" dirty="0" err="1" smtClean="0"/>
              <a:t>Dartfish</a:t>
            </a:r>
            <a:r>
              <a:rPr lang="cs-CZ" b="1" dirty="0" smtClean="0"/>
              <a:t> - jak </a:t>
            </a:r>
            <a:r>
              <a:rPr lang="cs-CZ" b="1" dirty="0"/>
              <a:t>vypracované úkoly odevzdávat</a:t>
            </a:r>
            <a:br>
              <a:rPr lang="cs-CZ" b="1" dirty="0"/>
            </a:br>
            <a:endParaRPr lang="cs-CZ" b="1" dirty="0"/>
          </a:p>
        </p:txBody>
      </p:sp>
      <p:sp>
        <p:nvSpPr>
          <p:cNvPr id="3" name="Zástupný symbol pro obsah 2"/>
          <p:cNvSpPr>
            <a:spLocks noGrp="1"/>
          </p:cNvSpPr>
          <p:nvPr>
            <p:ph idx="1"/>
          </p:nvPr>
        </p:nvSpPr>
        <p:spPr/>
        <p:txBody>
          <a:bodyPr>
            <a:normAutofit fontScale="47500" lnSpcReduction="20000"/>
          </a:bodyPr>
          <a:lstStyle/>
          <a:p>
            <a:pPr lvl="0"/>
            <a:r>
              <a:rPr lang="cs-CZ" dirty="0" err="1" smtClean="0"/>
              <a:t>Tagging</a:t>
            </a:r>
            <a:endParaRPr lang="cs-CZ" dirty="0"/>
          </a:p>
          <a:p>
            <a:pPr lvl="0"/>
            <a:r>
              <a:rPr lang="cs-CZ" dirty="0"/>
              <a:t>Poslat originál </a:t>
            </a:r>
            <a:r>
              <a:rPr lang="cs-CZ" dirty="0" err="1"/>
              <a:t>taggovaného</a:t>
            </a:r>
            <a:r>
              <a:rPr lang="cs-CZ" dirty="0"/>
              <a:t> videa</a:t>
            </a:r>
          </a:p>
          <a:p>
            <a:pPr lvl="0"/>
            <a:r>
              <a:rPr lang="cs-CZ" dirty="0"/>
              <a:t>Poslat vyexportovaný seznam událostí ve formátu      .</a:t>
            </a:r>
            <a:r>
              <a:rPr lang="cs-CZ" dirty="0" err="1"/>
              <a:t>cvs</a:t>
            </a:r>
            <a:r>
              <a:rPr lang="cs-CZ" dirty="0"/>
              <a:t> – vyexportovaném v programu </a:t>
            </a:r>
            <a:r>
              <a:rPr lang="cs-CZ" dirty="0" err="1"/>
              <a:t>Dartfish</a:t>
            </a:r>
            <a:r>
              <a:rPr lang="cs-CZ" dirty="0"/>
              <a:t> (nutno zvláště při </a:t>
            </a:r>
            <a:r>
              <a:rPr lang="cs-CZ" dirty="0" err="1"/>
              <a:t>taggování</a:t>
            </a:r>
            <a:r>
              <a:rPr lang="cs-CZ" dirty="0"/>
              <a:t> na jiných zařízeních (</a:t>
            </a:r>
            <a:r>
              <a:rPr lang="cs-CZ" dirty="0" err="1"/>
              <a:t>Ipad</a:t>
            </a:r>
            <a:r>
              <a:rPr lang="cs-CZ" dirty="0"/>
              <a:t>) – pro odstranění možné odchylky času</a:t>
            </a:r>
          </a:p>
          <a:p>
            <a:pPr lvl="0"/>
            <a:r>
              <a:rPr lang="cs-CZ" dirty="0"/>
              <a:t>(Vyexportovat v programu D.. je nutno proto, aby šlo Váš materiál vyhodnotit. Pokud tak neučiníte došlo by k časovým posunům mezi videomateriálem a seznamem událostí.)</a:t>
            </a:r>
          </a:p>
          <a:p>
            <a:pPr lvl="0"/>
            <a:r>
              <a:rPr lang="cs-CZ" dirty="0"/>
              <a:t>Výstupy odesílat tímto způsobem:</a:t>
            </a:r>
          </a:p>
          <a:p>
            <a:pPr lvl="0"/>
            <a:r>
              <a:rPr lang="cs-CZ" dirty="0"/>
              <a:t>Vytvořit složku s </a:t>
            </a:r>
            <a:r>
              <a:rPr lang="cs-CZ" dirty="0" err="1"/>
              <a:t>taggovaným</a:t>
            </a:r>
            <a:r>
              <a:rPr lang="cs-CZ" dirty="0"/>
              <a:t> videomateriálem a souborem  .</a:t>
            </a:r>
            <a:r>
              <a:rPr lang="cs-CZ" dirty="0" err="1"/>
              <a:t>cvs</a:t>
            </a:r>
            <a:r>
              <a:rPr lang="cs-CZ" dirty="0"/>
              <a:t> </a:t>
            </a:r>
          </a:p>
          <a:p>
            <a:pPr lvl="0"/>
            <a:r>
              <a:rPr lang="cs-CZ" dirty="0"/>
              <a:t>, takto vytvořenou složku zabalit do .zip nebo .</a:t>
            </a:r>
            <a:r>
              <a:rPr lang="cs-CZ" dirty="0" err="1"/>
              <a:t>rar</a:t>
            </a:r>
            <a:endParaRPr lang="cs-CZ" dirty="0"/>
          </a:p>
          <a:p>
            <a:pPr lvl="0"/>
            <a:r>
              <a:rPr lang="cs-CZ" dirty="0"/>
              <a:t>Odeslat do úschovny garanta předmětu</a:t>
            </a:r>
          </a:p>
          <a:p>
            <a:pPr lvl="0"/>
            <a:r>
              <a:rPr lang="cs-CZ" dirty="0" err="1"/>
              <a:t>Analyzér</a:t>
            </a:r>
            <a:endParaRPr lang="cs-CZ" dirty="0"/>
          </a:p>
          <a:p>
            <a:pPr lvl="0"/>
            <a:r>
              <a:rPr lang="cs-CZ" dirty="0"/>
              <a:t>Zpracovaný úkol ve </a:t>
            </a:r>
            <a:r>
              <a:rPr lang="cs-CZ" dirty="0" err="1"/>
              <a:t>Storeyboard</a:t>
            </a:r>
            <a:r>
              <a:rPr lang="cs-CZ" dirty="0"/>
              <a:t> zveřejníte formou </a:t>
            </a:r>
            <a:r>
              <a:rPr lang="cs-CZ" dirty="0" err="1"/>
              <a:t>mediabooku</a:t>
            </a:r>
            <a:r>
              <a:rPr lang="cs-CZ" dirty="0"/>
              <a:t> nebo filmu na základě vašeho posouzení vhodnosti výběru. Důležitou podstatou zpracovaného úkolu je srozumitelně vypovídající edukační hodnota.</a:t>
            </a:r>
          </a:p>
          <a:p>
            <a:pPr lvl="0"/>
            <a:r>
              <a:rPr lang="cs-CZ" dirty="0"/>
              <a:t>Odeslat do úschovny garanta předmětu</a:t>
            </a:r>
          </a:p>
          <a:p>
            <a:pPr lvl="0"/>
            <a:r>
              <a:rPr lang="cs-CZ" dirty="0" err="1"/>
              <a:t>SimulCam</a:t>
            </a:r>
            <a:endParaRPr lang="cs-CZ" dirty="0"/>
          </a:p>
          <a:p>
            <a:pPr lvl="0"/>
            <a:r>
              <a:rPr lang="cs-CZ" dirty="0"/>
              <a:t>Zpracovaný úkol v </a:t>
            </a:r>
            <a:r>
              <a:rPr lang="cs-CZ" dirty="0" err="1"/>
              <a:t>Simulcam</a:t>
            </a:r>
            <a:r>
              <a:rPr lang="cs-CZ" dirty="0"/>
              <a:t> odešlete do úschovny garanta.</a:t>
            </a:r>
          </a:p>
          <a:p>
            <a:pPr lvl="0"/>
            <a:r>
              <a:rPr lang="cs-CZ" dirty="0"/>
              <a:t>Videosoubory odevzdávat ve formátu MPEG-2 (SD,HD), AVI (DV,HDV)</a:t>
            </a:r>
          </a:p>
          <a:p>
            <a:pPr marL="0" indent="0">
              <a:buNone/>
            </a:pPr>
            <a:r>
              <a:rPr lang="cs-CZ" dirty="0"/>
              <a:t> </a:t>
            </a:r>
          </a:p>
          <a:p>
            <a:endParaRPr lang="cs-CZ" dirty="0"/>
          </a:p>
        </p:txBody>
      </p:sp>
    </p:spTree>
    <p:extLst>
      <p:ext uri="{BB962C8B-B14F-4D97-AF65-F5344CB8AC3E}">
        <p14:creationId xmlns:p14="http://schemas.microsoft.com/office/powerpoint/2010/main" xmlns="" val="277606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Dartfish</a:t>
            </a:r>
            <a:r>
              <a:rPr lang="cs-CZ" b="1" dirty="0" smtClean="0"/>
              <a:t> – jak získávat videa</a:t>
            </a:r>
            <a:endParaRPr lang="cs-CZ" b="1" dirty="0"/>
          </a:p>
        </p:txBody>
      </p:sp>
      <p:sp>
        <p:nvSpPr>
          <p:cNvPr id="3" name="Zástupný symbol pro obsah 2"/>
          <p:cNvSpPr>
            <a:spLocks noGrp="1"/>
          </p:cNvSpPr>
          <p:nvPr>
            <p:ph idx="1"/>
          </p:nvPr>
        </p:nvSpPr>
        <p:spPr/>
        <p:txBody>
          <a:bodyPr/>
          <a:lstStyle/>
          <a:p>
            <a:r>
              <a:rPr lang="cs-CZ" dirty="0" smtClean="0"/>
              <a:t>Základem by měla být vlastní iniciativa, každý </a:t>
            </a:r>
            <a:r>
              <a:rPr lang="cs-CZ" dirty="0"/>
              <a:t>p</a:t>
            </a:r>
            <a:r>
              <a:rPr lang="cs-CZ" dirty="0" smtClean="0"/>
              <a:t>osluchač po konzultaci s garantem specializace si natočí krátké video (lze i telefonem), eventuálně využije jiných zdrojů</a:t>
            </a:r>
          </a:p>
          <a:p>
            <a:r>
              <a:rPr lang="cs-CZ" dirty="0" smtClean="0"/>
              <a:t>Průběžně se rovněž vytváří video databáze jednotlivých sportů</a:t>
            </a:r>
            <a:endParaRPr lang="cs-CZ" dirty="0"/>
          </a:p>
        </p:txBody>
      </p:sp>
    </p:spTree>
    <p:extLst>
      <p:ext uri="{BB962C8B-B14F-4D97-AF65-F5344CB8AC3E}">
        <p14:creationId xmlns:p14="http://schemas.microsoft.com/office/powerpoint/2010/main" xmlns="" val="1292484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707</Words>
  <Application>Microsoft Office PowerPoint</Application>
  <PresentationFormat>Předvádění na obrazovce (4:3)</PresentationFormat>
  <Paragraphs>175</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systému Office</vt:lpstr>
      <vt:lpstr>Trenérsko metodická praxe II </vt:lpstr>
      <vt:lpstr>Návštěva tréninkových, cvičitelských jednotek </vt:lpstr>
      <vt:lpstr>Plánování a vyhodnocování tréninkového procesu</vt:lpstr>
      <vt:lpstr>Dartfish</vt:lpstr>
      <vt:lpstr>Dartfish - odkazy</vt:lpstr>
      <vt:lpstr>Dartfish –  Možnosti pro vypracování úkolů </vt:lpstr>
      <vt:lpstr>Dartfish-úkoly k zápočtům</vt:lpstr>
      <vt:lpstr>Dartfish - jak vypracované úkoly odevzdávat </vt:lpstr>
      <vt:lpstr>Dartfish – jak získávat videa</vt:lpstr>
      <vt:lpstr>Dartfish – jak se dostat do programu</vt:lpstr>
      <vt:lpstr>Jak stáhnout demoverzi Dartfish</vt:lpstr>
      <vt:lpstr>Založení bezplatného účtu</vt:lpstr>
      <vt:lpstr>Nápověda Dartfish přístupná na internetu</vt:lpstr>
      <vt:lpstr>Souhrnné úkoly k zápočtům</vt:lpstr>
      <vt:lpstr>Spolupráce s garanty specializací</vt:lpstr>
      <vt:lpstr>Termín a způsob odevzdání veškerých úkolů</vt:lpstr>
      <vt:lpstr>Hodnocení studenta</vt:lpstr>
      <vt:lpstr>Informace pro trenéry, cvičitele</vt:lpstr>
      <vt:lpstr>Předání materiálů trenérům, cvičitelům, zajištění kontaktů na ně </vt:lpstr>
      <vt:lpstr>Učební materiály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Trenérsko metodická praxe II základní pokyny</dc:title>
  <dc:creator>janik</dc:creator>
  <cp:lastModifiedBy>zalozak</cp:lastModifiedBy>
  <cp:revision>36</cp:revision>
  <dcterms:created xsi:type="dcterms:W3CDTF">2012-09-16T11:28:33Z</dcterms:created>
  <dcterms:modified xsi:type="dcterms:W3CDTF">2012-09-21T09:06:12Z</dcterms:modified>
</cp:coreProperties>
</file>