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2" r:id="rId26"/>
    <p:sldId id="270" r:id="rId27"/>
    <p:sldId id="271" r:id="rId28"/>
    <p:sldId id="272" r:id="rId29"/>
    <p:sldId id="273" r:id="rId30"/>
    <p:sldId id="281" r:id="rId31"/>
    <p:sldId id="274" r:id="rId32"/>
    <p:sldId id="275" r:id="rId33"/>
    <p:sldId id="276" r:id="rId34"/>
    <p:sldId id="277" r:id="rId35"/>
    <p:sldId id="278" r:id="rId36"/>
    <p:sldId id="279" r:id="rId37"/>
    <p:sldId id="28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36B50-2237-43D4-B58B-9D286059C58D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Alternativní a netradiční směry ve výživě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</a:rPr>
              <a:t> Michaela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alternativni_vyz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4372660" cy="327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podle makrobiotiky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Makrobiotika dělí potraviny podle dvou protikladných energetických sil (energií):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se silou jin -</a:t>
            </a:r>
            <a:r>
              <a:rPr lang="cs-CZ" sz="2800" dirty="0" smtClean="0">
                <a:solidFill>
                  <a:srgbClr val="C00000"/>
                </a:solidFill>
              </a:rPr>
              <a:t> koření, cukr, med, sůl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se silou jang -</a:t>
            </a:r>
            <a:r>
              <a:rPr lang="cs-CZ" sz="2800" dirty="0" smtClean="0">
                <a:solidFill>
                  <a:srgbClr val="C00000"/>
                </a:solidFill>
              </a:rPr>
              <a:t> ryby, maso, vejce, drůbež a mořští živočichové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harmonické (vyvážené) -</a:t>
            </a:r>
            <a:r>
              <a:rPr lang="cs-CZ" sz="2800" dirty="0" smtClean="0">
                <a:solidFill>
                  <a:srgbClr val="C00000"/>
                </a:solidFill>
              </a:rPr>
              <a:t> obiloviny, luštěniny, některé druhy zeleniny (kořenová a hlávková), mořské řasy, mořská sůl, za studena lisované oleje.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Znaky makrobiotiky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 neharmoničtější potravinu se považuje rýže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makrobiotická výživa je založena na konzumu obilovin v několika adaptačních stupních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každé sousto by se mělo před spolknutím až 100 krát přežvýkat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příjem vody je minimalizován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„biologická transmutace a transformace“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vznik poruch a nemocí je vysvětlována porušením energetických sil jin a jang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zavrhují léky a chirurgické zákroky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Syrová strava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konzumaci hlavně rostlinné potravy, zejména zeleniny a ovoce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se konzumují výhradně v syrovém stavu, tepelně neošetřené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výjimku tvoří pouze celozrnné pečivo, brambory a některé druhy luštěnin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důvodem požívání syrových potravin je zničení přítomných enzymů tepelnou úpravou v původní surovině a zabránit ztrátám vitaminů nebo poškození struktury vlákniny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9654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obiloviny a luštěniny se máčí, klíčením se enzymaticky zpracovávají, následně se mixují nebo </a:t>
            </a:r>
            <a:r>
              <a:rPr lang="cs-CZ" sz="2800" dirty="0" smtClean="0">
                <a:solidFill>
                  <a:srgbClr val="C00000"/>
                </a:solidFill>
              </a:rPr>
              <a:t>melou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ovoce </a:t>
            </a:r>
            <a:r>
              <a:rPr lang="cs-CZ" sz="2800" dirty="0" smtClean="0">
                <a:solidFill>
                  <a:srgbClr val="C00000"/>
                </a:solidFill>
              </a:rPr>
              <a:t>a zelenina se konzumuje zásadně </a:t>
            </a:r>
            <a:r>
              <a:rPr lang="cs-CZ" sz="2800" dirty="0" smtClean="0">
                <a:solidFill>
                  <a:srgbClr val="C00000"/>
                </a:solidFill>
              </a:rPr>
              <a:t>syrová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mléko </a:t>
            </a:r>
            <a:r>
              <a:rPr lang="cs-CZ" sz="2800" dirty="0" smtClean="0">
                <a:solidFill>
                  <a:srgbClr val="C00000"/>
                </a:solidFill>
              </a:rPr>
              <a:t>a mléčné výrobky se nahrazují obdobnými produkty ze </a:t>
            </a:r>
            <a:r>
              <a:rPr lang="cs-CZ" sz="2800" dirty="0" smtClean="0">
                <a:solidFill>
                  <a:srgbClr val="C00000"/>
                </a:solidFill>
              </a:rPr>
              <a:t>sóji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vejce </a:t>
            </a:r>
            <a:r>
              <a:rPr lang="cs-CZ" sz="2800" dirty="0" smtClean="0">
                <a:solidFill>
                  <a:srgbClr val="C00000"/>
                </a:solidFill>
              </a:rPr>
              <a:t>se připravuje maximálně na měkko nebo se konzumuje pouze syrový </a:t>
            </a:r>
            <a:r>
              <a:rPr lang="cs-CZ" sz="2800" dirty="0" smtClean="0">
                <a:solidFill>
                  <a:srgbClr val="C00000"/>
                </a:solidFill>
              </a:rPr>
              <a:t>žloutek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</a:t>
            </a:r>
            <a:r>
              <a:rPr lang="cs-CZ" sz="2800" dirty="0" smtClean="0">
                <a:solidFill>
                  <a:srgbClr val="C00000"/>
                </a:solidFill>
              </a:rPr>
              <a:t>možno konzumovat ryby za syrova upravené marinováním v kyselém nálevu.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Organická </a:t>
            </a:r>
            <a:r>
              <a:rPr lang="cs-CZ" b="1" dirty="0" smtClean="0">
                <a:solidFill>
                  <a:srgbClr val="C00000"/>
                </a:solidFill>
              </a:rPr>
              <a:t>(ekologická) strava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41197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konzumace organických potravin (biopotravin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často </a:t>
            </a:r>
            <a:r>
              <a:rPr lang="cs-CZ" sz="2800" dirty="0" smtClean="0">
                <a:solidFill>
                  <a:srgbClr val="C00000"/>
                </a:solidFill>
              </a:rPr>
              <a:t>bývá spojena i s odporem proti přetechnizované </a:t>
            </a:r>
            <a:r>
              <a:rPr lang="cs-CZ" sz="2800" dirty="0" smtClean="0">
                <a:solidFill>
                  <a:srgbClr val="C00000"/>
                </a:solidFill>
              </a:rPr>
              <a:t>společnosti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přírodní </a:t>
            </a:r>
            <a:r>
              <a:rPr lang="cs-CZ" sz="2800" b="1" dirty="0" smtClean="0">
                <a:solidFill>
                  <a:srgbClr val="C00000"/>
                </a:solidFill>
              </a:rPr>
              <a:t>strava</a:t>
            </a:r>
            <a:r>
              <a:rPr lang="cs-CZ" sz="2800" dirty="0" smtClean="0">
                <a:solidFill>
                  <a:srgbClr val="C00000"/>
                </a:solidFill>
              </a:rPr>
              <a:t>, která využívá pouze tradiční postupy zemědělské výroby s úplným vyloučením </a:t>
            </a:r>
            <a:r>
              <a:rPr lang="cs-CZ" sz="2800" dirty="0" smtClean="0">
                <a:solidFill>
                  <a:srgbClr val="C00000"/>
                </a:solidFill>
              </a:rPr>
              <a:t>agrochemikálií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Biopotraviny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„biologický“, „organický“, „ekologický“ anebo předpony „bio“ či „</a:t>
            </a:r>
            <a:r>
              <a:rPr lang="cs-CZ" sz="2800" dirty="0" err="1" smtClean="0">
                <a:solidFill>
                  <a:srgbClr val="C00000"/>
                </a:solidFill>
              </a:rPr>
              <a:t>eko</a:t>
            </a:r>
            <a:r>
              <a:rPr lang="cs-CZ" sz="2800" dirty="0" smtClean="0">
                <a:solidFill>
                  <a:srgbClr val="C00000"/>
                </a:solidFill>
              </a:rPr>
              <a:t>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vyrobeny kontrolovanými postupy ze surovin </a:t>
            </a:r>
            <a:r>
              <a:rPr lang="cs-CZ" sz="2800" dirty="0" smtClean="0">
                <a:solidFill>
                  <a:srgbClr val="C00000"/>
                </a:solidFill>
              </a:rPr>
              <a:t>vyprodukovaných ekologickým zemědělstvím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bioprodukt, biopotravina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podléhají </a:t>
            </a:r>
            <a:r>
              <a:rPr lang="cs-CZ" sz="2800" dirty="0" smtClean="0">
                <a:solidFill>
                  <a:srgbClr val="C00000"/>
                </a:solidFill>
              </a:rPr>
              <a:t>zvláštním legislativním předpisům na národní i evropské úrovni a musí být označeny příslušným logem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Abstinenti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žádná výživová </a:t>
            </a:r>
            <a:r>
              <a:rPr lang="cs-CZ" sz="2800" dirty="0" smtClean="0">
                <a:solidFill>
                  <a:srgbClr val="C00000"/>
                </a:solidFill>
              </a:rPr>
              <a:t>omezení kromě </a:t>
            </a:r>
            <a:r>
              <a:rPr lang="cs-CZ" sz="2800" dirty="0" smtClean="0">
                <a:solidFill>
                  <a:srgbClr val="C00000"/>
                </a:solidFill>
              </a:rPr>
              <a:t>zákazu konzumace alkoholických nápojů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odmítání </a:t>
            </a:r>
            <a:r>
              <a:rPr lang="cs-CZ" sz="2800" dirty="0" smtClean="0">
                <a:solidFill>
                  <a:srgbClr val="C00000"/>
                </a:solidFill>
              </a:rPr>
              <a:t>i </a:t>
            </a:r>
            <a:r>
              <a:rPr lang="cs-CZ" sz="2800" dirty="0" smtClean="0">
                <a:solidFill>
                  <a:srgbClr val="C00000"/>
                </a:solidFill>
              </a:rPr>
              <a:t>různých povzbudivých pochutin </a:t>
            </a:r>
            <a:r>
              <a:rPr lang="cs-CZ" sz="2800" dirty="0" smtClean="0">
                <a:solidFill>
                  <a:srgbClr val="C00000"/>
                </a:solidFill>
              </a:rPr>
              <a:t>(např. </a:t>
            </a:r>
            <a:r>
              <a:rPr lang="cs-CZ" sz="2800" dirty="0" smtClean="0">
                <a:solidFill>
                  <a:srgbClr val="C00000"/>
                </a:solidFill>
              </a:rPr>
              <a:t>káva </a:t>
            </a:r>
            <a:r>
              <a:rPr lang="cs-CZ" sz="2800" dirty="0" smtClean="0">
                <a:solidFill>
                  <a:srgbClr val="C00000"/>
                </a:solidFill>
              </a:rPr>
              <a:t>nebo čaj – </a:t>
            </a:r>
            <a:r>
              <a:rPr lang="cs-CZ" sz="2800" dirty="0" err="1" smtClean="0">
                <a:solidFill>
                  <a:srgbClr val="C00000"/>
                </a:solidFill>
              </a:rPr>
              <a:t>tea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totallers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alkohol je i </a:t>
            </a:r>
            <a:r>
              <a:rPr lang="cs-CZ" sz="2800" dirty="0" smtClean="0">
                <a:solidFill>
                  <a:srgbClr val="C00000"/>
                </a:solidFill>
              </a:rPr>
              <a:t>v nepatrném množství škodlivý pro lidský </a:t>
            </a:r>
            <a:r>
              <a:rPr lang="cs-CZ" sz="2800" dirty="0" smtClean="0">
                <a:solidFill>
                  <a:srgbClr val="C00000"/>
                </a:solidFill>
              </a:rPr>
              <a:t>organismus (francouzský paradox???)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abstinentství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může být součástí některých jiných alternativních způsobů stravování nebo náboženských stravovacích příkazů a zákazů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Módní diety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dělená strava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podle krevních skupin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Atkinsova</a:t>
            </a:r>
            <a:r>
              <a:rPr lang="cs-CZ" sz="2800" dirty="0" smtClean="0">
                <a:solidFill>
                  <a:srgbClr val="C00000"/>
                </a:solidFill>
              </a:rPr>
              <a:t> dieta (</a:t>
            </a:r>
            <a:r>
              <a:rPr lang="cs-CZ" sz="2800" dirty="0" err="1" smtClean="0">
                <a:solidFill>
                  <a:srgbClr val="C00000"/>
                </a:solidFill>
              </a:rPr>
              <a:t>low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carb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diet)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podle glykemického indexu (GI dieta)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podle </a:t>
            </a:r>
            <a:r>
              <a:rPr lang="cs-CZ" sz="2800" dirty="0" err="1" smtClean="0">
                <a:solidFill>
                  <a:srgbClr val="C00000"/>
                </a:solidFill>
              </a:rPr>
              <a:t>Diamondových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nízkoenergetické bílkovinné diety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hladovky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beztuková</a:t>
            </a:r>
            <a:r>
              <a:rPr lang="cs-CZ" sz="2800" dirty="0" smtClean="0">
                <a:solidFill>
                  <a:srgbClr val="C00000"/>
                </a:solidFill>
              </a:rPr>
              <a:t> 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jednostranné diety (</a:t>
            </a:r>
            <a:r>
              <a:rPr lang="cs-CZ" sz="2800" dirty="0" err="1" smtClean="0">
                <a:solidFill>
                  <a:srgbClr val="C00000"/>
                </a:solidFill>
              </a:rPr>
              <a:t>jednodruhové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Dělená strava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William </a:t>
            </a:r>
            <a:r>
              <a:rPr lang="cs-CZ" sz="2800" dirty="0" err="1" smtClean="0">
                <a:solidFill>
                  <a:srgbClr val="C00000"/>
                </a:solidFill>
              </a:rPr>
              <a:t>Howard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Hay</a:t>
            </a:r>
            <a:r>
              <a:rPr lang="cs-CZ" sz="2800" dirty="0" smtClean="0">
                <a:solidFill>
                  <a:srgbClr val="C00000"/>
                </a:solidFill>
              </a:rPr>
              <a:t> (1866 – 1940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založen </a:t>
            </a:r>
            <a:r>
              <a:rPr lang="cs-CZ" sz="2800" dirty="0" smtClean="0">
                <a:solidFill>
                  <a:srgbClr val="C00000"/>
                </a:solidFill>
              </a:rPr>
              <a:t>na oddělování jednotlivých komponent výživy a jejich oddělený </a:t>
            </a:r>
            <a:r>
              <a:rPr lang="cs-CZ" sz="2800" dirty="0" smtClean="0">
                <a:solidFill>
                  <a:srgbClr val="C00000"/>
                </a:solidFill>
              </a:rPr>
              <a:t>konzum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především odděluje </a:t>
            </a:r>
            <a:r>
              <a:rPr lang="cs-CZ" sz="2800" dirty="0" smtClean="0">
                <a:solidFill>
                  <a:srgbClr val="C00000"/>
                </a:solidFill>
              </a:rPr>
              <a:t>konzumaci potravin s vysokým obsahem bílkovin (živočišná strava) a potravin s vysokým obsahem sacharidů (rostlinná strava), aby se umožnilo jejich dokonalé </a:t>
            </a:r>
            <a:r>
              <a:rPr lang="cs-CZ" sz="2800" dirty="0" smtClean="0">
                <a:solidFill>
                  <a:srgbClr val="C00000"/>
                </a:solidFill>
              </a:rPr>
              <a:t>trávení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Dieta podle krevních skupin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J. D. </a:t>
            </a:r>
            <a:r>
              <a:rPr lang="cs-CZ" sz="2800" dirty="0" err="1" smtClean="0">
                <a:solidFill>
                  <a:srgbClr val="C00000"/>
                </a:solidFill>
              </a:rPr>
              <a:t>Adamo</a:t>
            </a:r>
            <a:r>
              <a:rPr lang="cs-CZ" sz="2800" dirty="0" smtClean="0">
                <a:solidFill>
                  <a:srgbClr val="C00000"/>
                </a:solidFill>
              </a:rPr>
              <a:t>  (nar. 1956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krevní skupina (AB0 antigen) je rozhodujícím faktorem pro náchylnost k různým chorobám, ale také k odlišné reakci na typ stravy u různých </a:t>
            </a:r>
            <a:r>
              <a:rPr lang="cs-CZ" sz="2800" dirty="0" smtClean="0">
                <a:solidFill>
                  <a:srgbClr val="C00000"/>
                </a:solidFill>
              </a:rPr>
              <a:t>osob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příčina </a:t>
            </a:r>
            <a:r>
              <a:rPr lang="cs-CZ" sz="2800" dirty="0" smtClean="0">
                <a:solidFill>
                  <a:srgbClr val="C00000"/>
                </a:solidFill>
              </a:rPr>
              <a:t>imunologické reakce mezi krví a trávenými </a:t>
            </a:r>
            <a:r>
              <a:rPr lang="cs-CZ" sz="2800" dirty="0" smtClean="0">
                <a:solidFill>
                  <a:srgbClr val="C00000"/>
                </a:solidFill>
              </a:rPr>
              <a:t>potravinami - </a:t>
            </a:r>
            <a:r>
              <a:rPr lang="cs-CZ" sz="2800" b="1" dirty="0" err="1" smtClean="0">
                <a:solidFill>
                  <a:srgbClr val="C00000"/>
                </a:solidFill>
              </a:rPr>
              <a:t>lektiny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jiný, zástupný, náhradní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výživa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nejednoznačná definice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všechny </a:t>
            </a:r>
            <a:r>
              <a:rPr lang="cs-CZ" sz="2800" b="1" dirty="0" smtClean="0">
                <a:solidFill>
                  <a:srgbClr val="C00000"/>
                </a:solidFill>
              </a:rPr>
              <a:t>dlouhodobě praktikované způsoby stravování, které se zásadním a podstatným způsobem liší od obvyklé stravy na daném území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Krevní skupiny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skupina 0 (</a:t>
            </a:r>
            <a:r>
              <a:rPr lang="cs-CZ" sz="2800" b="1" dirty="0" err="1" smtClean="0">
                <a:solidFill>
                  <a:srgbClr val="C00000"/>
                </a:solidFill>
              </a:rPr>
              <a:t>old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</a:t>
            </a:r>
            <a:r>
              <a:rPr lang="cs-CZ" sz="2800" b="1" dirty="0" smtClean="0">
                <a:solidFill>
                  <a:srgbClr val="C00000"/>
                </a:solidFill>
              </a:rPr>
              <a:t>lovec:</a:t>
            </a:r>
            <a:r>
              <a:rPr lang="cs-CZ" sz="2800" dirty="0" smtClean="0">
                <a:solidFill>
                  <a:srgbClr val="C00000"/>
                </a:solidFill>
              </a:rPr>
              <a:t> fylogeneticky </a:t>
            </a:r>
            <a:r>
              <a:rPr lang="cs-CZ" sz="2800" dirty="0" smtClean="0">
                <a:solidFill>
                  <a:srgbClr val="C00000"/>
                </a:solidFill>
              </a:rPr>
              <a:t>nejstarší a jedná se o potomky </a:t>
            </a:r>
            <a:r>
              <a:rPr lang="cs-CZ" sz="2800" dirty="0" smtClean="0">
                <a:solidFill>
                  <a:srgbClr val="C00000"/>
                </a:solidFill>
              </a:rPr>
              <a:t>lovců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</a:t>
            </a:r>
            <a:r>
              <a:rPr lang="cs-CZ" sz="2800" b="1" dirty="0" smtClean="0">
                <a:solidFill>
                  <a:srgbClr val="C00000"/>
                </a:solidFill>
              </a:rPr>
              <a:t>skupina A (</a:t>
            </a:r>
            <a:r>
              <a:rPr lang="cs-CZ" sz="2800" b="1" dirty="0" err="1" smtClean="0">
                <a:solidFill>
                  <a:srgbClr val="C00000"/>
                </a:solidFill>
              </a:rPr>
              <a:t>agrarian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</a:t>
            </a:r>
            <a:r>
              <a:rPr lang="cs-CZ" sz="2800" b="1" dirty="0" smtClean="0">
                <a:solidFill>
                  <a:srgbClr val="C00000"/>
                </a:solidFill>
              </a:rPr>
              <a:t>zemědělec:</a:t>
            </a:r>
            <a:r>
              <a:rPr lang="cs-CZ" sz="2800" dirty="0" smtClean="0">
                <a:solidFill>
                  <a:srgbClr val="C00000"/>
                </a:solidFill>
              </a:rPr>
              <a:t> vznikla při přechodu člověka „lovce“ v „</a:t>
            </a:r>
            <a:r>
              <a:rPr lang="cs-CZ" sz="2800" dirty="0" smtClean="0">
                <a:solidFill>
                  <a:srgbClr val="C00000"/>
                </a:solidFill>
              </a:rPr>
              <a:t>zemědělce“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</a:t>
            </a:r>
            <a:r>
              <a:rPr lang="cs-CZ" sz="2800" b="1" dirty="0" smtClean="0">
                <a:solidFill>
                  <a:srgbClr val="C00000"/>
                </a:solidFill>
              </a:rPr>
              <a:t>skupina B (</a:t>
            </a:r>
            <a:r>
              <a:rPr lang="cs-CZ" sz="2800" b="1" dirty="0" smtClean="0">
                <a:solidFill>
                  <a:srgbClr val="C00000"/>
                </a:solidFill>
              </a:rPr>
              <a:t>balance)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člověk střídmý:</a:t>
            </a:r>
            <a:r>
              <a:rPr lang="cs-CZ" sz="2800" dirty="0" smtClean="0">
                <a:solidFill>
                  <a:srgbClr val="C00000"/>
                </a:solidFill>
              </a:rPr>
              <a:t> vznikla míšením původně afrických ras v Evropě, Asii a Americe (asi 15 000 let př. n. l</a:t>
            </a:r>
            <a:r>
              <a:rPr lang="cs-CZ" sz="2800" dirty="0" smtClean="0">
                <a:solidFill>
                  <a:srgbClr val="C00000"/>
                </a:solidFill>
              </a:rPr>
              <a:t>.)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krevní </a:t>
            </a:r>
            <a:r>
              <a:rPr lang="cs-CZ" sz="2800" b="1" dirty="0" smtClean="0">
                <a:solidFill>
                  <a:srgbClr val="C00000"/>
                </a:solidFill>
              </a:rPr>
              <a:t>skupina AB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hybrid:</a:t>
            </a:r>
            <a:r>
              <a:rPr lang="cs-CZ" sz="2800" dirty="0" smtClean="0">
                <a:solidFill>
                  <a:srgbClr val="C00000"/>
                </a:solidFill>
              </a:rPr>
              <a:t> fylogeneticky nejmladší, vznikla rovněž míšením ras, ale později (asi 500 – 900 př. n. l.).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Atkinsova</a:t>
            </a:r>
            <a:r>
              <a:rPr lang="cs-CZ" b="1" dirty="0" smtClean="0">
                <a:solidFill>
                  <a:srgbClr val="C00000"/>
                </a:solidFill>
              </a:rPr>
              <a:t>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Robert </a:t>
            </a:r>
            <a:r>
              <a:rPr lang="cs-CZ" sz="2800" dirty="0" err="1" smtClean="0">
                <a:solidFill>
                  <a:srgbClr val="C00000"/>
                </a:solidFill>
              </a:rPr>
              <a:t>Coleman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Atkins</a:t>
            </a:r>
            <a:r>
              <a:rPr lang="cs-CZ" sz="2800" dirty="0" smtClean="0">
                <a:solidFill>
                  <a:srgbClr val="C00000"/>
                </a:solidFill>
              </a:rPr>
              <a:t> (1930 – 2003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low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carb</a:t>
            </a:r>
            <a:r>
              <a:rPr lang="cs-CZ" sz="2800" dirty="0" smtClean="0">
                <a:solidFill>
                  <a:srgbClr val="C00000"/>
                </a:solidFill>
              </a:rPr>
              <a:t> diet, </a:t>
            </a:r>
            <a:r>
              <a:rPr lang="cs-CZ" sz="2800" dirty="0" err="1" smtClean="0">
                <a:solidFill>
                  <a:srgbClr val="C00000"/>
                </a:solidFill>
              </a:rPr>
              <a:t>bezuhlovodanová</a:t>
            </a:r>
            <a:r>
              <a:rPr lang="cs-CZ" sz="2800" dirty="0" smtClean="0">
                <a:solidFill>
                  <a:srgbClr val="C00000"/>
                </a:solidFill>
              </a:rPr>
              <a:t> dieta, bodová 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teorie - lidé </a:t>
            </a:r>
            <a:r>
              <a:rPr lang="cs-CZ" sz="2800" dirty="0" smtClean="0">
                <a:solidFill>
                  <a:srgbClr val="C00000"/>
                </a:solidFill>
              </a:rPr>
              <a:t>trpící nadváhou nebo obezitou konzumují příliš mnoho sacharidů, což vede ke zvýšení produkce inzulínu, hmotnosti i pocitu </a:t>
            </a:r>
            <a:r>
              <a:rPr lang="cs-CZ" sz="2800" dirty="0" smtClean="0">
                <a:solidFill>
                  <a:srgbClr val="C00000"/>
                </a:solidFill>
              </a:rPr>
              <a:t>hladu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GI dieta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Dieta podle </a:t>
            </a:r>
            <a:r>
              <a:rPr lang="cs-CZ" b="1" dirty="0" err="1" smtClean="0">
                <a:solidFill>
                  <a:srgbClr val="C00000"/>
                </a:solidFill>
              </a:rPr>
              <a:t>Diamondových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Dieta je založena na principu tří </a:t>
            </a:r>
            <a:r>
              <a:rPr lang="cs-CZ" sz="2800" u="sng" dirty="0" smtClean="0">
                <a:solidFill>
                  <a:srgbClr val="C00000"/>
                </a:solidFill>
              </a:rPr>
              <a:t>cyklů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hlavní jídla (12 – 20 hodin) –</a:t>
            </a:r>
            <a:r>
              <a:rPr lang="cs-CZ" sz="2800" dirty="0" smtClean="0">
                <a:solidFill>
                  <a:srgbClr val="C00000"/>
                </a:solidFill>
              </a:rPr>
              <a:t> konzumace normální pestré </a:t>
            </a:r>
            <a:r>
              <a:rPr lang="cs-CZ" sz="2800" dirty="0" smtClean="0">
                <a:solidFill>
                  <a:srgbClr val="C00000"/>
                </a:solidFill>
              </a:rPr>
              <a:t>stravy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trávení </a:t>
            </a:r>
            <a:r>
              <a:rPr lang="cs-CZ" sz="2800" b="1" dirty="0" smtClean="0">
                <a:solidFill>
                  <a:srgbClr val="C00000"/>
                </a:solidFill>
              </a:rPr>
              <a:t>(20 – 4 </a:t>
            </a:r>
            <a:r>
              <a:rPr lang="cs-CZ" sz="2800" b="1" dirty="0" smtClean="0">
                <a:solidFill>
                  <a:srgbClr val="C00000"/>
                </a:solidFill>
              </a:rPr>
              <a:t>hodiny)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vylučování </a:t>
            </a:r>
            <a:r>
              <a:rPr lang="cs-CZ" sz="2800" b="1" dirty="0" smtClean="0">
                <a:solidFill>
                  <a:srgbClr val="C00000"/>
                </a:solidFill>
              </a:rPr>
              <a:t>(4 – 12 hodin) –</a:t>
            </a:r>
            <a:r>
              <a:rPr lang="cs-CZ" sz="2800" dirty="0" smtClean="0">
                <a:solidFill>
                  <a:srgbClr val="C00000"/>
                </a:solidFill>
              </a:rPr>
              <a:t> smí se pít pouze šťáva nebo jíst pouze ovoce nebo </a:t>
            </a:r>
            <a:r>
              <a:rPr lang="cs-CZ" sz="2800" dirty="0" smtClean="0">
                <a:solidFill>
                  <a:srgbClr val="C00000"/>
                </a:solidFill>
              </a:rPr>
              <a:t>zelenina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Hladovky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</a:t>
            </a:r>
            <a:r>
              <a:rPr lang="cs-CZ" sz="2800" dirty="0" smtClean="0">
                <a:solidFill>
                  <a:srgbClr val="C00000"/>
                </a:solidFill>
              </a:rPr>
              <a:t>tři dny se organismus vyrovnává s absencí stravy poměrně dobře za předpokladu dostatečného množství </a:t>
            </a:r>
            <a:r>
              <a:rPr lang="cs-CZ" sz="2800" dirty="0" smtClean="0">
                <a:solidFill>
                  <a:srgbClr val="C00000"/>
                </a:solidFill>
              </a:rPr>
              <a:t>tekutin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 čtvrtého dne klesá i u zdravého člověka schopnost imunitního systému </a:t>
            </a:r>
            <a:r>
              <a:rPr lang="cs-CZ" sz="2800" dirty="0" smtClean="0">
                <a:solidFill>
                  <a:srgbClr val="C00000"/>
                </a:solidFill>
              </a:rPr>
              <a:t>bojovat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snižuje bazální </a:t>
            </a:r>
            <a:r>
              <a:rPr lang="cs-CZ" sz="2800" dirty="0" smtClean="0">
                <a:solidFill>
                  <a:srgbClr val="C00000"/>
                </a:solidFill>
              </a:rPr>
              <a:t>metabolismus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urychlení vzniku osteoporózy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Jednodruhové</a:t>
            </a:r>
            <a:r>
              <a:rPr lang="cs-CZ" b="1" dirty="0" smtClean="0">
                <a:solidFill>
                  <a:srgbClr val="C00000"/>
                </a:solidFill>
              </a:rPr>
              <a:t> diety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konzumace </a:t>
            </a:r>
            <a:r>
              <a:rPr lang="cs-CZ" sz="2800" dirty="0" smtClean="0">
                <a:solidFill>
                  <a:srgbClr val="C00000"/>
                </a:solidFill>
              </a:rPr>
              <a:t>jedné potraviny nebo jednoho druhu potravin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vajíčková, </a:t>
            </a:r>
            <a:r>
              <a:rPr lang="cs-CZ" sz="2800" dirty="0" err="1" smtClean="0">
                <a:solidFill>
                  <a:srgbClr val="C00000"/>
                </a:solidFill>
              </a:rPr>
              <a:t>grepfruitová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smtClean="0">
                <a:solidFill>
                  <a:srgbClr val="C00000"/>
                </a:solidFill>
              </a:rPr>
              <a:t>jablečná, banánová </a:t>
            </a:r>
            <a:r>
              <a:rPr lang="cs-CZ" sz="2800" dirty="0" smtClean="0">
                <a:solidFill>
                  <a:srgbClr val="C00000"/>
                </a:solidFill>
              </a:rPr>
              <a:t>apod.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Beztuková</a:t>
            </a:r>
            <a:r>
              <a:rPr lang="cs-CZ" b="1" dirty="0" smtClean="0">
                <a:solidFill>
                  <a:srgbClr val="C00000"/>
                </a:solidFill>
              </a:rPr>
              <a:t>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využívá se většinou při redukci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</a:t>
            </a:r>
            <a:r>
              <a:rPr lang="cs-CZ" sz="2800" dirty="0" smtClean="0">
                <a:solidFill>
                  <a:srgbClr val="C00000"/>
                </a:solidFill>
              </a:rPr>
              <a:t>v podstatě veškerého tuku ze </a:t>
            </a:r>
            <a:r>
              <a:rPr lang="cs-CZ" sz="2800" dirty="0" smtClean="0">
                <a:solidFill>
                  <a:srgbClr val="C00000"/>
                </a:solidFill>
              </a:rPr>
              <a:t>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 </a:t>
            </a:r>
            <a:r>
              <a:rPr lang="cs-CZ" sz="2800" dirty="0" smtClean="0">
                <a:solidFill>
                  <a:srgbClr val="C00000"/>
                </a:solidFill>
              </a:rPr>
              <a:t>by se neměla držet déle než </a:t>
            </a:r>
            <a:r>
              <a:rPr lang="cs-CZ" sz="2800" dirty="0" smtClean="0">
                <a:solidFill>
                  <a:srgbClr val="C00000"/>
                </a:solidFill>
              </a:rPr>
              <a:t>měsíc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tendence </a:t>
            </a:r>
            <a:r>
              <a:rPr lang="cs-CZ" sz="2800" dirty="0" smtClean="0">
                <a:solidFill>
                  <a:srgbClr val="C00000"/>
                </a:solidFill>
              </a:rPr>
              <a:t>konzumovat místo tuků sacharidy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reastmilk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56743"/>
            <a:ext cx="4176464" cy="5188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 čem se liší…?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některých druhů běžných potravin (nejčastěji živočišného původu)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odlišný způsob přípravy pokrmů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neobvyklé rozložení stravy během dne či nezvyklé kombinaci potravin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Proč…?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filozofické a ekologické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náboženské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zdravotní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léčebné důvody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jiné důvody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výhody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většina alternativních směrů je orientována „vegetariánsky“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dostatek vlákniny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nízké množství tuku i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dostatek některých vitaminů (např. C, E, kyseliny listové)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dostatek některých minerálních látek (hořčík, draslík)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 obsah sodíku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rizika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kdo se alternativně stravuje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jaké potraviny jsou vynechávány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většinou neobsahuje dostatek energie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rostlinného původu nemají plnohodnotné bílkoviny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některých minerálních látek – jód, železo, vápník, 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některých vitaminů – B</a:t>
            </a:r>
            <a:r>
              <a:rPr lang="cs-CZ" sz="2800" baseline="-25000" dirty="0" smtClean="0">
                <a:solidFill>
                  <a:srgbClr val="C00000"/>
                </a:solidFill>
              </a:rPr>
              <a:t>12</a:t>
            </a:r>
            <a:r>
              <a:rPr lang="cs-CZ" sz="2800" dirty="0" smtClean="0">
                <a:solidFill>
                  <a:srgbClr val="C00000"/>
                </a:solidFill>
              </a:rPr>
              <a:t>,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Vegetariánství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jeden z nejstarších způsobů alternativního stravování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Pythagoras (6. stol. př. n. l.)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omezení, až vyloučení potravin živočišného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ČR se stravuje vegetariánským způsobem asi 13,8 % lidí, celosvětově asi 1 miliarda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Formy vegetariánství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92488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demivegetariáni</a:t>
            </a:r>
            <a:r>
              <a:rPr lang="cs-CZ" sz="2800" b="1" dirty="0" smtClean="0">
                <a:solidFill>
                  <a:srgbClr val="C00000"/>
                </a:solidFill>
              </a:rPr>
              <a:t>, </a:t>
            </a:r>
            <a:r>
              <a:rPr lang="cs-CZ" sz="2800" b="1" dirty="0" err="1" smtClean="0">
                <a:solidFill>
                  <a:srgbClr val="C00000"/>
                </a:solidFill>
              </a:rPr>
              <a:t>semivegetariáni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peskovegetariáni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pulovegetariáni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laktoovovegetariáni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laktovegetariáni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ovovegetariáni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vegani (striktní vegetariáni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frutariáni</a:t>
            </a:r>
            <a:r>
              <a:rPr lang="cs-CZ" sz="2800" b="1" dirty="0" smtClean="0">
                <a:solidFill>
                  <a:srgbClr val="C00000"/>
                </a:solidFill>
              </a:rPr>
              <a:t> (</a:t>
            </a:r>
            <a:r>
              <a:rPr lang="cs-CZ" sz="2800" b="1" dirty="0" err="1" smtClean="0">
                <a:solidFill>
                  <a:srgbClr val="C00000"/>
                </a:solidFill>
              </a:rPr>
              <a:t>fruktariáni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vitariáni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Makrobiotika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řeckého </a:t>
            </a:r>
            <a:r>
              <a:rPr lang="cs-CZ" sz="2800" i="1" dirty="0" err="1" smtClean="0">
                <a:solidFill>
                  <a:srgbClr val="C00000"/>
                </a:solidFill>
              </a:rPr>
              <a:t>macros</a:t>
            </a:r>
            <a:r>
              <a:rPr lang="cs-CZ" sz="2800" dirty="0" smtClean="0">
                <a:solidFill>
                  <a:srgbClr val="C00000"/>
                </a:solidFill>
              </a:rPr>
              <a:t> = velký, </a:t>
            </a:r>
            <a:r>
              <a:rPr lang="cs-CZ" sz="2800" i="1" dirty="0" err="1" smtClean="0">
                <a:solidFill>
                  <a:srgbClr val="C00000"/>
                </a:solidFill>
              </a:rPr>
              <a:t>bios</a:t>
            </a:r>
            <a:r>
              <a:rPr lang="cs-CZ" sz="2800" dirty="0" smtClean="0">
                <a:solidFill>
                  <a:srgbClr val="C00000"/>
                </a:solidFill>
              </a:rPr>
              <a:t> = svět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 stravování úzce spojený s jednou z nejstarších filozofií světa (zen – buddhismus)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byla formulována po 2. světové válce japonským filozofem </a:t>
            </a:r>
            <a:r>
              <a:rPr lang="cs-CZ" sz="2800" dirty="0" err="1" smtClean="0">
                <a:solidFill>
                  <a:srgbClr val="C00000"/>
                </a:solidFill>
              </a:rPr>
              <a:t>Georgem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Oshawou</a:t>
            </a:r>
            <a:r>
              <a:rPr lang="cs-CZ" sz="2800" dirty="0" smtClean="0">
                <a:solidFill>
                  <a:srgbClr val="C00000"/>
                </a:solidFill>
              </a:rPr>
              <a:t> (1893 – 1966)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nejznámějším žákem je </a:t>
            </a:r>
            <a:r>
              <a:rPr lang="cs-CZ" sz="2800" dirty="0" err="1" smtClean="0">
                <a:solidFill>
                  <a:srgbClr val="C00000"/>
                </a:solidFill>
              </a:rPr>
              <a:t>Michio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Kushi</a:t>
            </a:r>
            <a:r>
              <a:rPr lang="cs-CZ" sz="2800" dirty="0" smtClean="0">
                <a:solidFill>
                  <a:srgbClr val="C00000"/>
                </a:solidFill>
              </a:rPr>
              <a:t> (nar. 1926)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322</TotalTime>
  <Words>780</Words>
  <Application>Microsoft Office PowerPoint</Application>
  <PresentationFormat>Předvádění na obrazovce (4:3)</PresentationFormat>
  <Paragraphs>174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Alternativní a netradiční směry ve výživě</vt:lpstr>
      <vt:lpstr>Definice</vt:lpstr>
      <vt:lpstr>V čem se liší…?</vt:lpstr>
      <vt:lpstr>Proč…?</vt:lpstr>
      <vt:lpstr>Zdravotní výhody</vt:lpstr>
      <vt:lpstr>Zdravotní rizika</vt:lpstr>
      <vt:lpstr>Vegetariánství</vt:lpstr>
      <vt:lpstr>Formy vegetariánství</vt:lpstr>
      <vt:lpstr>Makrobiotika</vt:lpstr>
      <vt:lpstr>Potraviny podle makrobiotiky</vt:lpstr>
      <vt:lpstr>Znaky makrobiotiky</vt:lpstr>
      <vt:lpstr>Syrová strava</vt:lpstr>
      <vt:lpstr>Zásady </vt:lpstr>
      <vt:lpstr>Organická (ekologická) strava</vt:lpstr>
      <vt:lpstr>Biopotraviny</vt:lpstr>
      <vt:lpstr>Abstinenti</vt:lpstr>
      <vt:lpstr>Módní diety</vt:lpstr>
      <vt:lpstr>Dělená strava</vt:lpstr>
      <vt:lpstr>Dieta podle krevních skupin</vt:lpstr>
      <vt:lpstr>Krevní skupiny</vt:lpstr>
      <vt:lpstr>Atkinsova dieta</vt:lpstr>
      <vt:lpstr>GI dieta</vt:lpstr>
      <vt:lpstr>Dieta podle Diamondových</vt:lpstr>
      <vt:lpstr>Hladovky</vt:lpstr>
      <vt:lpstr>Jednodruhové diety</vt:lpstr>
      <vt:lpstr>Beztuková dieta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a netradiční směry ve výživě</dc:title>
  <dc:creator>Misicka</dc:creator>
  <cp:lastModifiedBy>Misicka</cp:lastModifiedBy>
  <cp:revision>2</cp:revision>
  <dcterms:created xsi:type="dcterms:W3CDTF">2011-10-16T16:46:50Z</dcterms:created>
  <dcterms:modified xsi:type="dcterms:W3CDTF">2011-10-17T08:12:56Z</dcterms:modified>
</cp:coreProperties>
</file>