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6" r:id="rId21"/>
    <p:sldId id="265" r:id="rId22"/>
    <p:sldId id="267" r:id="rId23"/>
    <p:sldId id="313" r:id="rId24"/>
    <p:sldId id="268" r:id="rId25"/>
    <p:sldId id="269" r:id="rId26"/>
    <p:sldId id="270" r:id="rId27"/>
    <p:sldId id="271" r:id="rId28"/>
    <p:sldId id="275" r:id="rId29"/>
    <p:sldId id="274" r:id="rId30"/>
    <p:sldId id="272" r:id="rId31"/>
    <p:sldId id="273" r:id="rId32"/>
    <p:sldId id="276" r:id="rId33"/>
    <p:sldId id="277" r:id="rId34"/>
    <p:sldId id="278" r:id="rId35"/>
    <p:sldId id="281" r:id="rId36"/>
    <p:sldId id="279" r:id="rId37"/>
    <p:sldId id="280" r:id="rId38"/>
    <p:sldId id="282" r:id="rId39"/>
    <p:sldId id="283" r:id="rId40"/>
    <p:sldId id="298" r:id="rId41"/>
    <p:sldId id="296" r:id="rId42"/>
    <p:sldId id="297" r:id="rId43"/>
    <p:sldId id="284" r:id="rId44"/>
    <p:sldId id="285" r:id="rId45"/>
    <p:sldId id="316" r:id="rId46"/>
    <p:sldId id="286" r:id="rId47"/>
    <p:sldId id="287" r:id="rId48"/>
    <p:sldId id="317" r:id="rId49"/>
    <p:sldId id="318" r:id="rId50"/>
    <p:sldId id="320" r:id="rId51"/>
    <p:sldId id="288" r:id="rId52"/>
    <p:sldId id="289" r:id="rId53"/>
    <p:sldId id="290" r:id="rId54"/>
    <p:sldId id="291" r:id="rId55"/>
    <p:sldId id="292" r:id="rId56"/>
    <p:sldId id="293" r:id="rId57"/>
    <p:sldId id="294" r:id="rId58"/>
    <p:sldId id="295" r:id="rId59"/>
    <p:sldId id="299" r:id="rId60"/>
    <p:sldId id="300" r:id="rId61"/>
    <p:sldId id="301" r:id="rId62"/>
    <p:sldId id="321" r:id="rId63"/>
    <p:sldId id="302" r:id="rId64"/>
    <p:sldId id="303" r:id="rId65"/>
    <p:sldId id="304" r:id="rId66"/>
    <p:sldId id="305" r:id="rId67"/>
    <p:sldId id="306" r:id="rId68"/>
    <p:sldId id="314" r:id="rId69"/>
    <p:sldId id="307" r:id="rId70"/>
    <p:sldId id="315" r:id="rId71"/>
    <p:sldId id="308" r:id="rId72"/>
    <p:sldId id="309" r:id="rId73"/>
    <p:sldId id="310" r:id="rId74"/>
    <p:sldId id="311" r:id="rId75"/>
    <p:sldId id="312" r:id="rId7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slide" Target="slides/slide6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4615A-61DD-4A21-B9FF-9E830489E244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4615A-61DD-4A21-B9FF-9E830489E244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4615A-61DD-4A21-B9FF-9E830489E244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4615A-61DD-4A21-B9FF-9E830489E244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64615A-61DD-4A21-B9FF-9E830489E244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28.11.2011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851648" cy="1828800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Hodnocení výživového stavu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2780928"/>
            <a:ext cx="7854696" cy="1752600"/>
          </a:xfrm>
        </p:spPr>
        <p:txBody>
          <a:bodyPr/>
          <a:lstStyle/>
          <a:p>
            <a:r>
              <a:rPr lang="cs-CZ" b="1" dirty="0" err="1" smtClean="0">
                <a:solidFill>
                  <a:srgbClr val="C00000"/>
                </a:solidFill>
              </a:rPr>
              <a:t>Hejmalová</a:t>
            </a:r>
            <a:r>
              <a:rPr lang="cs-CZ" b="1" dirty="0" smtClean="0">
                <a:solidFill>
                  <a:srgbClr val="C00000"/>
                </a:solidFill>
              </a:rPr>
              <a:t> Michaela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Obrázek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3024336" cy="4617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Pomůcky a přístroje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407769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spirometr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podvodní váha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kaliper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bioimpedační</a:t>
            </a:r>
            <a:r>
              <a:rPr lang="cs-CZ" sz="2800" dirty="0" smtClean="0">
                <a:solidFill>
                  <a:srgbClr val="C00000"/>
                </a:solidFill>
              </a:rPr>
              <a:t> zařízení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dynamometr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bicyklový ergometr aj.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230_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772816"/>
            <a:ext cx="3143874" cy="472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Zásady měření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přesné měření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výběr vhodných přístrojů a pomůcek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jednoduchost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nepříliš drahá vyšetření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schopnost opakování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nutná kontrola a kalibrace přístrojů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měřit vždy za stejných podmínek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při měření je vhodné, aby vyšetřující diktoval výsledky dalšímu členu týmu, který je zapisuje a přitom nahlas opakuje každé číslo → urychlí se vyšetření a omezí se výskyt chyb.</a:t>
            </a:r>
          </a:p>
          <a:p>
            <a:pPr>
              <a:buNone/>
            </a:pP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Tělesná hmotnost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96855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nejdůležitějším ukazatelem stavu výživy (kg)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hodnota tělesné výšky (v centimetrech)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sledujeme aktuální hodnoty a dynamiku změn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na každý kus prádla se odečítá 0,1 kg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přesnost vážení a 0,1 kg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děti do 18 - 24 měsíců se měří vleže (korýtko, </a:t>
            </a:r>
            <a:r>
              <a:rPr lang="cs-CZ" sz="2800" dirty="0" err="1" smtClean="0">
                <a:solidFill>
                  <a:srgbClr val="C00000"/>
                </a:solidFill>
              </a:rPr>
              <a:t>bodymetr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1kg svalové hmoty = cca 800 </a:t>
            </a:r>
            <a:r>
              <a:rPr lang="cs-CZ" sz="2800" dirty="0" err="1" smtClean="0">
                <a:solidFill>
                  <a:srgbClr val="C00000"/>
                </a:solidFill>
              </a:rPr>
              <a:t>kcal</a:t>
            </a:r>
            <a:r>
              <a:rPr lang="cs-CZ" sz="2800" dirty="0" smtClean="0">
                <a:solidFill>
                  <a:srgbClr val="C00000"/>
                </a:solidFill>
              </a:rPr>
              <a:t> (3 360 </a:t>
            </a:r>
            <a:r>
              <a:rPr lang="cs-CZ" sz="2800" dirty="0" err="1" smtClean="0">
                <a:solidFill>
                  <a:srgbClr val="C00000"/>
                </a:solidFill>
              </a:rPr>
              <a:t>kJ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1kg tukové tkáně = cca 7000 </a:t>
            </a:r>
            <a:r>
              <a:rPr lang="cs-CZ" sz="2800" dirty="0" err="1" smtClean="0">
                <a:solidFill>
                  <a:srgbClr val="C00000"/>
                </a:solidFill>
              </a:rPr>
              <a:t>kcal</a:t>
            </a:r>
            <a:r>
              <a:rPr lang="cs-CZ" sz="2800" dirty="0" smtClean="0">
                <a:solidFill>
                  <a:srgbClr val="C00000"/>
                </a:solidFill>
              </a:rPr>
              <a:t> 29 400 </a:t>
            </a:r>
            <a:r>
              <a:rPr lang="cs-CZ" sz="2800" dirty="0" err="1" smtClean="0">
                <a:solidFill>
                  <a:srgbClr val="C00000"/>
                </a:solidFill>
              </a:rPr>
              <a:t>kJ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Tělesná hmotnost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výpočet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vzorec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4854" y="2708920"/>
            <a:ext cx="7608224" cy="23078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Klasifikace úbytku tělesné hmotnosti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značně podnormální tělesná hmotnost </a:t>
            </a:r>
            <a:r>
              <a:rPr lang="cs-CZ" sz="2800" b="1" dirty="0" smtClean="0">
                <a:solidFill>
                  <a:srgbClr val="C00000"/>
                </a:solidFill>
              </a:rPr>
              <a:t>&lt; 80% normálu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u="sng" dirty="0" smtClean="0">
                <a:solidFill>
                  <a:srgbClr val="C00000"/>
                </a:solidFill>
              </a:rPr>
              <a:t> </a:t>
            </a:r>
            <a:r>
              <a:rPr lang="cs-CZ" sz="2800" b="1" u="sng" dirty="0" smtClean="0">
                <a:solidFill>
                  <a:srgbClr val="C00000"/>
                </a:solidFill>
              </a:rPr>
              <a:t>úbytek tělesné hmotnosti: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2 % během 1 týdne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5 % během 1 měsíce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7,5 % během 3 měsíců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10 % během 6 měsíců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Hmotnostně výšková proporcionalita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3650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ideální hmotnost</a:t>
            </a:r>
            <a:r>
              <a:rPr lang="cs-CZ" sz="2800" dirty="0" smtClean="0">
                <a:solidFill>
                  <a:srgbClr val="C00000"/>
                </a:solidFill>
              </a:rPr>
              <a:t>, případně </a:t>
            </a:r>
            <a:r>
              <a:rPr lang="cs-CZ" sz="2800" b="1" dirty="0" smtClean="0">
                <a:solidFill>
                  <a:srgbClr val="C00000"/>
                </a:solidFill>
              </a:rPr>
              <a:t>žádoucí hmotnost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 úvahu je nutno brát věk a pohlaví, složení těla a somatotyp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 výpočtu ideální (žádoucí) hmotnosti slouží celá řada indexů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THM, TV, obvod hrudníku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Indexy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623793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Brocův</a:t>
            </a:r>
            <a:r>
              <a:rPr lang="cs-CZ" sz="2800" dirty="0" smtClean="0">
                <a:solidFill>
                  <a:srgbClr val="C00000"/>
                </a:solidFill>
              </a:rPr>
              <a:t> index (BI)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Rohrerův</a:t>
            </a:r>
            <a:r>
              <a:rPr lang="cs-CZ" sz="2800" dirty="0" smtClean="0">
                <a:solidFill>
                  <a:srgbClr val="C00000"/>
                </a:solidFill>
              </a:rPr>
              <a:t> index (RI)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Verdonckův</a:t>
            </a:r>
            <a:r>
              <a:rPr lang="cs-CZ" sz="2800" dirty="0" smtClean="0">
                <a:solidFill>
                  <a:srgbClr val="C00000"/>
                </a:solidFill>
              </a:rPr>
              <a:t> index (VI)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Index zdatnosti (IZ)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Výpočet ideální hmotnosti z tělesné výšky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Index </a:t>
            </a:r>
            <a:r>
              <a:rPr lang="cs-CZ" sz="2800" dirty="0" err="1" smtClean="0">
                <a:solidFill>
                  <a:srgbClr val="C00000"/>
                </a:solidFill>
              </a:rPr>
              <a:t>Pignet</a:t>
            </a:r>
            <a:r>
              <a:rPr lang="cs-CZ" sz="2800" dirty="0" smtClean="0">
                <a:solidFill>
                  <a:srgbClr val="C00000"/>
                </a:solidFill>
              </a:rPr>
              <a:t> – </a:t>
            </a:r>
            <a:r>
              <a:rPr lang="cs-CZ" sz="2800" dirty="0" err="1" smtClean="0">
                <a:solidFill>
                  <a:srgbClr val="C00000"/>
                </a:solidFill>
              </a:rPr>
              <a:t>Varvaekův</a:t>
            </a:r>
            <a:r>
              <a:rPr lang="cs-CZ" sz="2800" dirty="0" smtClean="0">
                <a:solidFill>
                  <a:srgbClr val="C00000"/>
                </a:solidFill>
              </a:rPr>
              <a:t> (IPV)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Ponderální</a:t>
            </a:r>
            <a:r>
              <a:rPr lang="cs-CZ" sz="2800" dirty="0" smtClean="0">
                <a:solidFill>
                  <a:srgbClr val="C00000"/>
                </a:solidFill>
              </a:rPr>
              <a:t> index (PI)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Index tělesné hmotnosti (BMI)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BMI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" name="Zástupný symbol pro obsah 9" descr="CLA_tabulka_7.20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4251" y="1484785"/>
            <a:ext cx="8054697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BMI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tab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9778" y="1916833"/>
            <a:ext cx="8340694" cy="43282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BMI a věk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img.mf.cz/517/006/1-90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988840"/>
            <a:ext cx="786454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Výživový stav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83981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výživa</a:t>
            </a:r>
            <a:r>
              <a:rPr lang="cs-CZ" sz="2800" dirty="0" smtClean="0">
                <a:solidFill>
                  <a:srgbClr val="C00000"/>
                </a:solidFill>
              </a:rPr>
              <a:t> - proces, během kterého organismus využívá potravu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výživový stav - zdravotní </a:t>
            </a:r>
            <a:r>
              <a:rPr lang="cs-CZ" sz="2800" b="1" dirty="0" smtClean="0">
                <a:solidFill>
                  <a:srgbClr val="C00000"/>
                </a:solidFill>
              </a:rPr>
              <a:t>stav (kondice) ovlivňovaný příjmem a využíváním složek výživy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výživový stav</a:t>
            </a:r>
            <a:r>
              <a:rPr lang="cs-CZ" sz="2800" dirty="0" smtClean="0">
                <a:solidFill>
                  <a:srgbClr val="C00000"/>
                </a:solidFill>
              </a:rPr>
              <a:t> je určován rovnováhou mezi přívodem výživových faktorů na straně jedné a jejich výdejem na straně druhé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bmi-comparis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1611" y="260648"/>
            <a:ext cx="6253603" cy="63943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BMI a riziko  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bmi-index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1533" y="1196751"/>
            <a:ext cx="7060867" cy="54755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Tělesné obvody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623793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obvod hlavy 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obvod hrudníku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obvod levé (nedominantní) paže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obvod pasu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obvod pupku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obvod boků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obvod stehna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obvod lýtka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Obvod pasu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1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měříme v nejužším místě trupu při pohledu zpředu, přes pupek s přesností 1 cm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nejlépe odpovídá přesnému měření rizikového tuku uloženého v břiše mezi orgány a na břiše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hubnuti-jak.cz/foto/obezita-schem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84984"/>
            <a:ext cx="46805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hodnot obvodu pasu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55576" y="2636912"/>
          <a:ext cx="7704855" cy="32403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176"/>
                <a:gridCol w="3096344"/>
                <a:gridCol w="3024335"/>
              </a:tblGrid>
              <a:tr h="1166353">
                <a:tc>
                  <a:txBody>
                    <a:bodyPr/>
                    <a:lstStyle/>
                    <a:p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↑ riziko</a:t>
                      </a:r>
                    </a:p>
                    <a:p>
                      <a:pPr algn="ctr"/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vysoké riziko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037004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muži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 &gt; 94 cm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&gt; 102 cm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037004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ženy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&gt; 80 cm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&gt; 88 cm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Typy obezity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lh3.ggpht.com/_byVYVy2XsXg/Szkk-fNIqeI/AAAAAAAAEuk/idt4ymE7mvQ/image_thumb%5B2%5D.png?imgmax=80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5527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Poměr pas/boky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9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WHR = </a:t>
            </a:r>
            <a:r>
              <a:rPr lang="cs-CZ" sz="2800" b="1" dirty="0" err="1" smtClean="0">
                <a:solidFill>
                  <a:srgbClr val="C00000"/>
                </a:solidFill>
              </a:rPr>
              <a:t>waist</a:t>
            </a:r>
            <a:r>
              <a:rPr lang="cs-CZ" sz="2800" b="1" dirty="0" smtClean="0">
                <a:solidFill>
                  <a:srgbClr val="C00000"/>
                </a:solidFill>
              </a:rPr>
              <a:t> to </a:t>
            </a:r>
            <a:r>
              <a:rPr lang="cs-CZ" sz="2800" b="1" dirty="0" err="1" smtClean="0">
                <a:solidFill>
                  <a:srgbClr val="C00000"/>
                </a:solidFill>
              </a:rPr>
              <a:t>hip</a:t>
            </a:r>
            <a:r>
              <a:rPr lang="cs-CZ" sz="2800" b="1" dirty="0" smtClean="0">
                <a:solidFill>
                  <a:srgbClr val="C00000"/>
                </a:solidFill>
              </a:rPr>
              <a:t> ratio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důležitý z hlediska klasifikace androidního </a:t>
            </a:r>
          </a:p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a </a:t>
            </a:r>
            <a:r>
              <a:rPr lang="cs-CZ" sz="2800" dirty="0" err="1" smtClean="0">
                <a:solidFill>
                  <a:srgbClr val="C00000"/>
                </a:solidFill>
              </a:rPr>
              <a:t>gynoidního</a:t>
            </a:r>
            <a:r>
              <a:rPr lang="cs-CZ" sz="2800" dirty="0" smtClean="0">
                <a:solidFill>
                  <a:srgbClr val="C00000"/>
                </a:solidFill>
              </a:rPr>
              <a:t> typu obezity</a:t>
            </a: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dnes – obvod pasu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muži ↑ 1,0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ženy 0,85 (0,8)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il_fi" descr="http://lh5.ggpht.com/_byVYVy2XsXg/SzklBGRPBVI/AAAAAAAAEu0/_8YqPLkxWKQ/clip_image008_thumb.gif?imgmax=8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284984"/>
            <a:ext cx="24482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WHR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doctor2008.files.wordpress.com/2008/12/wh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41682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Obvod paže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187624" y="1340768"/>
          <a:ext cx="6995120" cy="4896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7560"/>
                <a:gridCol w="3497560"/>
              </a:tblGrid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Obvod paže (cm)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BMI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25,5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24,5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24,0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19,5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23,5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19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23,0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18,5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22,5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18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21,0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17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19,5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16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9208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Měření kožních </a:t>
            </a:r>
            <a:r>
              <a:rPr lang="cs-CZ" b="1" dirty="0" smtClean="0">
                <a:solidFill>
                  <a:srgbClr val="C00000"/>
                </a:solidFill>
              </a:rPr>
              <a:t>řas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množství </a:t>
            </a:r>
            <a:r>
              <a:rPr lang="cs-CZ" sz="2800" dirty="0" smtClean="0">
                <a:solidFill>
                  <a:srgbClr val="C00000"/>
                </a:solidFill>
              </a:rPr>
              <a:t>tuku v těle dobře koreluje s tloušťkou kožních </a:t>
            </a:r>
            <a:r>
              <a:rPr lang="cs-CZ" sz="2800" dirty="0" smtClean="0">
                <a:solidFill>
                  <a:srgbClr val="C00000"/>
                </a:solidFill>
              </a:rPr>
              <a:t>řas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podkožní tuk přiléhá silněji ke kůži než k vrstvám uložených pod ním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měření </a:t>
            </a:r>
            <a:r>
              <a:rPr lang="cs-CZ" sz="2800" dirty="0" smtClean="0">
                <a:solidFill>
                  <a:srgbClr val="C00000"/>
                </a:solidFill>
              </a:rPr>
              <a:t>jsou relativně málo přesná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snadná </a:t>
            </a:r>
            <a:r>
              <a:rPr lang="cs-CZ" sz="2800" dirty="0" smtClean="0">
                <a:solidFill>
                  <a:srgbClr val="C00000"/>
                </a:solidFill>
              </a:rPr>
              <a:t>proveditelnost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hodnotí </a:t>
            </a:r>
            <a:r>
              <a:rPr lang="cs-CZ" sz="2800" dirty="0" smtClean="0">
                <a:solidFill>
                  <a:srgbClr val="C00000"/>
                </a:solidFill>
              </a:rPr>
              <a:t>podíl tělesného tuku a netukové tělesné hmoty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asi </a:t>
            </a:r>
            <a:r>
              <a:rPr lang="cs-CZ" sz="2800" dirty="0" smtClean="0">
                <a:solidFill>
                  <a:srgbClr val="C00000"/>
                </a:solidFill>
              </a:rPr>
              <a:t>10 – 30 % (50 % ) tukových rezerv v organismu se nachází v podkoží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Úrovně zjišťování výživového stavu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jednotlivci</a:t>
            </a:r>
            <a:r>
              <a:rPr lang="cs-CZ" sz="2800" dirty="0" smtClean="0">
                <a:solidFill>
                  <a:srgbClr val="C00000"/>
                </a:solidFill>
              </a:rPr>
              <a:t> – u jednotlivců vyšetřujeme nutriční stav zvláště v patologických stavech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skupiny</a:t>
            </a:r>
            <a:r>
              <a:rPr lang="cs-CZ" sz="2800" dirty="0" smtClean="0">
                <a:solidFill>
                  <a:srgbClr val="C00000"/>
                </a:solidFill>
              </a:rPr>
              <a:t> – např. etnické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celé populace –</a:t>
            </a:r>
            <a:r>
              <a:rPr lang="cs-CZ" sz="2800" dirty="0" smtClean="0">
                <a:solidFill>
                  <a:srgbClr val="C00000"/>
                </a:solidFill>
              </a:rPr>
              <a:t> zde bývá důvod např. podezření na specifické malnutrice</a:t>
            </a:r>
          </a:p>
          <a:p>
            <a:endParaRPr lang="cs-CZ" sz="2800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6391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Spolehlivost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4479777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Spolehlivost kožních řas závisí na: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kalibraci </a:t>
            </a:r>
            <a:r>
              <a:rPr lang="cs-CZ" sz="2800" dirty="0" err="1" smtClean="0">
                <a:solidFill>
                  <a:srgbClr val="C00000"/>
                </a:solidFill>
              </a:rPr>
              <a:t>kaliperu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výběru </a:t>
            </a:r>
            <a:r>
              <a:rPr lang="cs-CZ" sz="2800" dirty="0" smtClean="0">
                <a:solidFill>
                  <a:srgbClr val="C00000"/>
                </a:solidFill>
              </a:rPr>
              <a:t>správného místa </a:t>
            </a:r>
            <a:r>
              <a:rPr lang="cs-CZ" sz="2800" dirty="0" smtClean="0">
                <a:solidFill>
                  <a:srgbClr val="C00000"/>
                </a:solidFill>
              </a:rPr>
              <a:t>měření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dovednostech </a:t>
            </a:r>
            <a:r>
              <a:rPr lang="cs-CZ" sz="2800" dirty="0" smtClean="0">
                <a:solidFill>
                  <a:srgbClr val="C00000"/>
                </a:solidFill>
              </a:rPr>
              <a:t>a zkušenostech </a:t>
            </a:r>
            <a:r>
              <a:rPr lang="cs-CZ" sz="2800" dirty="0" err="1" smtClean="0">
                <a:solidFill>
                  <a:srgbClr val="C00000"/>
                </a:solidFill>
              </a:rPr>
              <a:t>antripometristy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Úskalí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752527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 kožní řasy větší než 50 mm vycházejí z hodnoty celkového množství tuku v těle </a:t>
            </a:r>
            <a:r>
              <a:rPr lang="cs-CZ" sz="2800" dirty="0" smtClean="0">
                <a:solidFill>
                  <a:srgbClr val="C00000"/>
                </a:solidFill>
              </a:rPr>
              <a:t>nižší než </a:t>
            </a:r>
            <a:r>
              <a:rPr lang="cs-CZ" sz="2800" dirty="0" smtClean="0">
                <a:solidFill>
                  <a:srgbClr val="C00000"/>
                </a:solidFill>
              </a:rPr>
              <a:t>při </a:t>
            </a:r>
            <a:r>
              <a:rPr lang="cs-CZ" sz="2800" dirty="0" err="1" smtClean="0">
                <a:solidFill>
                  <a:srgbClr val="C00000"/>
                </a:solidFill>
              </a:rPr>
              <a:t>hydrodenzitometrii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stlačitelnost </a:t>
            </a:r>
            <a:r>
              <a:rPr lang="cs-CZ" sz="2800" dirty="0" smtClean="0">
                <a:solidFill>
                  <a:srgbClr val="C00000"/>
                </a:solidFill>
              </a:rPr>
              <a:t>kožní řasy je do značné míry závislá na pohlaví, věku, hydrataci tkáně </a:t>
            </a:r>
            <a:r>
              <a:rPr lang="cs-CZ" sz="2800" dirty="0" smtClean="0">
                <a:solidFill>
                  <a:srgbClr val="C00000"/>
                </a:solidFill>
              </a:rPr>
              <a:t>apod.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individuální </a:t>
            </a:r>
            <a:r>
              <a:rPr lang="cs-CZ" sz="2800" dirty="0" smtClean="0">
                <a:solidFill>
                  <a:srgbClr val="C00000"/>
                </a:solidFill>
              </a:rPr>
              <a:t>variabilita tloušťka kůže 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 </a:t>
            </a:r>
            <a:r>
              <a:rPr lang="cs-CZ" sz="2800" dirty="0" smtClean="0">
                <a:solidFill>
                  <a:srgbClr val="C00000"/>
                </a:solidFill>
              </a:rPr>
              <a:t>u každého lze zachytit kožní </a:t>
            </a:r>
            <a:r>
              <a:rPr lang="cs-CZ" sz="2800" dirty="0" smtClean="0">
                <a:solidFill>
                  <a:srgbClr val="C00000"/>
                </a:solidFill>
              </a:rPr>
              <a:t>řasu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 </a:t>
            </a:r>
            <a:r>
              <a:rPr lang="cs-CZ" sz="2800" dirty="0" smtClean="0">
                <a:solidFill>
                  <a:srgbClr val="C00000"/>
                </a:solidFill>
              </a:rPr>
              <a:t>zvláště obézních jedinců nestačí rozpětí </a:t>
            </a:r>
            <a:r>
              <a:rPr lang="cs-CZ" sz="2800" dirty="0" err="1" smtClean="0">
                <a:solidFill>
                  <a:srgbClr val="C00000"/>
                </a:solidFill>
              </a:rPr>
              <a:t>kaliperu</a:t>
            </a:r>
            <a:r>
              <a:rPr lang="cs-CZ" sz="2800" dirty="0" smtClean="0">
                <a:solidFill>
                  <a:srgbClr val="C00000"/>
                </a:solidFill>
              </a:rPr>
              <a:t> (</a:t>
            </a:r>
            <a:r>
              <a:rPr lang="cs-CZ" sz="2800" dirty="0" smtClean="0">
                <a:solidFill>
                  <a:srgbClr val="C00000"/>
                </a:solidFill>
              </a:rPr>
              <a:t>max. </a:t>
            </a:r>
            <a:r>
              <a:rPr lang="cs-CZ" sz="2800" dirty="0" smtClean="0">
                <a:solidFill>
                  <a:srgbClr val="C00000"/>
                </a:solidFill>
              </a:rPr>
              <a:t>rozpětí </a:t>
            </a:r>
            <a:r>
              <a:rPr lang="cs-CZ" sz="2800" dirty="0" err="1" smtClean="0">
                <a:solidFill>
                  <a:srgbClr val="C00000"/>
                </a:solidFill>
              </a:rPr>
              <a:t>kaliperu</a:t>
            </a:r>
            <a:r>
              <a:rPr lang="cs-CZ" sz="2800" dirty="0" smtClean="0">
                <a:solidFill>
                  <a:srgbClr val="C00000"/>
                </a:solidFill>
              </a:rPr>
              <a:t> bývá 90 mm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Klinický význam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680520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vyšší hodnoty kožních řas bývají provázeny vyššími hodnotami sérového cholesterolu a </a:t>
            </a:r>
            <a:r>
              <a:rPr lang="cs-CZ" sz="2800" dirty="0" smtClean="0">
                <a:solidFill>
                  <a:srgbClr val="C00000"/>
                </a:solidFill>
              </a:rPr>
              <a:t>triglyceridů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 </a:t>
            </a:r>
            <a:r>
              <a:rPr lang="cs-CZ" sz="2800" dirty="0" smtClean="0">
                <a:solidFill>
                  <a:srgbClr val="C00000"/>
                </a:solidFill>
              </a:rPr>
              <a:t>více než 50% dospělé populace souvisí nárůst podkožního tuku s vyššími hodnotami </a:t>
            </a:r>
            <a:r>
              <a:rPr lang="cs-CZ" sz="2800" dirty="0" smtClean="0">
                <a:solidFill>
                  <a:srgbClr val="C00000"/>
                </a:solidFill>
              </a:rPr>
              <a:t>TK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vysoké </a:t>
            </a:r>
            <a:r>
              <a:rPr lang="cs-CZ" sz="2800" dirty="0" smtClean="0">
                <a:solidFill>
                  <a:srgbClr val="C00000"/>
                </a:solidFill>
              </a:rPr>
              <a:t>hodnoty kožních řas představují vyšší riziko úmrtí na kardiovaskulární onemocnění po 40. roce </a:t>
            </a:r>
            <a:r>
              <a:rPr lang="cs-CZ" sz="2800" dirty="0" smtClean="0">
                <a:solidFill>
                  <a:srgbClr val="C00000"/>
                </a:solidFill>
              </a:rPr>
              <a:t>života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velmi </a:t>
            </a:r>
            <a:r>
              <a:rPr lang="cs-CZ" sz="2800" dirty="0" smtClean="0">
                <a:solidFill>
                  <a:srgbClr val="C00000"/>
                </a:solidFill>
              </a:rPr>
              <a:t>nízké hodnoty kožních řas nesou zvýšené riziko respiračních </a:t>
            </a:r>
            <a:r>
              <a:rPr lang="cs-CZ" sz="2800" dirty="0" smtClean="0">
                <a:solidFill>
                  <a:srgbClr val="C00000"/>
                </a:solidFill>
              </a:rPr>
              <a:t>onemocnění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Kožní řasy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3650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měřená řasa se uchopí mezi palec a ukazováček, vytáhne se a ve vzdálenosti 1 cm od prstů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odečítáme na indikátoru do 2 sekund po přiložení </a:t>
            </a:r>
            <a:r>
              <a:rPr lang="cs-CZ" sz="2800" dirty="0" err="1" smtClean="0">
                <a:solidFill>
                  <a:srgbClr val="C00000"/>
                </a:solidFill>
              </a:rPr>
              <a:t>kaliperu</a:t>
            </a:r>
            <a:r>
              <a:rPr lang="cs-CZ" sz="2800" dirty="0" smtClean="0">
                <a:solidFill>
                  <a:srgbClr val="C00000"/>
                </a:solidFill>
              </a:rPr>
              <a:t> k řase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různý počet </a:t>
            </a:r>
            <a:r>
              <a:rPr lang="cs-CZ" sz="2800" dirty="0" smtClean="0">
                <a:solidFill>
                  <a:srgbClr val="C00000"/>
                </a:solidFill>
              </a:rPr>
              <a:t>řas (10, 4, 2, 1)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36815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10 kožních řas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(Allen, Pařízková) 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115616" y="2492896"/>
          <a:ext cx="7128791" cy="36724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5313"/>
                <a:gridCol w="3533478"/>
              </a:tblGrid>
              <a:tr h="706232"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na tváři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 podbradku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06232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err="1" smtClean="0">
                          <a:solidFill>
                            <a:srgbClr val="C00000"/>
                          </a:solidFill>
                        </a:rPr>
                        <a:t>subskapularní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nad tricepsem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06232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nad bicepsem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 hrudníku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47478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 břiše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err="1" smtClean="0">
                          <a:solidFill>
                            <a:srgbClr val="C00000"/>
                          </a:solidFill>
                        </a:rPr>
                        <a:t>supraspinální</a:t>
                      </a: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(bok)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06232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 stehně 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 lýtku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Kožní řasy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kaliper.cz/legend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583264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4 kožní řasy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(</a:t>
            </a:r>
            <a:r>
              <a:rPr lang="cs-CZ" b="1" dirty="0" err="1" smtClean="0">
                <a:solidFill>
                  <a:srgbClr val="C00000"/>
                </a:solidFill>
              </a:rPr>
              <a:t>Durnin</a:t>
            </a:r>
            <a:r>
              <a:rPr lang="cs-CZ" b="1" dirty="0" smtClean="0">
                <a:solidFill>
                  <a:srgbClr val="C00000"/>
                </a:solidFill>
              </a:rPr>
              <a:t>, </a:t>
            </a:r>
            <a:r>
              <a:rPr lang="cs-CZ" b="1" dirty="0" err="1" smtClean="0">
                <a:solidFill>
                  <a:srgbClr val="C00000"/>
                </a:solidFill>
              </a:rPr>
              <a:t>Wormesley</a:t>
            </a:r>
            <a:r>
              <a:rPr lang="cs-CZ" b="1" dirty="0" smtClean="0">
                <a:solidFill>
                  <a:srgbClr val="C00000"/>
                </a:solidFill>
              </a:rPr>
              <a:t>)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řasa nad tricepsem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řasa </a:t>
            </a:r>
            <a:r>
              <a:rPr lang="cs-CZ" sz="2800" dirty="0" err="1" smtClean="0">
                <a:solidFill>
                  <a:srgbClr val="C00000"/>
                </a:solidFill>
              </a:rPr>
              <a:t>subskapulární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řasa </a:t>
            </a:r>
            <a:r>
              <a:rPr lang="cs-CZ" sz="2800" dirty="0" err="1" smtClean="0">
                <a:solidFill>
                  <a:srgbClr val="C00000"/>
                </a:solidFill>
              </a:rPr>
              <a:t>supraspinální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řasa nad bicepsem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2 kožní řasy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38943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řasa nad tricepsem paže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řasa </a:t>
            </a:r>
            <a:r>
              <a:rPr lang="cs-CZ" sz="2800" dirty="0" err="1" smtClean="0">
                <a:solidFill>
                  <a:srgbClr val="C00000"/>
                </a:solidFill>
              </a:rPr>
              <a:t>subskapulární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kaliper.cz/nad_tricepse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84784"/>
            <a:ext cx="3744416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Kožní řasa na břiše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kaliper.cz/na_bris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90465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Kožní řasa na lýtku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il_fi" descr="http://www.kaliper.cz/na_lytk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59766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stavu výživy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 realizováno sledováním kvantitativních a kvalitativních ukazatelů, z hlediska karenčních příznaků i projevů nadměrné výživy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u="sng" dirty="0" smtClean="0">
                <a:solidFill>
                  <a:srgbClr val="C00000"/>
                </a:solidFill>
              </a:rPr>
              <a:t>karenční syndromy se projevují ve 3 stádiích: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1. stádium - </a:t>
            </a:r>
            <a:r>
              <a:rPr lang="cs-CZ" sz="2800" dirty="0" smtClean="0">
                <a:solidFill>
                  <a:srgbClr val="C00000"/>
                </a:solidFill>
              </a:rPr>
              <a:t>biochemické změny, které se ještě neprojevují klinickými příznaky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C00000"/>
                </a:solidFill>
              </a:rPr>
              <a:t>2. stádium funkčních změn -</a:t>
            </a:r>
            <a:r>
              <a:rPr lang="cs-CZ" sz="2800" dirty="0" smtClean="0">
                <a:solidFill>
                  <a:srgbClr val="C00000"/>
                </a:solidFill>
              </a:rPr>
              <a:t> zpočátku jsou nespecifické později specifické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C00000"/>
                </a:solidFill>
              </a:rPr>
              <a:t>3. stádium -</a:t>
            </a:r>
            <a:r>
              <a:rPr lang="cs-CZ" sz="2800" dirty="0" smtClean="0">
                <a:solidFill>
                  <a:srgbClr val="C00000"/>
                </a:solidFill>
              </a:rPr>
              <a:t> nastupují změny morfologické, z nichž některé mají přechodný ráz a jiné jsou trvalé.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9208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Kožní řasa na stehně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kaliper.cz/na_stehn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511256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43103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1 kožní řasa 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(nad tricepsem)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10445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snadno přístupná měření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spolehlivý ukazatel tukových rezerv celého těla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měříme na levé paži (u „praváků“)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měříme uprostřed vzdálenosti mezi </a:t>
            </a:r>
            <a:r>
              <a:rPr lang="cs-CZ" sz="2800" dirty="0" err="1" smtClean="0">
                <a:solidFill>
                  <a:srgbClr val="C00000"/>
                </a:solidFill>
              </a:rPr>
              <a:t>akromion</a:t>
            </a:r>
            <a:r>
              <a:rPr lang="cs-CZ" sz="2800" dirty="0" smtClean="0">
                <a:solidFill>
                  <a:srgbClr val="C00000"/>
                </a:solidFill>
              </a:rPr>
              <a:t> a </a:t>
            </a:r>
            <a:r>
              <a:rPr lang="cs-CZ" sz="2800" dirty="0" err="1" smtClean="0">
                <a:solidFill>
                  <a:srgbClr val="C00000"/>
                </a:solidFill>
              </a:rPr>
              <a:t>olekranon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Obvod svalstva paže (OSP)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55178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objem svalové masy těla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OSP = obvod (cm) – (0,314. TKŘ)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u zdravého člověka jsou tyto hodnoty značně variabilní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Stanovení množství a rozložení tuku v těle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36504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U zdravého člověka je tělesná hmotnost tvořena: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a) aktivní tělesná hmota = LBM (</a:t>
            </a:r>
            <a:r>
              <a:rPr lang="cs-CZ" sz="2800" b="1" dirty="0" err="1" smtClean="0">
                <a:solidFill>
                  <a:srgbClr val="C00000"/>
                </a:solidFill>
              </a:rPr>
              <a:t>lean</a:t>
            </a:r>
            <a:r>
              <a:rPr lang="cs-CZ" sz="2800" b="1" dirty="0" smtClean="0">
                <a:solidFill>
                  <a:srgbClr val="C00000"/>
                </a:solidFill>
              </a:rPr>
              <a:t> body </a:t>
            </a:r>
            <a:r>
              <a:rPr lang="cs-CZ" sz="2800" b="1" dirty="0" err="1" smtClean="0">
                <a:solidFill>
                  <a:srgbClr val="C00000"/>
                </a:solidFill>
              </a:rPr>
              <a:t>mass</a:t>
            </a:r>
            <a:r>
              <a:rPr lang="cs-CZ" sz="2800" b="1" dirty="0" smtClean="0">
                <a:solidFill>
                  <a:srgbClr val="C00000"/>
                </a:solidFill>
              </a:rPr>
              <a:t>)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buněčná masa (55 %) – voda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extracelulární podpůrná tkáň 30 %  (B, ML)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b) tuková tkáň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podkožní tuk</a:t>
            </a:r>
            <a:r>
              <a:rPr lang="cs-CZ" sz="2800" dirty="0" smtClean="0">
                <a:solidFill>
                  <a:srgbClr val="C00000"/>
                </a:solidFill>
              </a:rPr>
              <a:t> – tvoří 10 – 30 %, u otylých jeho podíl stoupá na 50 – 70 %).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viscerální tuk</a:t>
            </a:r>
            <a:r>
              <a:rPr lang="cs-CZ" sz="2800" dirty="0" smtClean="0">
                <a:solidFill>
                  <a:srgbClr val="C00000"/>
                </a:solidFill>
              </a:rPr>
              <a:t>, který se nachází v dutině břišní.</a:t>
            </a:r>
          </a:p>
          <a:p>
            <a:pPr>
              <a:buClr>
                <a:srgbClr val="C00000"/>
              </a:buCl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Procentuální složení lidského těla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60 % voda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7 % minerální látky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18 % bílkoviny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30 % tuku.</a:t>
            </a:r>
          </a:p>
          <a:p>
            <a:pPr>
              <a:buNone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Množství tuku v těle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1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esenciální množství tělesného tuku je u mužů </a:t>
            </a:r>
            <a:r>
              <a:rPr lang="cs-CZ" sz="2800" b="1" dirty="0" smtClean="0">
                <a:solidFill>
                  <a:srgbClr val="C00000"/>
                </a:solidFill>
              </a:rPr>
              <a:t>2,1 kg</a:t>
            </a:r>
            <a:r>
              <a:rPr lang="cs-CZ" sz="2800" dirty="0" smtClean="0">
                <a:solidFill>
                  <a:srgbClr val="C00000"/>
                </a:solidFill>
              </a:rPr>
              <a:t> a u žen </a:t>
            </a:r>
            <a:r>
              <a:rPr lang="cs-CZ" sz="2800" b="1" dirty="0" smtClean="0">
                <a:solidFill>
                  <a:srgbClr val="C00000"/>
                </a:solidFill>
              </a:rPr>
              <a:t>4,9 kg, </a:t>
            </a:r>
            <a:r>
              <a:rPr lang="cs-CZ" sz="2800" dirty="0" smtClean="0">
                <a:solidFill>
                  <a:srgbClr val="C00000"/>
                </a:solidFill>
              </a:rPr>
              <a:t>zbytek tvoří rezervu, kterou organismus čerpá v případě potřeby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množství tuku může být výrazně změněno, ať již v důsledku hladovění, přejídání nebo nemoci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 průběhu hladovění mohou být zásoby tuku téměř využity úplně, naopak u obezity mohou stoupnout až na 70% tělesné hmotnosti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Metody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623793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měření kožních řas </a:t>
            </a:r>
            <a:r>
              <a:rPr lang="cs-CZ" sz="2800" b="1" dirty="0" err="1" smtClean="0">
                <a:solidFill>
                  <a:srgbClr val="C00000"/>
                </a:solidFill>
              </a:rPr>
              <a:t>kaliperem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hydrodenzitometrie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= podvodní vážení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počítačová tomografie</a:t>
            </a:r>
            <a:r>
              <a:rPr lang="cs-CZ" sz="2800" dirty="0" smtClean="0">
                <a:solidFill>
                  <a:srgbClr val="C00000"/>
                </a:solidFill>
              </a:rPr>
              <a:t> (CT)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nukleární magnetická rezonance</a:t>
            </a:r>
            <a:r>
              <a:rPr lang="cs-CZ" sz="2800" dirty="0" smtClean="0">
                <a:solidFill>
                  <a:srgbClr val="C00000"/>
                </a:solidFill>
              </a:rPr>
              <a:t> (NMR),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duální rentgenová </a:t>
            </a:r>
            <a:r>
              <a:rPr lang="cs-CZ" sz="2800" b="1" dirty="0" err="1" smtClean="0">
                <a:solidFill>
                  <a:srgbClr val="C00000"/>
                </a:solidFill>
              </a:rPr>
              <a:t>absorpcimetrie</a:t>
            </a:r>
            <a:r>
              <a:rPr lang="cs-CZ" sz="2800" dirty="0" smtClean="0">
                <a:solidFill>
                  <a:srgbClr val="C00000"/>
                </a:solidFill>
              </a:rPr>
              <a:t> (</a:t>
            </a:r>
            <a:r>
              <a:rPr lang="cs-CZ" sz="2800" dirty="0" err="1" smtClean="0">
                <a:solidFill>
                  <a:srgbClr val="C00000"/>
                </a:solidFill>
              </a:rPr>
              <a:t>dual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energy</a:t>
            </a:r>
            <a:r>
              <a:rPr lang="cs-CZ" sz="2800" dirty="0" smtClean="0">
                <a:solidFill>
                  <a:srgbClr val="C00000"/>
                </a:solidFill>
              </a:rPr>
              <a:t> X-</a:t>
            </a:r>
            <a:r>
              <a:rPr lang="cs-CZ" sz="2800" dirty="0" err="1" smtClean="0">
                <a:solidFill>
                  <a:srgbClr val="C00000"/>
                </a:solidFill>
              </a:rPr>
              <a:t>ray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absorptiometry</a:t>
            </a:r>
            <a:r>
              <a:rPr lang="cs-CZ" sz="2800" dirty="0" smtClean="0">
                <a:solidFill>
                  <a:srgbClr val="C00000"/>
                </a:solidFill>
              </a:rPr>
              <a:t> = DEXA)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bioelektrická impedance</a:t>
            </a:r>
            <a:r>
              <a:rPr lang="cs-CZ" sz="2800" dirty="0" smtClean="0">
                <a:solidFill>
                  <a:srgbClr val="C00000"/>
                </a:solidFill>
              </a:rPr>
              <a:t> (BIA)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stanovení přirozeného isotopu </a:t>
            </a:r>
            <a:r>
              <a:rPr lang="cs-CZ" sz="2800" b="1" baseline="30000" dirty="0" smtClean="0">
                <a:solidFill>
                  <a:srgbClr val="C00000"/>
                </a:solidFill>
              </a:rPr>
              <a:t>40</a:t>
            </a:r>
            <a:r>
              <a:rPr lang="cs-CZ" sz="2800" b="1" dirty="0" smtClean="0">
                <a:solidFill>
                  <a:srgbClr val="C00000"/>
                </a:solidFill>
              </a:rPr>
              <a:t>K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Rozložení tuku v těle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měření </a:t>
            </a:r>
            <a:r>
              <a:rPr lang="cs-CZ" sz="2800" b="1" u="sng" dirty="0" smtClean="0">
                <a:solidFill>
                  <a:srgbClr val="C00000"/>
                </a:solidFill>
              </a:rPr>
              <a:t>tělesných </a:t>
            </a:r>
            <a:r>
              <a:rPr lang="cs-CZ" sz="2800" b="1" u="sng" dirty="0" smtClean="0">
                <a:solidFill>
                  <a:srgbClr val="C00000"/>
                </a:solidFill>
              </a:rPr>
              <a:t>obvodů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obvod pasu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WHR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index pas/stehno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měření </a:t>
            </a:r>
            <a:r>
              <a:rPr lang="cs-CZ" sz="2800" b="1" u="sng" dirty="0" smtClean="0">
                <a:solidFill>
                  <a:srgbClr val="C00000"/>
                </a:solidFill>
              </a:rPr>
              <a:t>tloušťky kožních řas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index centralizace </a:t>
            </a:r>
            <a:r>
              <a:rPr lang="cs-CZ" sz="2800" b="1" dirty="0" smtClean="0">
                <a:solidFill>
                  <a:srgbClr val="C00000"/>
                </a:solidFill>
              </a:rPr>
              <a:t>tuku </a:t>
            </a:r>
            <a:r>
              <a:rPr lang="cs-CZ" sz="2800" dirty="0" smtClean="0">
                <a:solidFill>
                  <a:srgbClr val="C00000"/>
                </a:solidFill>
              </a:rPr>
              <a:t>- poměr </a:t>
            </a:r>
            <a:r>
              <a:rPr lang="cs-CZ" sz="2800" dirty="0" smtClean="0">
                <a:solidFill>
                  <a:srgbClr val="C00000"/>
                </a:solidFill>
              </a:rPr>
              <a:t>mezi tloušťkou </a:t>
            </a:r>
            <a:r>
              <a:rPr lang="cs-CZ" sz="2800" dirty="0" err="1" smtClean="0">
                <a:solidFill>
                  <a:srgbClr val="C00000"/>
                </a:solidFill>
              </a:rPr>
              <a:t>subskapulární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řasy a řasy nad m. triceps </a:t>
            </a:r>
            <a:r>
              <a:rPr lang="cs-CZ" sz="2800" dirty="0" err="1" smtClean="0">
                <a:solidFill>
                  <a:srgbClr val="C00000"/>
                </a:solidFill>
              </a:rPr>
              <a:t>brachií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poměr </a:t>
            </a:r>
            <a:r>
              <a:rPr lang="cs-CZ" sz="2800" b="1" dirty="0" smtClean="0">
                <a:solidFill>
                  <a:srgbClr val="C00000"/>
                </a:solidFill>
              </a:rPr>
              <a:t>„centrálních“ </a:t>
            </a:r>
            <a:r>
              <a:rPr lang="cs-CZ" sz="2800" dirty="0" smtClean="0">
                <a:solidFill>
                  <a:srgbClr val="C00000"/>
                </a:solidFill>
              </a:rPr>
              <a:t>řas (hrudní I, hrudník II, </a:t>
            </a:r>
            <a:r>
              <a:rPr lang="cs-CZ" sz="2800" dirty="0" err="1" smtClean="0">
                <a:solidFill>
                  <a:srgbClr val="C00000"/>
                </a:solidFill>
              </a:rPr>
              <a:t>subskapulární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suprailické</a:t>
            </a:r>
            <a:r>
              <a:rPr lang="cs-CZ" sz="2800" dirty="0" smtClean="0">
                <a:solidFill>
                  <a:srgbClr val="C00000"/>
                </a:solidFill>
              </a:rPr>
              <a:t> a břišní) k řasám </a:t>
            </a:r>
            <a:r>
              <a:rPr lang="cs-CZ" sz="2800" b="1" dirty="0" smtClean="0">
                <a:solidFill>
                  <a:srgbClr val="C00000"/>
                </a:solidFill>
              </a:rPr>
              <a:t>„periferním“ </a:t>
            </a:r>
            <a:r>
              <a:rPr lang="cs-CZ" sz="2800" dirty="0" smtClean="0">
                <a:solidFill>
                  <a:srgbClr val="C00000"/>
                </a:solidFill>
              </a:rPr>
              <a:t>(paže I, paže II, lýtková a stehenní)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070528_MBB_JABLKO_HRUSKA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47356" y="332656"/>
            <a:ext cx="5188940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tělesné stavby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69580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při </a:t>
            </a:r>
            <a:r>
              <a:rPr lang="cs-CZ" sz="2800" dirty="0" smtClean="0">
                <a:solidFill>
                  <a:srgbClr val="C00000"/>
                </a:solidFill>
              </a:rPr>
              <a:t>výpočtech žádoucí tělesné hmotnosti by se mělo přihlížet i ke stavbě </a:t>
            </a:r>
            <a:r>
              <a:rPr lang="cs-CZ" sz="2800" dirty="0" smtClean="0">
                <a:solidFill>
                  <a:srgbClr val="C00000"/>
                </a:solidFill>
              </a:rPr>
              <a:t>kostry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Grantův </a:t>
            </a:r>
            <a:r>
              <a:rPr lang="cs-CZ" sz="2800" dirty="0" smtClean="0">
                <a:solidFill>
                  <a:srgbClr val="C00000"/>
                </a:solidFill>
              </a:rPr>
              <a:t>index – vypočítá se z</a:t>
            </a:r>
            <a:r>
              <a:rPr lang="cs-CZ" sz="2800" dirty="0" smtClean="0">
                <a:solidFill>
                  <a:srgbClr val="C00000"/>
                </a:solidFill>
              </a:rPr>
              <a:t> tělesné výšky (cm</a:t>
            </a:r>
            <a:r>
              <a:rPr lang="cs-CZ" sz="2800" dirty="0" smtClean="0">
                <a:solidFill>
                  <a:srgbClr val="C00000"/>
                </a:solidFill>
              </a:rPr>
              <a:t>) </a:t>
            </a:r>
            <a:r>
              <a:rPr lang="cs-CZ" sz="2800" dirty="0" smtClean="0">
                <a:solidFill>
                  <a:srgbClr val="C00000"/>
                </a:solidFill>
              </a:rPr>
              <a:t>dělené obvodem zápěstí (cm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konstituční typologie - existuje </a:t>
            </a:r>
            <a:r>
              <a:rPr lang="cs-CZ" sz="2800" dirty="0" smtClean="0">
                <a:solidFill>
                  <a:srgbClr val="C00000"/>
                </a:solidFill>
              </a:rPr>
              <a:t>vztah mezi tělesnou stavbou a náchylností k určitým chorobám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Metody zjišťování stavu výživy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C00000"/>
                </a:solidFill>
              </a:rPr>
              <a:t>nutriční anamnéza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C00000"/>
                </a:solidFill>
              </a:rPr>
              <a:t>somatické (klinické, fyzikální) vyšetření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C00000"/>
                </a:solidFill>
              </a:rPr>
              <a:t>antropometrické vyšetření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C00000"/>
                </a:solidFill>
              </a:rPr>
              <a:t>laboratorní (biochemické) vyšetření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Konstituční typologie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407769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C00000"/>
                </a:solidFill>
              </a:rPr>
              <a:t>Violova</a:t>
            </a:r>
            <a:r>
              <a:rPr lang="cs-CZ" dirty="0" smtClean="0">
                <a:solidFill>
                  <a:srgbClr val="C00000"/>
                </a:solidFill>
              </a:rPr>
              <a:t> klasifikace (</a:t>
            </a:r>
            <a:r>
              <a:rPr lang="cs-CZ" dirty="0" err="1" smtClean="0">
                <a:solidFill>
                  <a:srgbClr val="C00000"/>
                </a:solidFill>
              </a:rPr>
              <a:t>longityp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dirty="0" err="1" smtClean="0">
                <a:solidFill>
                  <a:srgbClr val="C00000"/>
                </a:solidFill>
              </a:rPr>
              <a:t>brachityp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dirty="0" err="1" smtClean="0">
                <a:solidFill>
                  <a:srgbClr val="C00000"/>
                </a:solidFill>
              </a:rPr>
              <a:t>normotyp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>
                <a:solidFill>
                  <a:srgbClr val="C00000"/>
                </a:solidFill>
              </a:rPr>
              <a:t>a typ </a:t>
            </a:r>
            <a:r>
              <a:rPr lang="cs-CZ" dirty="0" smtClean="0">
                <a:solidFill>
                  <a:srgbClr val="C00000"/>
                </a:solidFill>
              </a:rPr>
              <a:t>smíšený)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err="1" smtClean="0">
                <a:solidFill>
                  <a:srgbClr val="C00000"/>
                </a:solidFill>
              </a:rPr>
              <a:t>Kretchmerův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smtClean="0">
                <a:solidFill>
                  <a:srgbClr val="C00000"/>
                </a:solidFill>
              </a:rPr>
              <a:t>systém</a:t>
            </a:r>
            <a:r>
              <a:rPr lang="cs-CZ" dirty="0" smtClean="0">
                <a:solidFill>
                  <a:srgbClr val="C00000"/>
                </a:solidFill>
              </a:rPr>
              <a:t> (pyknik, leptosom, </a:t>
            </a:r>
            <a:r>
              <a:rPr lang="cs-CZ" dirty="0" smtClean="0">
                <a:solidFill>
                  <a:srgbClr val="C00000"/>
                </a:solidFill>
              </a:rPr>
              <a:t>atlet)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err="1" smtClean="0">
                <a:solidFill>
                  <a:srgbClr val="C00000"/>
                </a:solidFill>
              </a:rPr>
              <a:t>Sheldonova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biotypologická</a:t>
            </a:r>
            <a:r>
              <a:rPr lang="cs-CZ" b="1" dirty="0" smtClean="0">
                <a:solidFill>
                  <a:srgbClr val="C00000"/>
                </a:solidFill>
              </a:rPr>
              <a:t> klasifikace </a:t>
            </a:r>
            <a:r>
              <a:rPr lang="cs-CZ" dirty="0" smtClean="0">
                <a:solidFill>
                  <a:srgbClr val="C00000"/>
                </a:solidFill>
              </a:rPr>
              <a:t>(</a:t>
            </a:r>
            <a:r>
              <a:rPr lang="cs-CZ" dirty="0" err="1" smtClean="0">
                <a:solidFill>
                  <a:srgbClr val="C00000"/>
                </a:solidFill>
              </a:rPr>
              <a:t>endomorf</a:t>
            </a:r>
            <a:r>
              <a:rPr lang="cs-CZ" dirty="0" smtClean="0">
                <a:solidFill>
                  <a:srgbClr val="C00000"/>
                </a:solidFill>
              </a:rPr>
              <a:t>, izomorf a </a:t>
            </a:r>
            <a:r>
              <a:rPr lang="cs-CZ" dirty="0" smtClean="0">
                <a:solidFill>
                  <a:srgbClr val="C00000"/>
                </a:solidFill>
              </a:rPr>
              <a:t>ektomorf)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C00000"/>
                </a:solidFill>
              </a:rPr>
              <a:t>Parnellova</a:t>
            </a:r>
            <a:r>
              <a:rPr lang="cs-CZ" dirty="0" smtClean="0">
                <a:solidFill>
                  <a:srgbClr val="C00000"/>
                </a:solidFill>
              </a:rPr>
              <a:t> modifikace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C00000"/>
                </a:solidFill>
              </a:rPr>
              <a:t>Heath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>
                <a:solidFill>
                  <a:srgbClr val="C00000"/>
                </a:solidFill>
              </a:rPr>
              <a:t>- </a:t>
            </a:r>
            <a:r>
              <a:rPr lang="cs-CZ" dirty="0" err="1" smtClean="0">
                <a:solidFill>
                  <a:srgbClr val="C00000"/>
                </a:solidFill>
              </a:rPr>
              <a:t>Carterova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>
                <a:solidFill>
                  <a:srgbClr val="C00000"/>
                </a:solidFill>
              </a:rPr>
              <a:t>metoda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C00000"/>
                </a:solidFill>
              </a:rPr>
              <a:t>Petersenova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>
                <a:solidFill>
                  <a:srgbClr val="C00000"/>
                </a:solidFill>
              </a:rPr>
              <a:t>metoda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Sheldonova</a:t>
            </a:r>
            <a:r>
              <a:rPr lang="cs-CZ" b="1" dirty="0" smtClean="0">
                <a:solidFill>
                  <a:srgbClr val="C00000"/>
                </a:solidFill>
              </a:rPr>
              <a:t> klasifikace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vseprozdravi.cz/image/somatotyp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1926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Kretchmerův</a:t>
            </a:r>
            <a:r>
              <a:rPr lang="cs-CZ" b="1" dirty="0" smtClean="0">
                <a:solidFill>
                  <a:srgbClr val="C00000"/>
                </a:solidFill>
              </a:rPr>
              <a:t> systém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temperament_2_k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494" y="2348880"/>
            <a:ext cx="8378954" cy="35592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</a:t>
            </a:r>
            <a:r>
              <a:rPr lang="cs-CZ" b="1" dirty="0" smtClean="0">
                <a:solidFill>
                  <a:srgbClr val="C00000"/>
                </a:solidFill>
              </a:rPr>
              <a:t>stavu </a:t>
            </a:r>
            <a:r>
              <a:rPr lang="cs-CZ" b="1" dirty="0" smtClean="0">
                <a:solidFill>
                  <a:srgbClr val="C00000"/>
                </a:solidFill>
              </a:rPr>
              <a:t>a vývoje dětí a dospívající mládeže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515719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hodnocení výšky dítěte vzhledem ke kalendářnímu </a:t>
            </a:r>
            <a:r>
              <a:rPr lang="cs-CZ" sz="2800" dirty="0" smtClean="0">
                <a:solidFill>
                  <a:srgbClr val="C00000"/>
                </a:solidFill>
              </a:rPr>
              <a:t>věku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korekce </a:t>
            </a:r>
            <a:r>
              <a:rPr lang="cs-CZ" sz="2800" dirty="0" smtClean="0">
                <a:solidFill>
                  <a:srgbClr val="C00000"/>
                </a:solidFill>
              </a:rPr>
              <a:t>výšky dítěte podle střední výšky rodičů, která eliminuje vliv dědičného </a:t>
            </a:r>
            <a:r>
              <a:rPr lang="cs-CZ" sz="2800" dirty="0" smtClean="0">
                <a:solidFill>
                  <a:srgbClr val="C00000"/>
                </a:solidFill>
              </a:rPr>
              <a:t>faktoru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proporcionalita </a:t>
            </a:r>
            <a:r>
              <a:rPr lang="cs-CZ" sz="2800" dirty="0" smtClean="0">
                <a:solidFill>
                  <a:srgbClr val="C00000"/>
                </a:solidFill>
              </a:rPr>
              <a:t>(přiměřenost tělesné hmotnosti k </a:t>
            </a:r>
            <a:r>
              <a:rPr lang="cs-CZ" sz="2800" dirty="0" smtClean="0">
                <a:solidFill>
                  <a:srgbClr val="C00000"/>
                </a:solidFill>
              </a:rPr>
              <a:t>výšce)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biologický </a:t>
            </a:r>
            <a:r>
              <a:rPr lang="cs-CZ" sz="2800" dirty="0" smtClean="0">
                <a:solidFill>
                  <a:srgbClr val="C00000"/>
                </a:solidFill>
              </a:rPr>
              <a:t>věk (kostní, zubní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Laboratorní vyšetření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cenné informace o stavu </a:t>
            </a:r>
            <a:r>
              <a:rPr lang="cs-CZ" sz="2800" dirty="0" smtClean="0">
                <a:solidFill>
                  <a:srgbClr val="C00000"/>
                </a:solidFill>
              </a:rPr>
              <a:t>výživy v běžné klinické praxi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metodou volby při časném odhalení </a:t>
            </a:r>
            <a:r>
              <a:rPr lang="cs-CZ" sz="2800" dirty="0" smtClean="0">
                <a:solidFill>
                  <a:srgbClr val="C00000"/>
                </a:solidFill>
              </a:rPr>
              <a:t>malnutricí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žádné </a:t>
            </a:r>
            <a:r>
              <a:rPr lang="cs-CZ" sz="2800" dirty="0" smtClean="0">
                <a:solidFill>
                  <a:srgbClr val="C00000"/>
                </a:solidFill>
              </a:rPr>
              <a:t>laboratorní vyšetření samo o sobě není </a:t>
            </a:r>
            <a:r>
              <a:rPr lang="cs-CZ" sz="2800" dirty="0" smtClean="0">
                <a:solidFill>
                  <a:srgbClr val="C00000"/>
                </a:solidFill>
              </a:rPr>
              <a:t>specifické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rozeznáváme </a:t>
            </a:r>
            <a:r>
              <a:rPr lang="cs-CZ" sz="2800" dirty="0" smtClean="0">
                <a:solidFill>
                  <a:srgbClr val="C00000"/>
                </a:solidFill>
              </a:rPr>
              <a:t>metody detekující </a:t>
            </a:r>
            <a:r>
              <a:rPr lang="cs-CZ" sz="2800" b="1" dirty="0" smtClean="0">
                <a:solidFill>
                  <a:srgbClr val="C00000"/>
                </a:solidFill>
              </a:rPr>
              <a:t>nedostatečný přívod </a:t>
            </a:r>
            <a:r>
              <a:rPr lang="cs-CZ" sz="2800" dirty="0" smtClean="0">
                <a:solidFill>
                  <a:srgbClr val="C00000"/>
                </a:solidFill>
              </a:rPr>
              <a:t>a malnutrice </a:t>
            </a:r>
            <a:r>
              <a:rPr lang="cs-CZ" sz="2800" dirty="0" smtClean="0">
                <a:solidFill>
                  <a:srgbClr val="C00000"/>
                </a:solidFill>
              </a:rPr>
              <a:t>z </a:t>
            </a:r>
            <a:r>
              <a:rPr lang="cs-CZ" sz="2800" b="1" dirty="0" smtClean="0">
                <a:solidFill>
                  <a:srgbClr val="C00000"/>
                </a:solidFill>
              </a:rPr>
              <a:t>nadbytečného </a:t>
            </a:r>
            <a:r>
              <a:rPr lang="cs-CZ" sz="2800" b="1" dirty="0" smtClean="0">
                <a:solidFill>
                  <a:srgbClr val="C00000"/>
                </a:solidFill>
              </a:rPr>
              <a:t>přívodu</a:t>
            </a:r>
            <a:endParaRPr lang="cs-CZ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Nedostatečný přívod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7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sérové bílkoviny </a:t>
            </a:r>
            <a:r>
              <a:rPr lang="cs-CZ" sz="2800" dirty="0" smtClean="0">
                <a:solidFill>
                  <a:srgbClr val="C00000"/>
                </a:solidFill>
              </a:rPr>
              <a:t>ovlivňovány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index </a:t>
            </a:r>
            <a:r>
              <a:rPr lang="cs-CZ" sz="2800" dirty="0" smtClean="0">
                <a:solidFill>
                  <a:srgbClr val="C00000"/>
                </a:solidFill>
              </a:rPr>
              <a:t>kreatinin – </a:t>
            </a:r>
            <a:r>
              <a:rPr lang="cs-CZ" sz="2800" dirty="0" smtClean="0">
                <a:solidFill>
                  <a:srgbClr val="C00000"/>
                </a:solidFill>
              </a:rPr>
              <a:t>výška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dusíková bilance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hodnocení </a:t>
            </a:r>
            <a:r>
              <a:rPr lang="cs-CZ" sz="2800" dirty="0" smtClean="0">
                <a:solidFill>
                  <a:srgbClr val="C00000"/>
                </a:solidFill>
              </a:rPr>
              <a:t>výživy pomocí imunitního systému (lymfocyty, alergologický kožní test)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Sérové bílkoviny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tvorba </a:t>
            </a:r>
            <a:r>
              <a:rPr lang="cs-CZ" sz="2800" dirty="0" smtClean="0">
                <a:solidFill>
                  <a:srgbClr val="C00000"/>
                </a:solidFill>
              </a:rPr>
              <a:t>bílkovin je významně ovlivněna kvalitou a kvantitou </a:t>
            </a:r>
            <a:r>
              <a:rPr lang="cs-CZ" sz="2800" dirty="0" smtClean="0">
                <a:solidFill>
                  <a:srgbClr val="C00000"/>
                </a:solidFill>
              </a:rPr>
              <a:t>výživy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jsou syntetizovány rozdílnou rychlostí a také jejich biologický poločas se </a:t>
            </a:r>
            <a:r>
              <a:rPr lang="cs-CZ" sz="2800" dirty="0" smtClean="0">
                <a:solidFill>
                  <a:srgbClr val="C00000"/>
                </a:solidFill>
              </a:rPr>
              <a:t>liší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albumin,transferin</a:t>
            </a:r>
            <a:r>
              <a:rPr lang="cs-CZ" sz="2800" dirty="0" smtClean="0">
                <a:solidFill>
                  <a:srgbClr val="C00000"/>
                </a:solidFill>
              </a:rPr>
              <a:t>, tyroxin-vazebný </a:t>
            </a:r>
            <a:r>
              <a:rPr lang="cs-CZ" sz="2800" dirty="0" err="1" smtClean="0">
                <a:solidFill>
                  <a:srgbClr val="C00000"/>
                </a:solidFill>
              </a:rPr>
              <a:t>prealbumin</a:t>
            </a:r>
            <a:r>
              <a:rPr lang="cs-CZ" sz="2800" dirty="0" smtClean="0">
                <a:solidFill>
                  <a:srgbClr val="C00000"/>
                </a:solidFill>
              </a:rPr>
              <a:t>, retinol-vazebný protein, </a:t>
            </a:r>
            <a:r>
              <a:rPr lang="cs-CZ" sz="2800" dirty="0" err="1" smtClean="0">
                <a:solidFill>
                  <a:srgbClr val="C00000"/>
                </a:solidFill>
              </a:rPr>
              <a:t>cholinesteráza</a:t>
            </a:r>
            <a:r>
              <a:rPr lang="cs-CZ" sz="2800" dirty="0" smtClean="0">
                <a:solidFill>
                  <a:srgbClr val="C00000"/>
                </a:solidFill>
              </a:rPr>
              <a:t> (CHE)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Index kreatinin - výška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6124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hodnota močové exkrece kreatininu za 24 </a:t>
            </a:r>
            <a:r>
              <a:rPr lang="cs-CZ" dirty="0" smtClean="0">
                <a:solidFill>
                  <a:srgbClr val="C00000"/>
                </a:solidFill>
              </a:rPr>
              <a:t>hodin </a:t>
            </a:r>
            <a:r>
              <a:rPr lang="cs-CZ" dirty="0" smtClean="0">
                <a:solidFill>
                  <a:srgbClr val="C00000"/>
                </a:solidFill>
              </a:rPr>
              <a:t>je přímo úměrná svalové hmotě </a:t>
            </a:r>
            <a:r>
              <a:rPr lang="cs-CZ" dirty="0" smtClean="0">
                <a:solidFill>
                  <a:srgbClr val="C00000"/>
                </a:solidFill>
              </a:rPr>
              <a:t>jedince → posouzení </a:t>
            </a:r>
            <a:r>
              <a:rPr lang="cs-CZ" dirty="0" smtClean="0">
                <a:solidFill>
                  <a:srgbClr val="C00000"/>
                </a:solidFill>
              </a:rPr>
              <a:t>jejího celkového </a:t>
            </a:r>
            <a:r>
              <a:rPr lang="cs-CZ" dirty="0" smtClean="0">
                <a:solidFill>
                  <a:srgbClr val="C00000"/>
                </a:solidFill>
              </a:rPr>
              <a:t>objemu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kreatinin </a:t>
            </a:r>
            <a:r>
              <a:rPr lang="cs-CZ" dirty="0" smtClean="0">
                <a:solidFill>
                  <a:srgbClr val="C00000"/>
                </a:solidFill>
              </a:rPr>
              <a:t>je katabolit </a:t>
            </a:r>
            <a:r>
              <a:rPr lang="cs-CZ" dirty="0" err="1" smtClean="0">
                <a:solidFill>
                  <a:srgbClr val="C00000"/>
                </a:solidFill>
              </a:rPr>
              <a:t>kreatinfosfátu</a:t>
            </a:r>
            <a:r>
              <a:rPr lang="cs-CZ" dirty="0" smtClean="0">
                <a:solidFill>
                  <a:srgbClr val="C00000"/>
                </a:solidFill>
              </a:rPr>
              <a:t>, energii šetřícího činitele kosterního svalu, který je syntetizován v </a:t>
            </a:r>
            <a:r>
              <a:rPr lang="cs-CZ" dirty="0" smtClean="0">
                <a:solidFill>
                  <a:srgbClr val="C00000"/>
                </a:solidFill>
              </a:rPr>
              <a:t>játrech</a:t>
            </a: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představuje 24hodinové množství kreatininu vyloučené v moči ve vztahu k očekávané hodnotě pro zdravého jedince o stejné </a:t>
            </a:r>
            <a:r>
              <a:rPr lang="cs-CZ" dirty="0" smtClean="0">
                <a:solidFill>
                  <a:srgbClr val="C00000"/>
                </a:solidFill>
              </a:rPr>
              <a:t>výšce → stanovuje hmotu </a:t>
            </a:r>
            <a:r>
              <a:rPr lang="cs-CZ" dirty="0" smtClean="0">
                <a:solidFill>
                  <a:srgbClr val="C00000"/>
                </a:solidFill>
              </a:rPr>
              <a:t>svalstva, a tím i rozsah jejího případného úbytku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Kreatinin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3949-180px-creatinine-creatin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772816"/>
            <a:ext cx="5472608" cy="47125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Dusíková bilance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5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ukazatel </a:t>
            </a:r>
            <a:r>
              <a:rPr lang="cs-CZ" sz="2800" dirty="0" smtClean="0">
                <a:solidFill>
                  <a:srgbClr val="C00000"/>
                </a:solidFill>
              </a:rPr>
              <a:t>stupně metabolismu </a:t>
            </a:r>
            <a:r>
              <a:rPr lang="cs-CZ" sz="2800" dirty="0" smtClean="0">
                <a:solidFill>
                  <a:srgbClr val="C00000"/>
                </a:solidFill>
              </a:rPr>
              <a:t>bílkovin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rozdíl </a:t>
            </a:r>
            <a:r>
              <a:rPr lang="cs-CZ" sz="2800" dirty="0" smtClean="0">
                <a:solidFill>
                  <a:srgbClr val="C00000"/>
                </a:solidFill>
              </a:rPr>
              <a:t>mezi množstvím </a:t>
            </a:r>
            <a:r>
              <a:rPr lang="cs-CZ" sz="2800" b="1" dirty="0" smtClean="0">
                <a:solidFill>
                  <a:srgbClr val="C00000"/>
                </a:solidFill>
              </a:rPr>
              <a:t>dusíku přijatého v potravě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a </a:t>
            </a:r>
            <a:r>
              <a:rPr lang="cs-CZ" sz="2800" dirty="0" smtClean="0">
                <a:solidFill>
                  <a:srgbClr val="C00000"/>
                </a:solidFill>
              </a:rPr>
              <a:t>množstvím </a:t>
            </a:r>
            <a:r>
              <a:rPr lang="cs-CZ" sz="2800" b="1" dirty="0" smtClean="0">
                <a:solidFill>
                  <a:srgbClr val="C00000"/>
                </a:solidFill>
              </a:rPr>
              <a:t>dusíku vyloučeného v moči, ve stolici, </a:t>
            </a:r>
            <a:r>
              <a:rPr lang="cs-CZ" sz="2800" b="1" dirty="0" err="1" smtClean="0">
                <a:solidFill>
                  <a:srgbClr val="C00000"/>
                </a:solidFill>
              </a:rPr>
              <a:t>ev</a:t>
            </a:r>
            <a:r>
              <a:rPr lang="cs-CZ" sz="2800" b="1" dirty="0" smtClean="0">
                <a:solidFill>
                  <a:srgbClr val="C00000"/>
                </a:solidFill>
              </a:rPr>
              <a:t>. v dalších </a:t>
            </a:r>
            <a:r>
              <a:rPr lang="cs-CZ" sz="2800" b="1" dirty="0" smtClean="0">
                <a:solidFill>
                  <a:srgbClr val="C00000"/>
                </a:solidFill>
              </a:rPr>
              <a:t>sekretech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1g dusíku (N) = cca 6,25 g bílkovin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 hodnoty </a:t>
            </a:r>
            <a:r>
              <a:rPr lang="cs-CZ" sz="2800" dirty="0" smtClean="0">
                <a:solidFill>
                  <a:srgbClr val="C00000"/>
                </a:solidFill>
              </a:rPr>
              <a:t>močoviny vyloučené za 24 hodin lze vypočítat ztrátu dusíku, resp. bílkovin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Nutriční anamnéza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zjištění, zda strava není nepřiměřeně chudá nebo naopak bohatá po energetické stránce či v obsahu některých nutričních faktorů a zda je vyvážená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základní (systematická) nutriční anamnéza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podrobná nutriční anamnéza (jídelníček) – průběžně zapisovaný, vzpomínaný  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Močovina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močovin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4854" y="1935163"/>
            <a:ext cx="6814292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Imunitní systém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lymfocyty - T-lymfocyty, jejich </a:t>
            </a:r>
            <a:r>
              <a:rPr lang="cs-CZ" sz="2800" dirty="0" smtClean="0">
                <a:solidFill>
                  <a:srgbClr val="C00000"/>
                </a:solidFill>
              </a:rPr>
              <a:t>počet při malnutrici klesá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alergologický kožní test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lymfocy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140968"/>
            <a:ext cx="288032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Biochemické vyšetření v užším smyslu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jednotlivé </a:t>
            </a:r>
            <a:r>
              <a:rPr lang="cs-CZ" sz="2800" dirty="0" smtClean="0">
                <a:solidFill>
                  <a:srgbClr val="C00000"/>
                </a:solidFill>
              </a:rPr>
              <a:t>metody stanovují hodnoty buď přímo </a:t>
            </a:r>
            <a:r>
              <a:rPr lang="cs-CZ" sz="2800" b="1" dirty="0" err="1" smtClean="0">
                <a:solidFill>
                  <a:srgbClr val="C00000"/>
                </a:solidFill>
              </a:rPr>
              <a:t>nutrientů</a:t>
            </a:r>
            <a:r>
              <a:rPr lang="cs-CZ" sz="2800" dirty="0" smtClean="0">
                <a:solidFill>
                  <a:srgbClr val="C00000"/>
                </a:solidFill>
              </a:rPr>
              <a:t>, nebo jejich přímé či nepřímé </a:t>
            </a:r>
            <a:r>
              <a:rPr lang="cs-CZ" sz="2800" dirty="0" smtClean="0">
                <a:solidFill>
                  <a:srgbClr val="C00000"/>
                </a:solidFill>
              </a:rPr>
              <a:t>metabolity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Při hodnocení </a:t>
            </a:r>
            <a:r>
              <a:rPr lang="cs-CZ" sz="2800" u="sng" dirty="0" smtClean="0">
                <a:solidFill>
                  <a:srgbClr val="C00000"/>
                </a:solidFill>
              </a:rPr>
              <a:t>zavádíme kritéria</a:t>
            </a:r>
            <a:r>
              <a:rPr lang="cs-CZ" sz="2800" u="sng" dirty="0" smtClean="0">
                <a:solidFill>
                  <a:srgbClr val="C00000"/>
                </a:solidFill>
              </a:rPr>
              <a:t>, která </a:t>
            </a:r>
            <a:r>
              <a:rPr lang="cs-CZ" sz="2800" u="sng" dirty="0" smtClean="0">
                <a:solidFill>
                  <a:srgbClr val="C00000"/>
                </a:solidFill>
              </a:rPr>
              <a:t>dovolují </a:t>
            </a:r>
            <a:r>
              <a:rPr lang="cs-CZ" sz="2800" u="sng" dirty="0" smtClean="0">
                <a:solidFill>
                  <a:srgbClr val="C00000"/>
                </a:solidFill>
              </a:rPr>
              <a:t>určit, zda má organismus určitých živin: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dostatečný </a:t>
            </a:r>
            <a:r>
              <a:rPr lang="cs-CZ" sz="2800" dirty="0" smtClean="0">
                <a:solidFill>
                  <a:srgbClr val="C00000"/>
                </a:solidFill>
              </a:rPr>
              <a:t>příjem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hraniční </a:t>
            </a:r>
            <a:r>
              <a:rPr lang="cs-CZ" sz="2800" dirty="0" smtClean="0">
                <a:solidFill>
                  <a:srgbClr val="C00000"/>
                </a:solidFill>
              </a:rPr>
              <a:t>– marginální </a:t>
            </a:r>
            <a:r>
              <a:rPr lang="cs-CZ" sz="2800" dirty="0" smtClean="0">
                <a:solidFill>
                  <a:srgbClr val="C00000"/>
                </a:solidFill>
              </a:rPr>
              <a:t>nedostatek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přímo deficit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Nadbytečný přívod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285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některých biochemických hodnot existuje vysoká závislost mezi příjmem a hladinami v organismu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metody </a:t>
            </a:r>
            <a:r>
              <a:rPr lang="cs-CZ" sz="2800" dirty="0" smtClean="0">
                <a:solidFill>
                  <a:srgbClr val="C00000"/>
                </a:solidFill>
              </a:rPr>
              <a:t>detekující nadbytečný příjem nutrietů, které mají vztah k patogenezi </a:t>
            </a:r>
            <a:r>
              <a:rPr lang="cs-CZ" sz="2800" dirty="0" smtClean="0">
                <a:solidFill>
                  <a:srgbClr val="C00000"/>
                </a:solidFill>
              </a:rPr>
              <a:t>aterosklerózy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metody </a:t>
            </a:r>
            <a:r>
              <a:rPr lang="cs-CZ" sz="2800" dirty="0" smtClean="0">
                <a:solidFill>
                  <a:srgbClr val="C00000"/>
                </a:solidFill>
              </a:rPr>
              <a:t>detekující nadbytečný příjem nutrietů mající vztah k výskytu </a:t>
            </a:r>
            <a:r>
              <a:rPr lang="cs-CZ" sz="2800" dirty="0" smtClean="0">
                <a:solidFill>
                  <a:srgbClr val="C00000"/>
                </a:solidFill>
              </a:rPr>
              <a:t>DM2T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metody </a:t>
            </a:r>
            <a:r>
              <a:rPr lang="cs-CZ" sz="2800" dirty="0" smtClean="0">
                <a:solidFill>
                  <a:srgbClr val="C00000"/>
                </a:solidFill>
              </a:rPr>
              <a:t>zjišťující přebytečný příjem živin mající vztah k výskytu zhoubných nádorů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CropperCapture[22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669134"/>
            <a:ext cx="9144000" cy="39921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Děkuji za pozornost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6" name="Zástupný symbol pro obsah 5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7762" y="1700808"/>
            <a:ext cx="7144638" cy="4896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Somatické vyšetření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96855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somatoskopie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(tělesná prohlídka), popř. jednoduché fyzikální testy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vlasy –</a:t>
            </a:r>
            <a:r>
              <a:rPr lang="cs-CZ" sz="2800" dirty="0" smtClean="0">
                <a:solidFill>
                  <a:srgbClr val="C00000"/>
                </a:solidFill>
              </a:rPr>
              <a:t> alopecie, změny barvy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nehty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oči –</a:t>
            </a:r>
            <a:r>
              <a:rPr lang="cs-CZ" sz="2800" dirty="0" smtClean="0">
                <a:solidFill>
                  <a:srgbClr val="C00000"/>
                </a:solidFill>
              </a:rPr>
              <a:t> suchost spojivek, šeroslepost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rty,ústa –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angulární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stomatitis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cheilitis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kůže –</a:t>
            </a:r>
            <a:r>
              <a:rPr lang="cs-CZ" sz="2800" dirty="0" smtClean="0">
                <a:solidFill>
                  <a:srgbClr val="C00000"/>
                </a:solidFill>
              </a:rPr>
              <a:t> suchost, pigmentace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kostra –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genua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valga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genua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vara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žlázy –</a:t>
            </a:r>
            <a:r>
              <a:rPr lang="cs-CZ" sz="2800" dirty="0" smtClean="0">
                <a:solidFill>
                  <a:srgbClr val="C00000"/>
                </a:solidFill>
              </a:rPr>
              <a:t> struma, příušnice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Antropometrie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551723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obor antropologie (věda o člověku)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nauka o mírách lidského těla, systém měření a pozorování lidského těla a jeho částí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podkladem pro měření je soustava antropometrických bodů na hlavě, trupu a končetinách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dávají přesné informace a tělesných rozměrech a tělesném složení (poměr tuk:netuková složka)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Antropometrická měření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7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tělesná hmotnost a výška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hmotnostně výšková proporcionalita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měření tělesných obvodů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měření kožních řas </a:t>
            </a:r>
            <a:r>
              <a:rPr lang="cs-CZ" sz="2800" dirty="0" err="1" smtClean="0">
                <a:solidFill>
                  <a:srgbClr val="C00000"/>
                </a:solidFill>
              </a:rPr>
              <a:t>kaliperem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stanovení množství a rozložení tuku v těle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hodnocení tělesné stavby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konstituční typologie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Anémie</Template>
  <TotalTime>442</TotalTime>
  <Words>1223</Words>
  <Application>Microsoft Office PowerPoint</Application>
  <PresentationFormat>Předvádění na obrazovce (4:3)</PresentationFormat>
  <Paragraphs>358</Paragraphs>
  <Slides>65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65</vt:i4>
      </vt:variant>
    </vt:vector>
  </HeadingPairs>
  <TitlesOfParts>
    <vt:vector size="76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Hodnocení výživového stavu</vt:lpstr>
      <vt:lpstr>Výživový stav</vt:lpstr>
      <vt:lpstr>Úrovně zjišťování výživového stavu</vt:lpstr>
      <vt:lpstr>Hodnocení stavu výživy</vt:lpstr>
      <vt:lpstr>Metody zjišťování stavu výživy</vt:lpstr>
      <vt:lpstr>Nutriční anamnéza</vt:lpstr>
      <vt:lpstr>Somatické vyšetření</vt:lpstr>
      <vt:lpstr>Antropometrie</vt:lpstr>
      <vt:lpstr>Antropometrická měření</vt:lpstr>
      <vt:lpstr>Pomůcky a přístroje</vt:lpstr>
      <vt:lpstr>Zásady měření</vt:lpstr>
      <vt:lpstr>Tělesná hmotnost</vt:lpstr>
      <vt:lpstr>Tělesná hmotnost výpočet</vt:lpstr>
      <vt:lpstr>Klasifikace úbytku tělesné hmotnosti</vt:lpstr>
      <vt:lpstr>Hmotnostně výšková proporcionalita</vt:lpstr>
      <vt:lpstr>Indexy</vt:lpstr>
      <vt:lpstr>BMI</vt:lpstr>
      <vt:lpstr>Hodnocení BMI</vt:lpstr>
      <vt:lpstr>BMI a věk</vt:lpstr>
      <vt:lpstr>Snímek 20</vt:lpstr>
      <vt:lpstr>BMI a riziko  </vt:lpstr>
      <vt:lpstr>Tělesné obvody</vt:lpstr>
      <vt:lpstr>Obvod pasu</vt:lpstr>
      <vt:lpstr>Hodnocení hodnot obvodu pasu</vt:lpstr>
      <vt:lpstr>Typy obezity</vt:lpstr>
      <vt:lpstr>Poměr pas/boky</vt:lpstr>
      <vt:lpstr>WHR</vt:lpstr>
      <vt:lpstr>Obvod paže</vt:lpstr>
      <vt:lpstr>Měření kožních řas</vt:lpstr>
      <vt:lpstr>Spolehlivost</vt:lpstr>
      <vt:lpstr>Úskalí </vt:lpstr>
      <vt:lpstr>Klinický význam</vt:lpstr>
      <vt:lpstr>Kožní řasy</vt:lpstr>
      <vt:lpstr>10 kožních řas (Allen, Pařízková) </vt:lpstr>
      <vt:lpstr>Kožní řasy</vt:lpstr>
      <vt:lpstr>4 kožní řasy (Durnin, Wormesley) </vt:lpstr>
      <vt:lpstr>2 kožní řasy</vt:lpstr>
      <vt:lpstr>Kožní řasa na břiše</vt:lpstr>
      <vt:lpstr>Kožní řasa na lýtku</vt:lpstr>
      <vt:lpstr>Kožní řasa na stehně</vt:lpstr>
      <vt:lpstr>1 kožní řasa  (nad tricepsem)</vt:lpstr>
      <vt:lpstr>Obvod svalstva paže (OSP)</vt:lpstr>
      <vt:lpstr>Stanovení množství a rozložení tuku v těle</vt:lpstr>
      <vt:lpstr>Procentuální složení lidského těla</vt:lpstr>
      <vt:lpstr>Množství tuku v těle</vt:lpstr>
      <vt:lpstr>Metody</vt:lpstr>
      <vt:lpstr>Rozložení tuku v těle</vt:lpstr>
      <vt:lpstr>Snímek 48</vt:lpstr>
      <vt:lpstr>Hodnocení tělesné stavby</vt:lpstr>
      <vt:lpstr>Konstituční typologie</vt:lpstr>
      <vt:lpstr>Sheldonova klasifikace</vt:lpstr>
      <vt:lpstr>Kretchmerův systém</vt:lpstr>
      <vt:lpstr>Hodnocení stavu a vývoje dětí a dospívající mládeže</vt:lpstr>
      <vt:lpstr>Laboratorní vyšetření</vt:lpstr>
      <vt:lpstr>Nedostatečný přívod</vt:lpstr>
      <vt:lpstr>Sérové bílkoviny</vt:lpstr>
      <vt:lpstr>Index kreatinin - výška</vt:lpstr>
      <vt:lpstr>Kreatinin</vt:lpstr>
      <vt:lpstr>Dusíková bilance</vt:lpstr>
      <vt:lpstr>Močovina</vt:lpstr>
      <vt:lpstr>Imunitní systém</vt:lpstr>
      <vt:lpstr>Biochemické vyšetření v užším smyslu</vt:lpstr>
      <vt:lpstr>Nadbytečný přívod</vt:lpstr>
      <vt:lpstr>Snímek 64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Hodnocení výživového stavu</dc:title>
  <dc:creator>Misicka</dc:creator>
  <cp:lastModifiedBy>Misicka</cp:lastModifiedBy>
  <cp:revision>7</cp:revision>
  <dcterms:created xsi:type="dcterms:W3CDTF">2011-11-21T08:15:53Z</dcterms:created>
  <dcterms:modified xsi:type="dcterms:W3CDTF">2011-11-28T11:17:47Z</dcterms:modified>
</cp:coreProperties>
</file>