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1" r:id="rId11"/>
  </p:sldMasterIdLst>
  <p:sldIdLst>
    <p:sldId id="256" r:id="rId12"/>
    <p:sldId id="257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81" r:id="rId21"/>
    <p:sldId id="267" r:id="rId22"/>
    <p:sldId id="266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7B6A3D8-0678-41C8-9F2F-2105385EA701}" type="datetimeFigureOut">
              <a:rPr lang="cs-CZ" smtClean="0"/>
              <a:pPr/>
              <a:t>6.1.2012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692D4-9DD1-4CF1-BED0-9E3DFCB9A5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7B6A3D8-0678-41C8-9F2F-2105385EA701}" type="datetimeFigureOut">
              <a:rPr lang="cs-CZ" smtClean="0"/>
              <a:pPr/>
              <a:t>6.1.2012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692D4-9DD1-4CF1-BED0-9E3DFCB9A5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6.1.2012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6.1.2012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6.1.2012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6.1.2012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6.1.2012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6.1.2012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6.1.2012</a:t>
            </a:fld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6.1.2012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6.1.2012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6.1.2012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7B6A3D8-0678-41C8-9F2F-2105385EA701}" type="datetimeFigureOut">
              <a:rPr lang="cs-CZ" smtClean="0"/>
              <a:pPr/>
              <a:t>6.1.2012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692D4-9DD1-4CF1-BED0-9E3DFCB9A5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5813" cy="475773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75773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6.1.2012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7850188" cy="182721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6.1.2012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7924800" y="6356350"/>
            <a:ext cx="760413" cy="363538"/>
          </a:xfrm>
        </p:spPr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07FA057-5C29-4C5E-90B5-356974D112D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FE1428-09A9-4A68-8115-670A359C390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F9A34B8-DE58-4F13-832C-F63C0566C58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3A03998-5E6B-44BC-8F60-AAA66670CD2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5634BEC-DAA7-4CD6-A788-8D0DB12F6F5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D43AE92-C318-4051-B4E0-68A68980BC9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E5E5DD-7CF4-4CDE-AD49-B655190AC88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FA43764-EE06-46CE-80F2-75E975D2E82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6.1.2012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F58CE4F-5284-4F87-8072-C7062D84DD2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638786-D290-46F9-92D5-699599982BA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5813" cy="56181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81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5FEE64-F9DD-4AC6-BEF9-C411F6E774E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6.1.2012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6.1.2012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6.1.2012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6.1.2012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6.1.2012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6.1.2012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6.1.2012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B6A3D8-0678-41C8-9F2F-2105385EA701}" type="datetimeFigureOut">
              <a:rPr lang="cs-CZ" smtClean="0"/>
              <a:pPr/>
              <a:t>6.1.2012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692D4-9DD1-4CF1-BED0-9E3DFCB9A5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6.1.2012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6.1.2012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6.1.2012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7B6A3D8-0678-41C8-9F2F-2105385EA701}" type="datetimeFigureOut">
              <a:rPr lang="cs-CZ" smtClean="0"/>
              <a:pPr/>
              <a:t>6.1.2012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692D4-9DD1-4CF1-BED0-9E3DFCB9A5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7B6A3D8-0678-41C8-9F2F-2105385EA701}" type="datetimeFigureOut">
              <a:rPr lang="cs-CZ" smtClean="0"/>
              <a:pPr/>
              <a:t>6.1.2012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692D4-9DD1-4CF1-BED0-9E3DFCB9A5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7B6A3D8-0678-41C8-9F2F-2105385EA701}" type="datetimeFigureOut">
              <a:rPr lang="cs-CZ" smtClean="0"/>
              <a:pPr/>
              <a:t>6.1.2012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692D4-9DD1-4CF1-BED0-9E3DFCB9A5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6.1.2012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6.1.2012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6.1.2012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6.1.2012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B6A3D8-0678-41C8-9F2F-2105385EA701}" type="datetimeFigureOut">
              <a:rPr lang="cs-CZ" smtClean="0"/>
              <a:pPr/>
              <a:t>6.1.2012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692D4-9DD1-4CF1-BED0-9E3DFCB9A5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6.1.2012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6.1.2012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6.1.2012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6.1.2012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6.1.2012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6.1.2012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6.1.2012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7B6A3D8-0678-41C8-9F2F-2105385EA701}" type="datetimeFigureOut">
              <a:rPr lang="cs-CZ" smtClean="0"/>
              <a:pPr/>
              <a:t>6.1.2012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692D4-9DD1-4CF1-BED0-9E3DFCB9A5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B6A3D8-0678-41C8-9F2F-2105385EA701}" type="datetimeFigureOut">
              <a:rPr lang="cs-CZ" smtClean="0"/>
              <a:pPr/>
              <a:t>6.1.2012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692D4-9DD1-4CF1-BED0-9E3DFCB9A5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s odříznutým a zakulaceným jedním rohe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6" name="Pravoúhlý trojúhe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7" name="Volný tvar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B6A3D8-0678-41C8-9F2F-2105385EA701}" type="datetimeFigureOut">
              <a:rPr lang="cs-CZ" smtClean="0"/>
              <a:pPr/>
              <a:t>6.1.2012</a:t>
            </a:fld>
            <a:endParaRPr lang="cs-CZ"/>
          </a:p>
        </p:txBody>
      </p:sp>
      <p:sp>
        <p:nvSpPr>
          <p:cNvPr id="1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B4D692D4-9DD1-4CF1-BED0-9E3DFCB9A5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9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B6A3D8-0678-41C8-9F2F-2105385EA701}" type="datetimeFigureOut">
              <a:rPr lang="cs-CZ" smtClean="0"/>
              <a:pPr/>
              <a:t>6.1.2012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 typeface="Times New Roman" pitchFamily="16" charset="0"/>
              <a:buNone/>
              <a:defRPr kumimoji="0" sz="1200" dirty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D692D4-9DD1-4CF1-BED0-9E3DFCB9A54A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D092A7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6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1028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9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371600"/>
            <a:ext cx="7850188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0" rIns="1836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50FCEE9-231C-4F39-8CFD-700943A2FD32}" type="datetimeFigureOut">
              <a:rPr lang="cs-CZ" smtClean="0"/>
              <a:pPr/>
              <a:t>6.1.2012</a:t>
            </a:fld>
            <a:endParaRPr lang="cs-CZ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293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0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2052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53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850"/>
            <a:ext cx="8228013" cy="11414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0"/>
            <a:r>
              <a:rPr lang="en-GB" smtClean="0"/>
              <a:t>Devátá úroveňKlepnutím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811E149-55D4-479C-9503-6704505732C9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sldNum="0" hdr="0" ftr="0"/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6.1.2012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6.1.2012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Obezita</a:t>
            </a: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accent3">
                    <a:lumMod val="75000"/>
                  </a:schemeClr>
                </a:solidFill>
              </a:rPr>
              <a:t>Hejmalová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 Michaela</a:t>
            </a: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Obrázek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476672"/>
            <a:ext cx="3456384" cy="5832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728192"/>
          </a:xfrm>
        </p:spPr>
        <p:txBody>
          <a:bodyPr/>
          <a:lstStyle/>
          <a:p>
            <a:r>
              <a:rPr lang="cs-CZ" b="1" dirty="0" err="1" smtClean="0">
                <a:solidFill>
                  <a:srgbClr val="C00000"/>
                </a:solidFill>
              </a:rPr>
              <a:t>Cushingoidní</a:t>
            </a:r>
            <a:r>
              <a:rPr lang="cs-CZ" b="1" dirty="0" smtClean="0">
                <a:solidFill>
                  <a:srgbClr val="C00000"/>
                </a:solidFill>
              </a:rPr>
              <a:t> typ</a:t>
            </a:r>
            <a:br>
              <a:rPr lang="cs-CZ" b="1" dirty="0" smtClean="0">
                <a:solidFill>
                  <a:srgbClr val="C00000"/>
                </a:solidFill>
              </a:rPr>
            </a:br>
            <a:r>
              <a:rPr lang="cs-CZ" b="1" dirty="0" smtClean="0">
                <a:solidFill>
                  <a:srgbClr val="C00000"/>
                </a:solidFill>
              </a:rPr>
              <a:t>obezity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cush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68144" y="692696"/>
            <a:ext cx="2592288" cy="5880492"/>
          </a:xfrm>
        </p:spPr>
      </p:pic>
      <p:pic>
        <p:nvPicPr>
          <p:cNvPr id="5" name="Obrázek 4" descr="cushings_syndrom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708920"/>
            <a:ext cx="4437251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2395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Hodnoty obvodu pasu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899593" y="1988839"/>
          <a:ext cx="7344816" cy="3240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8151"/>
                <a:gridCol w="2736304"/>
                <a:gridCol w="3240361"/>
              </a:tblGrid>
              <a:tr h="1043534">
                <a:tc>
                  <a:txBody>
                    <a:bodyPr/>
                    <a:lstStyle/>
                    <a:p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↑ riziko</a:t>
                      </a:r>
                      <a:endParaRPr lang="cs-CZ" sz="28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vysoké riziko</a:t>
                      </a:r>
                      <a:endParaRPr lang="cs-CZ" sz="28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098413"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muži</a:t>
                      </a:r>
                      <a:endParaRPr lang="cs-CZ" sz="28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&gt; 94 cm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&gt; 102 cm</a:t>
                      </a:r>
                    </a:p>
                    <a:p>
                      <a:pPr algn="ctr"/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098413"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ženy</a:t>
                      </a:r>
                      <a:endParaRPr lang="cs-CZ" sz="28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&gt; 80 cm</a:t>
                      </a:r>
                    </a:p>
                    <a:p>
                      <a:pPr algn="ctr"/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&gt; 88 cm</a:t>
                      </a:r>
                    </a:p>
                    <a:p>
                      <a:pPr algn="ctr"/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Diagnostika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36504"/>
          </a:xfrm>
        </p:spPr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buNone/>
            </a:pPr>
            <a:r>
              <a:rPr lang="cs-CZ" sz="2800" b="1" u="sng" dirty="0" smtClean="0">
                <a:solidFill>
                  <a:schemeClr val="accent3">
                    <a:lumMod val="75000"/>
                  </a:schemeClr>
                </a:solidFill>
              </a:rPr>
              <a:t>nejjednodušší jsou antropometrické metody: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tělesná hmotnost, tělesná výška → indexy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měření obvodů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měření tloušťky kožních řas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bioelektrická impedance (BIA)</a:t>
            </a:r>
            <a:endParaRPr lang="cs-CZ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Léčba 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767808"/>
          </a:xfrm>
        </p:spPr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buNone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cílem je trvalá redukce hmotnosti a snížení rizika metabolických a kardiovaskulárních komplikací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chemeClr val="accent3">
                    <a:lumMod val="75000"/>
                  </a:schemeClr>
                </a:solidFill>
              </a:rPr>
              <a:t>dietoterapie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, kognitivně – behaviorální </a:t>
            </a:r>
            <a:r>
              <a:rPr lang="cs-CZ" sz="2800" dirty="0" err="1" smtClean="0">
                <a:solidFill>
                  <a:schemeClr val="accent3">
                    <a:lumMod val="75000"/>
                  </a:schemeClr>
                </a:solidFill>
              </a:rPr>
              <a:t>teapie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 (KBT)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zvýšení a úprava fyzické aktivity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psychoterapie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farmakoterapie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chirurgická terapie (</a:t>
            </a:r>
            <a:r>
              <a:rPr lang="cs-CZ" sz="2800" dirty="0" err="1" smtClean="0">
                <a:solidFill>
                  <a:schemeClr val="accent3">
                    <a:lumMod val="75000"/>
                  </a:schemeClr>
                </a:solidFill>
              </a:rPr>
              <a:t>bariatrie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7926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chemeClr val="accent3">
                    <a:lumMod val="75000"/>
                  </a:schemeClr>
                </a:solidFill>
              </a:rPr>
              <a:t>Dietoterapie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, KBT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7"/>
            <a:ext cx="8229600" cy="4551784"/>
          </a:xfrm>
        </p:spPr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omezení energie, příjmu tuků a sacharidů v závislosti na přísnosti diety, při zachování příjmu bílkovin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pravidelnost (rovnoměrné rozdělení energie)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dodržovat pitný režim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přijatelnost z hlediska chuťových preferencí 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porušení diety je nutno korigovat a v dietě vytrvat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alkohol </a:t>
            </a:r>
            <a:endParaRPr lang="cs-CZ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Pohybová aktivita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5"/>
            <a:ext cx="8229600" cy="4479776"/>
          </a:xfrm>
        </p:spPr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krátkodobý a dlouhodobý pozitivní efekt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cvičení aerobního charakteru, střední intenzity v délce trvání 30 – 45 minut a to 3 – 6 x týdně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mělo by být dosaženo 60% maximální zátěže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chůze, běh, jízda na kole, plavání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Farmakoterapie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chemeClr val="accent3">
                    <a:lumMod val="75000"/>
                  </a:schemeClr>
                </a:solidFill>
              </a:rPr>
              <a:t>anorektika (</a:t>
            </a:r>
            <a:r>
              <a:rPr lang="cs-CZ" sz="2800" b="1" dirty="0" err="1" smtClean="0">
                <a:solidFill>
                  <a:schemeClr val="accent3">
                    <a:lumMod val="75000"/>
                  </a:schemeClr>
                </a:solidFill>
              </a:rPr>
              <a:t>sibutramin</a:t>
            </a:r>
            <a:r>
              <a:rPr lang="cs-CZ" sz="2800" b="1" dirty="0" smtClean="0">
                <a:solidFill>
                  <a:schemeClr val="accent3">
                    <a:lumMod val="75000"/>
                  </a:schemeClr>
                </a:solidFill>
              </a:rPr>
              <a:t>) – </a:t>
            </a:r>
            <a:r>
              <a:rPr lang="cs-CZ" sz="2800" dirty="0" err="1" smtClean="0">
                <a:solidFill>
                  <a:schemeClr val="accent3">
                    <a:lumMod val="75000"/>
                  </a:schemeClr>
                </a:solidFill>
              </a:rPr>
              <a:t>Meridia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cs-CZ" sz="2800" dirty="0" err="1" smtClean="0">
                <a:solidFill>
                  <a:schemeClr val="accent3">
                    <a:lumMod val="75000"/>
                  </a:schemeClr>
                </a:solidFill>
              </a:rPr>
              <a:t>Lindaxa</a:t>
            </a: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chemeClr val="accent3">
                    <a:lumMod val="75000"/>
                  </a:schemeClr>
                </a:solidFill>
              </a:rPr>
              <a:t>inhibitory pankreatické lipázy (</a:t>
            </a:r>
            <a:r>
              <a:rPr lang="cs-CZ" sz="2800" b="1" dirty="0" err="1" smtClean="0">
                <a:solidFill>
                  <a:schemeClr val="accent3">
                    <a:lumMod val="75000"/>
                  </a:schemeClr>
                </a:solidFill>
              </a:rPr>
              <a:t>orlistat</a:t>
            </a:r>
            <a:r>
              <a:rPr lang="cs-CZ" sz="2800" b="1" dirty="0" smtClean="0">
                <a:solidFill>
                  <a:schemeClr val="accent3">
                    <a:lumMod val="75000"/>
                  </a:schemeClr>
                </a:solidFill>
              </a:rPr>
              <a:t>) – </a:t>
            </a:r>
            <a:r>
              <a:rPr lang="cs-CZ" sz="2800" dirty="0" err="1" smtClean="0">
                <a:solidFill>
                  <a:schemeClr val="accent3">
                    <a:lumMod val="75000"/>
                  </a:schemeClr>
                </a:solidFill>
              </a:rPr>
              <a:t>Xenical</a:t>
            </a: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b="1" dirty="0" err="1" smtClean="0">
                <a:solidFill>
                  <a:schemeClr val="accent3">
                    <a:lumMod val="75000"/>
                  </a:schemeClr>
                </a:solidFill>
              </a:rPr>
              <a:t>antoagonista</a:t>
            </a:r>
            <a:r>
              <a:rPr lang="cs-CZ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2800" b="1" dirty="0" err="1" smtClean="0">
                <a:solidFill>
                  <a:schemeClr val="accent3">
                    <a:lumMod val="75000"/>
                  </a:schemeClr>
                </a:solidFill>
              </a:rPr>
              <a:t>kanabinoidních</a:t>
            </a:r>
            <a:r>
              <a:rPr lang="cs-CZ" sz="2800" b="1" dirty="0" smtClean="0">
                <a:solidFill>
                  <a:schemeClr val="accent3">
                    <a:lumMod val="75000"/>
                  </a:schemeClr>
                </a:solidFill>
              </a:rPr>
              <a:t> receptorů 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cs-CZ" sz="2800" dirty="0" err="1" smtClean="0">
                <a:solidFill>
                  <a:schemeClr val="accent3">
                    <a:lumMod val="75000"/>
                  </a:schemeClr>
                </a:solidFill>
              </a:rPr>
              <a:t>rimonabant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cs-CZ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Chirurgická terapie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chemeClr val="accent3">
                    <a:lumMod val="75000"/>
                  </a:schemeClr>
                </a:solidFill>
              </a:rPr>
              <a:t>baritrická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 chirurgie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BMI &gt; 40,  nebo &gt; 35 v případě komplikací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selhání konzervativních léčebných postupů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spolupracující pacient</a:t>
            </a:r>
            <a:endParaRPr lang="cs-CZ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Typy </a:t>
            </a:r>
            <a:r>
              <a:rPr lang="cs-CZ" b="1" dirty="0" err="1" smtClean="0">
                <a:solidFill>
                  <a:schemeClr val="accent3">
                    <a:lumMod val="75000"/>
                  </a:schemeClr>
                </a:solidFill>
              </a:rPr>
              <a:t>bariatrických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 výkonů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chemeClr val="accent3">
                    <a:lumMod val="75000"/>
                  </a:schemeClr>
                </a:solidFill>
              </a:rPr>
              <a:t>restriktivní –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 bandáž žaludku, </a:t>
            </a:r>
            <a:r>
              <a:rPr lang="cs-CZ" sz="2800" dirty="0" err="1" smtClean="0">
                <a:solidFill>
                  <a:schemeClr val="accent3">
                    <a:lumMod val="75000"/>
                  </a:schemeClr>
                </a:solidFill>
              </a:rPr>
              <a:t>sleeve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 gastrektomie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chemeClr val="accent3">
                    <a:lumMod val="75000"/>
                  </a:schemeClr>
                </a:solidFill>
              </a:rPr>
              <a:t>zkratové –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 střevní bypassy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chemeClr val="accent3">
                    <a:lumMod val="75000"/>
                  </a:schemeClr>
                </a:solidFill>
              </a:rPr>
              <a:t>kombinované –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 gastrický bypass</a:t>
            </a:r>
            <a:endParaRPr lang="cs-CZ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95958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chemeClr val="accent3">
                    <a:lumMod val="75000"/>
                  </a:schemeClr>
                </a:solidFill>
              </a:rPr>
              <a:t>Intragastrický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 balón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060848"/>
            <a:ext cx="4464495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Definice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695800"/>
          </a:xfrm>
        </p:spPr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stav, charakterizovaný nadměrnou tělesnou hmotností, která je způsobena zvýšeným ukládáním tukové tkáně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podstatou obezity je tedy </a:t>
            </a:r>
            <a:r>
              <a:rPr lang="cs-CZ" sz="2800" b="1" dirty="0" smtClean="0">
                <a:solidFill>
                  <a:schemeClr val="accent3">
                    <a:lumMod val="75000"/>
                  </a:schemeClr>
                </a:solidFill>
              </a:rPr>
              <a:t>nadměrné množství tukové tkáně 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(podkoží, viscerální oblast, parenchymové orgány)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nadváha je předstupeň obezity</a:t>
            </a:r>
            <a:endParaRPr lang="cs-CZ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Bandáž žaludku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628800"/>
            <a:ext cx="482453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934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chemeClr val="accent3">
                    <a:lumMod val="75000"/>
                  </a:schemeClr>
                </a:solidFill>
              </a:rPr>
              <a:t>Sleeve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 resekce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772816"/>
            <a:ext cx="424847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2395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Gastrický bypass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916832"/>
            <a:ext cx="446449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86409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Komplikace obezity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772811"/>
          <a:ext cx="8229600" cy="43924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/>
                <a:gridCol w="4114800"/>
              </a:tblGrid>
              <a:tr h="732082">
                <a:tc>
                  <a:txBody>
                    <a:bodyPr/>
                    <a:lstStyle/>
                    <a:p>
                      <a:pPr>
                        <a:buClr>
                          <a:schemeClr val="accent3">
                            <a:lumMod val="7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kardiovaskulární</a:t>
                      </a:r>
                      <a:endParaRPr lang="cs-CZ" sz="2800" b="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chemeClr val="accent3">
                            <a:lumMod val="7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metabolické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32082">
                <a:tc>
                  <a:txBody>
                    <a:bodyPr/>
                    <a:lstStyle/>
                    <a:p>
                      <a:pPr>
                        <a:buClr>
                          <a:schemeClr val="accent3">
                            <a:lumMod val="7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plicní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chemeClr val="accent3">
                            <a:lumMod val="7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gastrointestinální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32082">
                <a:tc>
                  <a:txBody>
                    <a:bodyPr/>
                    <a:lstStyle/>
                    <a:p>
                      <a:pPr>
                        <a:buClr>
                          <a:schemeClr val="accent3">
                            <a:lumMod val="7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gynekologické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chemeClr val="accent3">
                            <a:lumMod val="7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ortopedické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32082">
                <a:tc>
                  <a:txBody>
                    <a:bodyPr/>
                    <a:lstStyle/>
                    <a:p>
                      <a:pPr>
                        <a:buClr>
                          <a:schemeClr val="accent3">
                            <a:lumMod val="7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kožní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chemeClr val="accent3">
                            <a:lumMod val="7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endokrinní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32082">
                <a:tc>
                  <a:txBody>
                    <a:bodyPr/>
                    <a:lstStyle/>
                    <a:p>
                      <a:pPr>
                        <a:buClr>
                          <a:schemeClr val="accent3">
                            <a:lumMod val="7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chirurgické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chemeClr val="accent3">
                            <a:lumMod val="7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onkologické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32082">
                <a:tc>
                  <a:txBody>
                    <a:bodyPr/>
                    <a:lstStyle/>
                    <a:p>
                      <a:pPr>
                        <a:buClr>
                          <a:schemeClr val="accent3">
                            <a:lumMod val="7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psychologické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Obezita a riziko smrti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" name="Obrázek 26" descr="bmi-index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628800"/>
            <a:ext cx="5760640" cy="446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P10901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27109"/>
            <a:ext cx="4968552" cy="6624736"/>
          </a:xfrm>
        </p:spPr>
      </p:pic>
      <p:sp>
        <p:nvSpPr>
          <p:cNvPr id="6" name="TextovéPole 5"/>
          <p:cNvSpPr txBox="1"/>
          <p:nvPr/>
        </p:nvSpPr>
        <p:spPr>
          <a:xfrm>
            <a:off x="2123728" y="332656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Děkuji za pozornost</a:t>
            </a:r>
            <a:endParaRPr lang="cs-CZ" sz="40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3913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Výskyt obezity v ČR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Zástupný symbol pro obsah 4" descr="popula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628801"/>
            <a:ext cx="5001707" cy="4764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Příčiny obezity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395536" y="1556791"/>
          <a:ext cx="8424936" cy="48965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48472"/>
                <a:gridCol w="4176464"/>
              </a:tblGrid>
              <a:tr h="946846">
                <a:tc>
                  <a:txBody>
                    <a:bodyPr/>
                    <a:lstStyle/>
                    <a:p>
                      <a:pPr algn="l">
                        <a:buClr>
                          <a:schemeClr val="accent3">
                            <a:lumMod val="7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dědičnost</a:t>
                      </a:r>
                      <a:endParaRPr lang="cs-CZ" sz="2800" b="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Clr>
                          <a:schemeClr val="accent3">
                            <a:lumMod val="7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rodinné zvyklosti</a:t>
                      </a:r>
                      <a:endParaRPr lang="cs-CZ" sz="2800" b="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946846">
                <a:tc>
                  <a:txBody>
                    <a:bodyPr/>
                    <a:lstStyle/>
                    <a:p>
                      <a:pPr algn="l">
                        <a:buClr>
                          <a:schemeClr val="accent3">
                            <a:lumMod val="7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neurologické faktory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Clr>
                          <a:schemeClr val="accent3">
                            <a:lumMod val="7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endokrinní faktory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946846">
                <a:tc>
                  <a:txBody>
                    <a:bodyPr/>
                    <a:lstStyle/>
                    <a:p>
                      <a:pPr algn="l">
                        <a:buClr>
                          <a:schemeClr val="accent3">
                            <a:lumMod val="7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psychické faktory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Clr>
                          <a:schemeClr val="accent3">
                            <a:lumMod val="7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farmakologické faktory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109159">
                <a:tc>
                  <a:txBody>
                    <a:bodyPr/>
                    <a:lstStyle/>
                    <a:p>
                      <a:pPr algn="l">
                        <a:buClr>
                          <a:schemeClr val="accent3">
                            <a:lumMod val="7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sociálně - ekonomické vlivy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Clr>
                          <a:schemeClr val="accent3">
                            <a:lumMod val="7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ostatní faktory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946846">
                <a:tc gridSpan="2">
                  <a:txBody>
                    <a:bodyPr/>
                    <a:lstStyle/>
                    <a:p>
                      <a:pPr algn="l">
                        <a:buClr>
                          <a:schemeClr val="accent3">
                            <a:lumMod val="7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cs-CZ" sz="2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faktory</a:t>
                      </a:r>
                      <a:r>
                        <a:rPr lang="cs-CZ" sz="2800" b="1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životního stylu</a:t>
                      </a:r>
                      <a:endParaRPr lang="cs-CZ" sz="28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86712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Klinický obraz obezity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chemeClr val="accent3">
                    <a:lumMod val="75000"/>
                  </a:schemeClr>
                </a:solidFill>
              </a:rPr>
              <a:t>dynamická fáze – 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rychlý nárůst tělesné hmotnosti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chemeClr val="accent3">
                    <a:lumMod val="75000"/>
                  </a:schemeClr>
                </a:solidFill>
              </a:rPr>
              <a:t>stabilizovaná fáze – 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hmotnost je již konstantní a obezita je rozvinuta</a:t>
            </a:r>
            <a:endParaRPr lang="cs-CZ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92395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Klasifikace obezity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695800"/>
          </a:xfrm>
        </p:spPr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chemeClr val="accent3">
                    <a:lumMod val="75000"/>
                  </a:schemeClr>
                </a:solidFill>
              </a:rPr>
              <a:t>podle fáze obezity –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 stabilní, nestabilní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chemeClr val="accent3">
                    <a:lumMod val="75000"/>
                  </a:schemeClr>
                </a:solidFill>
              </a:rPr>
              <a:t>podle příčiny obezity –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 primární, sekundární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chemeClr val="accent3">
                    <a:lumMod val="75000"/>
                  </a:schemeClr>
                </a:solidFill>
              </a:rPr>
              <a:t>kvantitativní klasifikace – 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podle hmotnosti (BMI), podle množství tuku v těle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chemeClr val="accent3">
                    <a:lumMod val="75000"/>
                  </a:schemeClr>
                </a:solidFill>
              </a:rPr>
              <a:t>kvalitativní klasifikace – 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podle distribuce tuku v těle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0811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Klasifikace podle BMI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769843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Klasifikace podle % tuku v těle (BIA)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395536" y="2276872"/>
          <a:ext cx="8229600" cy="41044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4680"/>
                <a:gridCol w="2880320"/>
                <a:gridCol w="2314600"/>
              </a:tblGrid>
              <a:tr h="684076"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klasifikace</a:t>
                      </a:r>
                      <a:endParaRPr lang="cs-CZ" sz="28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muž</a:t>
                      </a:r>
                      <a:endParaRPr lang="cs-CZ" sz="28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žena</a:t>
                      </a:r>
                      <a:endParaRPr lang="cs-CZ" sz="28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podvýživa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&lt; 10 %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&lt; 20 %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norma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10 – 20 %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20 – 30 %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nadváha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20 – 25 %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30 – 35 %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obezita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25 – 30 %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35 – 40 %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extrémní obezita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&gt; 30 %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&gt; 40 %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9595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Kvalitativní klasifikace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androidní typ (jablko)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chemeClr val="accent3">
                    <a:lumMod val="75000"/>
                  </a:schemeClr>
                </a:solidFill>
              </a:rPr>
              <a:t>gynoidní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 typy(hruška)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chemeClr val="accent3">
                    <a:lumMod val="75000"/>
                  </a:schemeClr>
                </a:solidFill>
              </a:rPr>
              <a:t>cushinogidní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 typ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645024"/>
            <a:ext cx="2664296" cy="254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Misa_prezentace 2 nový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Malnutrice</Template>
  <TotalTime>131</TotalTime>
  <Words>470</Words>
  <Application>Microsoft Office PowerPoint</Application>
  <PresentationFormat>Předvádění na obrazovce (4:3)</PresentationFormat>
  <Paragraphs>138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11</vt:i4>
      </vt:variant>
      <vt:variant>
        <vt:lpstr>Nadpisy snímků</vt:lpstr>
      </vt:variant>
      <vt:variant>
        <vt:i4>25</vt:i4>
      </vt:variant>
    </vt:vector>
  </HeadingPairs>
  <TitlesOfParts>
    <vt:vector size="36" baseType="lpstr">
      <vt:lpstr>Tok</vt:lpstr>
      <vt:lpstr>prezentace Eli 5.5.</vt:lpstr>
      <vt:lpstr>Motiv sady Office</vt:lpstr>
      <vt:lpstr>1_Motiv sady Office</vt:lpstr>
      <vt:lpstr>2_Motiv sady Office</vt:lpstr>
      <vt:lpstr>1_prezentace Eli 5.5.</vt:lpstr>
      <vt:lpstr>3_Motiv sady Office</vt:lpstr>
      <vt:lpstr>4_Motiv sady Office</vt:lpstr>
      <vt:lpstr>5_Motiv sady Office</vt:lpstr>
      <vt:lpstr>Misa_prezentace 2 nový</vt:lpstr>
      <vt:lpstr>6_Motiv sady Office</vt:lpstr>
      <vt:lpstr>Obezita</vt:lpstr>
      <vt:lpstr>Definice</vt:lpstr>
      <vt:lpstr>Výskyt obezity v ČR</vt:lpstr>
      <vt:lpstr>Příčiny obezity</vt:lpstr>
      <vt:lpstr>Klinický obraz obezity</vt:lpstr>
      <vt:lpstr>Klasifikace obezity</vt:lpstr>
      <vt:lpstr>Klasifikace podle BMI</vt:lpstr>
      <vt:lpstr>Klasifikace podle % tuku v těle (BIA)</vt:lpstr>
      <vt:lpstr>Kvalitativní klasifikace</vt:lpstr>
      <vt:lpstr>Cushingoidní typ obezity</vt:lpstr>
      <vt:lpstr>Hodnoty obvodu pasu</vt:lpstr>
      <vt:lpstr>Diagnostika</vt:lpstr>
      <vt:lpstr>Léčba </vt:lpstr>
      <vt:lpstr>Dietoterapie, KBT</vt:lpstr>
      <vt:lpstr>Pohybová aktivita</vt:lpstr>
      <vt:lpstr>Farmakoterapie</vt:lpstr>
      <vt:lpstr>Chirurgická terapie</vt:lpstr>
      <vt:lpstr>Typy bariatrických výkonů</vt:lpstr>
      <vt:lpstr>Intragastrický balón</vt:lpstr>
      <vt:lpstr>Bandáž žaludku</vt:lpstr>
      <vt:lpstr>Sleeve resekce</vt:lpstr>
      <vt:lpstr>Gastrický bypass</vt:lpstr>
      <vt:lpstr>Komplikace obezity</vt:lpstr>
      <vt:lpstr>Obezita a riziko smrti</vt:lpstr>
      <vt:lpstr>Snímek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Obezita</dc:title>
  <dc:creator>Misicka</dc:creator>
  <cp:lastModifiedBy>Misicka</cp:lastModifiedBy>
  <cp:revision>5</cp:revision>
  <dcterms:created xsi:type="dcterms:W3CDTF">2011-10-06T07:19:09Z</dcterms:created>
  <dcterms:modified xsi:type="dcterms:W3CDTF">2012-01-06T10:56:48Z</dcterms:modified>
</cp:coreProperties>
</file>