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C080B-1B14-4F5A-B3DE-59DFD6B6BE76}" type="datetimeFigureOut">
              <a:rPr lang="cs-CZ" smtClean="0"/>
              <a:t>10.10.2011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1224136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Osteoporóza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854696" cy="1752600"/>
          </a:xfrm>
        </p:spPr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" name="Obrázek 4" descr="treasure-your-bon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6156176" cy="4299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Varující signály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osteoporóza je obvykle bezpříznaková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necharakteristické bolesti v zádech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velmi bolestivé zlomeniny předloktí a obratlů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zlomenina stehenní kosti (po mnoha letech řídnutí) – 10 000 žen a 3 000 mužů ve věku nad 55 let v ČR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přívod vápníku a vitaminu 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fyzická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léky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nehormonální léčba, snižující rychlost úbytku kostní hmoty (</a:t>
            </a:r>
            <a:r>
              <a:rPr lang="cs-CZ" sz="2800" dirty="0" err="1" smtClean="0">
                <a:solidFill>
                  <a:srgbClr val="C00000"/>
                </a:solidFill>
              </a:rPr>
              <a:t>antiresorpční</a:t>
            </a:r>
            <a:r>
              <a:rPr lang="cs-CZ" sz="2800" dirty="0" smtClean="0">
                <a:solidFill>
                  <a:srgbClr val="C00000"/>
                </a:solidFill>
              </a:rPr>
              <a:t> léčba)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 léky zvyšující množství kostní hmoty (anabolické léky)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Výživové faktory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vápník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fosfor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další minerální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vitamin 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fytoestrogeny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Vápník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hlavní minerál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800 – 1200 mg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funkce – kalcémie </a:t>
            </a:r>
            <a:r>
              <a:rPr lang="cs-CZ" sz="2800" dirty="0" smtClean="0">
                <a:solidFill>
                  <a:srgbClr val="C00000"/>
                </a:solidFill>
              </a:rPr>
              <a:t>(2,25 – 2,75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regulační mechanismy – vitamin D, parathormon, tyroxin, androgeny, estrogeny, kalcitonin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vstřebatelnost asi 30 %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kapacita resorpce se v průběhu života snižuje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největší význam mléko a mléčné výrobky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zelenina, ořechy, mák, sardinky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Fosfor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hlavní minerál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anorganická forma (kosti, zuby), organická forma (fosfolipidy, fosfoproteiny, nukleové kyseliny)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denní příjem se odhaduje kolem 1g/den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deficience se prakticky nevyskytuje - zastoupen </a:t>
            </a:r>
            <a:r>
              <a:rPr lang="cs-CZ" sz="2800" dirty="0" smtClean="0">
                <a:solidFill>
                  <a:srgbClr val="C00000"/>
                </a:solidFill>
              </a:rPr>
              <a:t>prakticky ve všech potravinách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obrovský dietní příjem (uzeniny, tavené sýry, „kolové“ nápoje)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Hořčík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hlavní minerál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270 – 400 mg pro muže a 280 – 300 mg pro ženy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70 </a:t>
            </a:r>
            <a:r>
              <a:rPr lang="cs-CZ" sz="2800" dirty="0" smtClean="0">
                <a:solidFill>
                  <a:srgbClr val="C00000"/>
                </a:solidFill>
              </a:rPr>
              <a:t>% hořčíku je v těle přítomno v anorganické formě v kostech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stavba kostí a zubů, vliv na hladké svalstvo, snižuje nervosvalovou dráždivost, metabolismus obecně</a:t>
            </a: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zelené části </a:t>
            </a:r>
            <a:r>
              <a:rPr lang="cs-CZ" sz="2800" dirty="0" smtClean="0">
                <a:solidFill>
                  <a:srgbClr val="C00000"/>
                </a:solidFill>
              </a:rPr>
              <a:t>rostlin (chlorofyl), </a:t>
            </a:r>
            <a:r>
              <a:rPr lang="cs-CZ" sz="2800" dirty="0" smtClean="0">
                <a:solidFill>
                  <a:srgbClr val="C00000"/>
                </a:solidFill>
              </a:rPr>
              <a:t>mléko, maso, mořské ryby, obiloviny, luštěniny, ořechy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Ostatní minerální látky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zinek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mangan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měď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bór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Vitamin 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55178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vitamin rozpustný v tucích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ergokalciferol (D</a:t>
            </a:r>
            <a:r>
              <a:rPr lang="cs-CZ" sz="2800" baseline="-25000" dirty="0" smtClean="0">
                <a:solidFill>
                  <a:srgbClr val="C00000"/>
                </a:solidFill>
              </a:rPr>
              <a:t>2</a:t>
            </a:r>
            <a:r>
              <a:rPr lang="cs-CZ" sz="2800" dirty="0" smtClean="0">
                <a:solidFill>
                  <a:srgbClr val="C00000"/>
                </a:solidFill>
              </a:rPr>
              <a:t>), cholekalciferol (D</a:t>
            </a:r>
            <a:r>
              <a:rPr lang="cs-CZ" sz="2800" baseline="-25000" dirty="0" smtClean="0">
                <a:solidFill>
                  <a:srgbClr val="C00000"/>
                </a:solidFill>
              </a:rPr>
              <a:t>3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účinky hormonální povahy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5 – 10 </a:t>
            </a:r>
            <a:r>
              <a:rPr lang="cs-CZ" sz="2800" dirty="0" smtClean="0">
                <a:solidFill>
                  <a:srgbClr val="C00000"/>
                </a:solidFill>
              </a:rPr>
              <a:t>µg, 350 – 400 m. </a:t>
            </a:r>
            <a:r>
              <a:rPr lang="cs-CZ" sz="2800" dirty="0" err="1" smtClean="0">
                <a:solidFill>
                  <a:srgbClr val="C00000"/>
                </a:solidFill>
              </a:rPr>
              <a:t>j</a:t>
            </a:r>
            <a:r>
              <a:rPr lang="cs-CZ" sz="2800" dirty="0" smtClean="0">
                <a:solidFill>
                  <a:srgbClr val="C00000"/>
                </a:solidFill>
              </a:rPr>
              <a:t>. (</a:t>
            </a:r>
            <a:r>
              <a:rPr lang="cs-CZ" sz="2800" dirty="0" smtClean="0">
                <a:solidFill>
                  <a:srgbClr val="C00000"/>
                </a:solidFill>
              </a:rPr>
              <a:t>1 m. </a:t>
            </a:r>
            <a:r>
              <a:rPr lang="cs-CZ" sz="2800" dirty="0" err="1" smtClean="0">
                <a:solidFill>
                  <a:srgbClr val="C00000"/>
                </a:solidFill>
              </a:rPr>
              <a:t>j</a:t>
            </a:r>
            <a:r>
              <a:rPr lang="cs-CZ" sz="2800" dirty="0" smtClean="0">
                <a:solidFill>
                  <a:srgbClr val="C00000"/>
                </a:solidFill>
              </a:rPr>
              <a:t>. = 0,025 µg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potravinách poměrně vzácný (rybí tuk)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syntéza v organismu (cholesterol)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křivice (rachitis), </a:t>
            </a:r>
            <a:r>
              <a:rPr lang="cs-CZ" sz="2800" dirty="0" err="1" smtClean="0">
                <a:solidFill>
                  <a:srgbClr val="C00000"/>
                </a:solidFill>
              </a:rPr>
              <a:t>osteomalácie</a:t>
            </a:r>
            <a:r>
              <a:rPr lang="cs-CZ" sz="2800" dirty="0" smtClean="0">
                <a:solidFill>
                  <a:srgbClr val="C00000"/>
                </a:solidFill>
              </a:rPr>
              <a:t>, osteoporóza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průjem zvracení poškození ledvin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Fytoestrogeny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látky rostlinného původu, které mají podobné účinky jako ženský pohlavní hormon ze skupiny estrogenů – </a:t>
            </a:r>
            <a:r>
              <a:rPr lang="cs-CZ" sz="2800" dirty="0" smtClean="0">
                <a:solidFill>
                  <a:srgbClr val="C00000"/>
                </a:solidFill>
              </a:rPr>
              <a:t>estradiol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nejznámější </a:t>
            </a:r>
            <a:r>
              <a:rPr lang="cs-CZ" sz="2800" dirty="0" smtClean="0">
                <a:solidFill>
                  <a:srgbClr val="C00000"/>
                </a:solidFill>
              </a:rPr>
              <a:t>skupina </a:t>
            </a:r>
            <a:r>
              <a:rPr lang="cs-CZ" sz="2800" dirty="0" err="1" smtClean="0">
                <a:solidFill>
                  <a:srgbClr val="C00000"/>
                </a:solidFill>
              </a:rPr>
              <a:t>fytoestrogenů</a:t>
            </a:r>
            <a:r>
              <a:rPr lang="cs-CZ" sz="2800" dirty="0" smtClean="0">
                <a:solidFill>
                  <a:srgbClr val="C00000"/>
                </a:solidFill>
              </a:rPr>
              <a:t> je obsažena zejména v luštěninách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další </a:t>
            </a:r>
            <a:r>
              <a:rPr lang="cs-CZ" sz="2800" dirty="0" smtClean="0">
                <a:solidFill>
                  <a:srgbClr val="C00000"/>
                </a:solidFill>
              </a:rPr>
              <a:t>méně významné deriváty </a:t>
            </a:r>
            <a:r>
              <a:rPr lang="cs-CZ" sz="2800" dirty="0" err="1" smtClean="0">
                <a:solidFill>
                  <a:srgbClr val="C00000"/>
                </a:solidFill>
              </a:rPr>
              <a:t>fytoestrogenů</a:t>
            </a:r>
            <a:r>
              <a:rPr lang="cs-CZ" sz="2800" dirty="0" smtClean="0">
                <a:solidFill>
                  <a:srgbClr val="C00000"/>
                </a:solidFill>
              </a:rPr>
              <a:t> jsou v rýži, mrkvi, různých semenech, brokolici, žampionech, česneku, kávě a čaji.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Prevence osteoporózy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</a:t>
            </a:r>
            <a:r>
              <a:rPr lang="cs-CZ" sz="2800" dirty="0" smtClean="0">
                <a:solidFill>
                  <a:srgbClr val="C00000"/>
                </a:solidFill>
              </a:rPr>
              <a:t>přísun </a:t>
            </a:r>
            <a:r>
              <a:rPr lang="cs-CZ" sz="2800" dirty="0" smtClean="0">
                <a:solidFill>
                  <a:srgbClr val="C00000"/>
                </a:solidFill>
              </a:rPr>
              <a:t>vápníku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omezit </a:t>
            </a:r>
            <a:r>
              <a:rPr lang="cs-CZ" sz="2800" dirty="0" smtClean="0">
                <a:solidFill>
                  <a:srgbClr val="C00000"/>
                </a:solidFill>
              </a:rPr>
              <a:t>nadměrnou konzumaci bílkovin, sodíku a fosfátů v </a:t>
            </a:r>
            <a:r>
              <a:rPr lang="cs-CZ" sz="2800" dirty="0" smtClean="0">
                <a:solidFill>
                  <a:srgbClr val="C00000"/>
                </a:solidFill>
              </a:rPr>
              <a:t>potravě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dbát </a:t>
            </a:r>
            <a:r>
              <a:rPr lang="cs-CZ" sz="2800" dirty="0" smtClean="0">
                <a:solidFill>
                  <a:srgbClr val="C00000"/>
                </a:solidFill>
              </a:rPr>
              <a:t>na pravidelnou fyzickou </a:t>
            </a:r>
            <a:r>
              <a:rPr lang="cs-CZ" sz="2800" dirty="0" smtClean="0">
                <a:solidFill>
                  <a:srgbClr val="C00000"/>
                </a:solidFill>
              </a:rPr>
              <a:t>aktivitu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omezit </a:t>
            </a:r>
            <a:r>
              <a:rPr lang="cs-CZ" sz="2800" dirty="0" smtClean="0">
                <a:solidFill>
                  <a:srgbClr val="C00000"/>
                </a:solidFill>
              </a:rPr>
              <a:t>příjem alkoholických nápojů, kofeinu. </a:t>
            </a:r>
            <a:r>
              <a:rPr lang="cs-CZ" sz="2800" dirty="0" smtClean="0">
                <a:solidFill>
                  <a:srgbClr val="C00000"/>
                </a:solidFill>
              </a:rPr>
              <a:t>Nekouřit.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udržovat </a:t>
            </a:r>
            <a:r>
              <a:rPr lang="cs-CZ" sz="2800" dirty="0" smtClean="0">
                <a:solidFill>
                  <a:srgbClr val="C00000"/>
                </a:solidFill>
              </a:rPr>
              <a:t>si přiměřenou tělesnou hmotnost (v rozmezí BMI). Při nižší tělesné hmotnosti se doporučuje její mírné zvýšení, nikoliv však obezita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řídnutí kostí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tichý zloděj kostí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syndrom švédské sekretářky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systémové (metabolické) onemocnění </a:t>
            </a:r>
            <a:r>
              <a:rPr lang="cs-CZ" sz="2800" dirty="0" smtClean="0">
                <a:solidFill>
                  <a:srgbClr val="C00000"/>
                </a:solidFill>
              </a:rPr>
              <a:t>skeletu charakterizované absolutním úbytkem kostní hmoty, spojené s poruchou </a:t>
            </a:r>
            <a:r>
              <a:rPr lang="cs-CZ" sz="2800" dirty="0" err="1" smtClean="0">
                <a:solidFill>
                  <a:srgbClr val="C00000"/>
                </a:solidFill>
              </a:rPr>
              <a:t>mikroarchitektury</a:t>
            </a:r>
            <a:r>
              <a:rPr lang="cs-CZ" sz="2800" dirty="0" smtClean="0">
                <a:solidFill>
                  <a:srgbClr val="C00000"/>
                </a:solidFill>
              </a:rPr>
              <a:t> kosti, a tím vzniká zvýšené riziko zlomenin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90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92632"/>
            <a:ext cx="4972154" cy="6629538"/>
          </a:xfrm>
        </p:spPr>
      </p:pic>
      <p:sp>
        <p:nvSpPr>
          <p:cNvPr id="6" name="TextovéPole 5"/>
          <p:cNvSpPr txBox="1"/>
          <p:nvPr/>
        </p:nvSpPr>
        <p:spPr>
          <a:xfrm>
            <a:off x="2555776" y="26064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DĚKUJI  ZA POZORNOST</a:t>
            </a:r>
            <a:endParaRPr lang="cs-CZ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steoporó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404664"/>
            <a:ext cx="7536841" cy="6029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každá třetí žena a každý pátý muž starších 55 let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10 % </a:t>
            </a:r>
            <a:r>
              <a:rPr lang="cs-CZ" sz="2800" dirty="0" smtClean="0">
                <a:solidFill>
                  <a:srgbClr val="C00000"/>
                </a:solidFill>
              </a:rPr>
              <a:t>populace do 65 </a:t>
            </a:r>
            <a:r>
              <a:rPr lang="cs-CZ" sz="2800" dirty="0" smtClean="0">
                <a:solidFill>
                  <a:srgbClr val="C00000"/>
                </a:solidFill>
              </a:rPr>
              <a:t>let, nad </a:t>
            </a:r>
            <a:r>
              <a:rPr lang="cs-CZ" sz="2800" dirty="0" smtClean="0">
                <a:solidFill>
                  <a:srgbClr val="C00000"/>
                </a:solidFill>
              </a:rPr>
              <a:t>65 let potom dokonce u 30 – 50</a:t>
            </a:r>
            <a:r>
              <a:rPr lang="cs-CZ" sz="2800" dirty="0" smtClean="0">
                <a:solidFill>
                  <a:srgbClr val="C00000"/>
                </a:solidFill>
              </a:rPr>
              <a:t>%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50 </a:t>
            </a:r>
            <a:r>
              <a:rPr lang="cs-CZ" sz="2800" dirty="0" smtClean="0">
                <a:solidFill>
                  <a:srgbClr val="C00000"/>
                </a:solidFill>
              </a:rPr>
              <a:t>% žen a 30 % mužů starších 65 let postihne typická </a:t>
            </a:r>
            <a:r>
              <a:rPr lang="cs-CZ" sz="2800" dirty="0" smtClean="0">
                <a:solidFill>
                  <a:srgbClr val="C00000"/>
                </a:solidFill>
              </a:rPr>
              <a:t>zlomenina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významným způsobem zvyšuje nemocnost i úmrtnost pacientů ve věkové skupině nad 65 let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Příčina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sz="2800" dirty="0" smtClean="0">
                <a:solidFill>
                  <a:srgbClr val="C00000"/>
                </a:solidFill>
              </a:rPr>
              <a:t>syndrom švédské sekretářky“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rizikové faktory neovlivnitelné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rizikové faktory ovlivnitelné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5" name="Obrázek 4" descr="lazywomanbl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952" y="3356992"/>
            <a:ext cx="3129562" cy="299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Rizikové faktory neovlivnitelné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věk –</a:t>
            </a:r>
            <a:r>
              <a:rPr lang="cs-CZ" sz="2800" dirty="0" smtClean="0">
                <a:solidFill>
                  <a:srgbClr val="C00000"/>
                </a:solidFill>
              </a:rPr>
              <a:t> maximum ve věku 25. let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pohlaví -</a:t>
            </a:r>
            <a:r>
              <a:rPr lang="cs-CZ" sz="2800" dirty="0" smtClean="0">
                <a:solidFill>
                  <a:srgbClr val="C00000"/>
                </a:solidFill>
              </a:rPr>
              <a:t> ženy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genetické vlivy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rasa –</a:t>
            </a:r>
            <a:r>
              <a:rPr lang="cs-CZ" sz="2800" dirty="0" smtClean="0">
                <a:solidFill>
                  <a:srgbClr val="C00000"/>
                </a:solidFill>
              </a:rPr>
              <a:t> nejméně rasa černá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Rizikové faktory ovlivnitelné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dietní příjem vápníku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pravidelná pohybová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přiměřený dietní příjem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tělesná konstituce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osteoporózy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fyziologická</a:t>
            </a:r>
            <a:r>
              <a:rPr lang="cs-CZ" sz="2800" dirty="0" smtClean="0">
                <a:solidFill>
                  <a:srgbClr val="C00000"/>
                </a:solidFill>
              </a:rPr>
              <a:t> (involuční)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primární  -</a:t>
            </a:r>
            <a:r>
              <a:rPr lang="cs-CZ" sz="2800" dirty="0" smtClean="0">
                <a:solidFill>
                  <a:srgbClr val="C00000"/>
                </a:solidFill>
              </a:rPr>
              <a:t> I. typ (</a:t>
            </a:r>
            <a:r>
              <a:rPr lang="cs-CZ" sz="2800" dirty="0" err="1" smtClean="0">
                <a:solidFill>
                  <a:srgbClr val="C00000"/>
                </a:solidFill>
              </a:rPr>
              <a:t>postmenopauzální</a:t>
            </a:r>
            <a:r>
              <a:rPr lang="cs-CZ" sz="2800" dirty="0" smtClean="0">
                <a:solidFill>
                  <a:srgbClr val="C00000"/>
                </a:solidFill>
              </a:rPr>
              <a:t>), II. typ (senilní)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sekundární –</a:t>
            </a:r>
            <a:r>
              <a:rPr lang="cs-CZ" sz="2800" dirty="0" smtClean="0">
                <a:solidFill>
                  <a:srgbClr val="C00000"/>
                </a:solidFill>
              </a:rPr>
              <a:t> endokrinní, léky, různé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Primární osteoporóza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4016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1368152"/>
                <a:gridCol w="1656184"/>
                <a:gridCol w="2407216"/>
                <a:gridCol w="1645920"/>
              </a:tblGrid>
              <a:tr h="1109309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Typ 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Věk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Pohlaví</a:t>
                      </a:r>
                    </a:p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(Ž :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Místa zlomenin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Další známky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9309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I. typ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55 - 75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6 : 1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obratle</a:t>
                      </a:r>
                    </a:p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Collesova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fr.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ztráta zubů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6419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II. typ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↑ 70 (ženy)</a:t>
                      </a:r>
                    </a:p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↑ 80</a:t>
                      </a:r>
                    </a:p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(muži)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2 : 1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zlomenina krčku stehenní kosti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smtClean="0">
                          <a:solidFill>
                            <a:srgbClr val="C00000"/>
                          </a:solidFill>
                        </a:rPr>
                        <a:t>dorsální 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kyfóza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167</TotalTime>
  <Words>528</Words>
  <Application>Microsoft Office PowerPoint</Application>
  <PresentationFormat>Předvádění na obrazovce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20</vt:i4>
      </vt:variant>
    </vt:vector>
  </HeadingPairs>
  <TitlesOfParts>
    <vt:vector size="31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Osteoporóza</vt:lpstr>
      <vt:lpstr>Definice</vt:lpstr>
      <vt:lpstr>Snímek 3</vt:lpstr>
      <vt:lpstr>Výskyt</vt:lpstr>
      <vt:lpstr>Příčina</vt:lpstr>
      <vt:lpstr>Rizikové faktory neovlivnitelné</vt:lpstr>
      <vt:lpstr>Rizikové faktory ovlivnitelné</vt:lpstr>
      <vt:lpstr>Klasifikace osteoporózy</vt:lpstr>
      <vt:lpstr>Primární osteoporóza</vt:lpstr>
      <vt:lpstr>Varující signály </vt:lpstr>
      <vt:lpstr>Léčba</vt:lpstr>
      <vt:lpstr>Výživové faktory </vt:lpstr>
      <vt:lpstr>Vápník</vt:lpstr>
      <vt:lpstr>Fosfor</vt:lpstr>
      <vt:lpstr>Hořčík</vt:lpstr>
      <vt:lpstr>Ostatní minerální látky</vt:lpstr>
      <vt:lpstr>Vitamin D</vt:lpstr>
      <vt:lpstr>Fytoestrogeny</vt:lpstr>
      <vt:lpstr>Prevence osteoporózy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Osteoporóza</dc:title>
  <dc:creator>Misicka</dc:creator>
  <cp:lastModifiedBy>Misicka</cp:lastModifiedBy>
  <cp:revision>3</cp:revision>
  <dcterms:created xsi:type="dcterms:W3CDTF">2011-10-10T06:56:13Z</dcterms:created>
  <dcterms:modified xsi:type="dcterms:W3CDTF">2011-10-10T09:44:06Z</dcterms:modified>
</cp:coreProperties>
</file>