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6" r:id="rId7"/>
    <p:sldId id="261" r:id="rId8"/>
    <p:sldId id="262" r:id="rId9"/>
    <p:sldId id="263" r:id="rId10"/>
    <p:sldId id="264" r:id="rId11"/>
    <p:sldId id="265" r:id="rId12"/>
    <p:sldId id="266" r:id="rId13"/>
    <p:sldId id="274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44C5-1E59-4C96-8C54-C2F3194574BD}" type="datetimeFigureOut">
              <a:rPr lang="cs-CZ" smtClean="0"/>
              <a:t>29.10.2011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DF638-E764-4DD0-94EA-4CC8880716F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44C5-1E59-4C96-8C54-C2F3194574BD}" type="datetimeFigureOut">
              <a:rPr lang="cs-CZ" smtClean="0"/>
              <a:t>29.10.2011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DF638-E764-4DD0-94EA-4CC8880716F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44C5-1E59-4C96-8C54-C2F3194574BD}" type="datetimeFigureOut">
              <a:rPr lang="cs-CZ" smtClean="0"/>
              <a:t>29.10.2011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DF638-E764-4DD0-94EA-4CC8880716F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44C5-1E59-4C96-8C54-C2F3194574BD}" type="datetimeFigureOut">
              <a:rPr lang="cs-CZ" smtClean="0"/>
              <a:t>29.10.2011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DF638-E764-4DD0-94EA-4CC8880716F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44C5-1E59-4C96-8C54-C2F3194574BD}" type="datetimeFigureOut">
              <a:rPr lang="cs-CZ" smtClean="0"/>
              <a:t>29.10.2011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DF638-E764-4DD0-94EA-4CC8880716F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44C5-1E59-4C96-8C54-C2F3194574BD}" type="datetimeFigureOut">
              <a:rPr lang="cs-CZ" smtClean="0"/>
              <a:t>29.10.2011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DF638-E764-4DD0-94EA-4CC8880716F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44C5-1E59-4C96-8C54-C2F3194574BD}" type="datetimeFigureOut">
              <a:rPr lang="cs-CZ" smtClean="0"/>
              <a:t>29.10.2011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DF638-E764-4DD0-94EA-4CC8880716F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44C5-1E59-4C96-8C54-C2F3194574BD}" type="datetimeFigureOut">
              <a:rPr lang="cs-CZ" smtClean="0"/>
              <a:t>29.10.2011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DF638-E764-4DD0-94EA-4CC8880716F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44C5-1E59-4C96-8C54-C2F3194574BD}" type="datetimeFigureOut">
              <a:rPr lang="cs-CZ" smtClean="0"/>
              <a:t>29.10.2011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DF638-E764-4DD0-94EA-4CC8880716F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44C5-1E59-4C96-8C54-C2F3194574BD}" type="datetimeFigureOut">
              <a:rPr lang="cs-CZ" smtClean="0"/>
              <a:t>29.10.2011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DF638-E764-4DD0-94EA-4CC8880716F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44C5-1E59-4C96-8C54-C2F3194574BD}" type="datetimeFigureOut">
              <a:rPr lang="cs-CZ" smtClean="0"/>
              <a:t>29.10.2011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DF638-E764-4DD0-94EA-4CC8880716FD}" type="slidenum">
              <a:rPr lang="cs-CZ" smtClean="0"/>
              <a:t>‹#›</a:t>
            </a:fld>
            <a:endParaRPr lang="cs-CZ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A44C5-1E59-4C96-8C54-C2F3194574BD}" type="datetimeFigureOut">
              <a:rPr lang="cs-CZ" smtClean="0"/>
              <a:t>29.10.2011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DF638-E764-4DD0-94EA-4CC8880716FD}" type="slidenum">
              <a:rPr lang="cs-CZ" smtClean="0"/>
              <a:t>‹#›</a:t>
            </a:fld>
            <a:endParaRPr lang="cs-CZ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Diadynamické</a:t>
            </a:r>
            <a:r>
              <a:rPr lang="cs-CZ" dirty="0" smtClean="0"/>
              <a:t> proudy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Fyzikální terapie III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1742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Parametry a metodika aplikace: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deskové elektrody </a:t>
            </a:r>
            <a:r>
              <a:rPr lang="cs-CZ" dirty="0" err="1" smtClean="0"/>
              <a:t>transregionálně</a:t>
            </a:r>
            <a:r>
              <a:rPr lang="cs-CZ" dirty="0" smtClean="0"/>
              <a:t> či longitudinálně;</a:t>
            </a:r>
          </a:p>
          <a:p>
            <a:r>
              <a:rPr lang="cs-CZ" dirty="0" smtClean="0"/>
              <a:t>ochranné roztoky x standardní elektrodové podložky x 6 min. x 6 + 6 minut s přepólováním;</a:t>
            </a:r>
          </a:p>
          <a:p>
            <a:r>
              <a:rPr lang="cs-CZ" dirty="0" smtClean="0"/>
              <a:t>DF jako premedikace (zvyšuje hloubku průniku), CP + LP (lokální svalové </a:t>
            </a:r>
            <a:r>
              <a:rPr lang="cs-CZ" dirty="0" err="1" smtClean="0"/>
              <a:t>hypertony</a:t>
            </a:r>
            <a:r>
              <a:rPr lang="cs-CZ" dirty="0" smtClean="0"/>
              <a:t>, CP PM zlepšení prokrvení, LP PS zmenší bolest);</a:t>
            </a:r>
            <a:endParaRPr lang="cs-CZ" dirty="0"/>
          </a:p>
          <a:p>
            <a:r>
              <a:rPr lang="cs-CZ" dirty="0" smtClean="0"/>
              <a:t>koktejly – přepólování.</a:t>
            </a:r>
          </a:p>
        </p:txBody>
      </p:sp>
    </p:spTree>
    <p:extLst>
      <p:ext uri="{BB962C8B-B14F-4D97-AF65-F5344CB8AC3E}">
        <p14:creationId xmlns:p14="http://schemas.microsoft.com/office/powerpoint/2010/main" val="1472961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Speciální aplikace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Gangliotropní</a:t>
            </a:r>
            <a:r>
              <a:rPr lang="cs-CZ" dirty="0" smtClean="0"/>
              <a:t> aplikace DD: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zlepšení prokrvení </a:t>
            </a:r>
            <a:r>
              <a:rPr lang="cs-CZ" dirty="0" err="1" smtClean="0"/>
              <a:t>kk</a:t>
            </a:r>
            <a:r>
              <a:rPr lang="cs-CZ" dirty="0" smtClean="0"/>
              <a:t> </a:t>
            </a:r>
            <a:r>
              <a:rPr lang="cs-CZ" dirty="0" err="1" smtClean="0"/>
              <a:t>sympatikolyticky</a:t>
            </a:r>
            <a:r>
              <a:rPr lang="cs-CZ" dirty="0" smtClean="0"/>
              <a:t> (100 Hz);</a:t>
            </a:r>
          </a:p>
          <a:p>
            <a:r>
              <a:rPr lang="cs-CZ" dirty="0" smtClean="0"/>
              <a:t>DF NPS </a:t>
            </a:r>
            <a:r>
              <a:rPr lang="cs-CZ" dirty="0" err="1" smtClean="0"/>
              <a:t>paravertebrálně</a:t>
            </a:r>
            <a:r>
              <a:rPr lang="cs-CZ" dirty="0" smtClean="0"/>
              <a:t> či </a:t>
            </a:r>
            <a:r>
              <a:rPr lang="cs-CZ" dirty="0" err="1" smtClean="0"/>
              <a:t>transvertebrálně</a:t>
            </a:r>
            <a:r>
              <a:rPr lang="cs-CZ" dirty="0" smtClean="0"/>
              <a:t>;</a:t>
            </a:r>
          </a:p>
          <a:p>
            <a:r>
              <a:rPr lang="cs-CZ" dirty="0" smtClean="0"/>
              <a:t>10-12 min. s přepólováním.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Amosovy proudy: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 smtClean="0"/>
              <a:t>???</a:t>
            </a:r>
          </a:p>
          <a:p>
            <a:r>
              <a:rPr lang="cs-CZ" dirty="0" smtClean="0"/>
              <a:t>!!! (ochranné roztoky)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7697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Diagnostická úvaha: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kontuze stehna (akutní hyperémie, pasivní hyperémie);</a:t>
            </a:r>
          </a:p>
          <a:p>
            <a:r>
              <a:rPr lang="cs-CZ" dirty="0" smtClean="0"/>
              <a:t>oslabení m. </a:t>
            </a:r>
            <a:r>
              <a:rPr lang="cs-CZ" dirty="0" err="1" smtClean="0"/>
              <a:t>quadriceps</a:t>
            </a:r>
            <a:r>
              <a:rPr lang="cs-CZ" dirty="0" smtClean="0"/>
              <a:t> z přítomnosti reflexních změn;</a:t>
            </a:r>
          </a:p>
          <a:p>
            <a:r>
              <a:rPr lang="cs-CZ" dirty="0" smtClean="0"/>
              <a:t>ICHDKK;</a:t>
            </a:r>
          </a:p>
          <a:p>
            <a:r>
              <a:rPr lang="cs-CZ" dirty="0" smtClean="0"/>
              <a:t>po sutuře m. triceps </a:t>
            </a:r>
            <a:r>
              <a:rPr lang="cs-CZ" dirty="0" err="1" smtClean="0"/>
              <a:t>surae</a:t>
            </a:r>
            <a:r>
              <a:rPr lang="cs-CZ" dirty="0" smtClean="0"/>
              <a:t> l. </a:t>
            </a:r>
            <a:r>
              <a:rPr lang="cs-CZ" smtClean="0"/>
              <a:t>sin.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4051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Poděbradský, J. – Poděbradská, R. </a:t>
            </a:r>
            <a:r>
              <a:rPr lang="cs-CZ" sz="2400" i="1" dirty="0"/>
              <a:t>Fyzikální terapie. Manuál a algoritmy. </a:t>
            </a:r>
            <a:r>
              <a:rPr lang="cs-CZ" sz="2400" dirty="0"/>
              <a:t>Praha: </a:t>
            </a:r>
            <a:r>
              <a:rPr lang="cs-CZ" sz="2400" dirty="0" err="1"/>
              <a:t>Grada</a:t>
            </a:r>
            <a:r>
              <a:rPr lang="cs-CZ" sz="2400" dirty="0"/>
              <a:t>, 2009. ISBN 978-80-247-2899-5.</a:t>
            </a:r>
          </a:p>
          <a:p>
            <a:r>
              <a:rPr lang="cs-CZ" sz="2400" dirty="0"/>
              <a:t>přednášky Mgr. J. Urbana UP Olomouc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870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2400" dirty="0" smtClean="0"/>
              <a:t>Dagmar </a:t>
            </a:r>
            <a:r>
              <a:rPr lang="cs-CZ" sz="2400" dirty="0" smtClean="0"/>
              <a:t>Králová</a:t>
            </a:r>
            <a:endParaRPr lang="cs-CZ" sz="2400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11.10.2011                                        </a:t>
            </a:r>
            <a:r>
              <a:rPr lang="cs-CZ" dirty="0" err="1"/>
              <a:t>FSpS</a:t>
            </a:r>
            <a:r>
              <a:rPr lang="cs-CZ" dirty="0"/>
              <a:t> </a:t>
            </a:r>
            <a:r>
              <a:rPr lang="cs-CZ" dirty="0" err="1"/>
              <a:t>MU,Brno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8587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i="1" dirty="0" err="1" smtClean="0"/>
              <a:t>Diadynamické</a:t>
            </a:r>
            <a:r>
              <a:rPr lang="cs-CZ" b="1" i="1" dirty="0" smtClean="0"/>
              <a:t> proudy (DD) a jejich:</a:t>
            </a:r>
          </a:p>
          <a:p>
            <a:r>
              <a:rPr lang="cs-CZ" dirty="0" smtClean="0"/>
              <a:t>vznik;</a:t>
            </a:r>
          </a:p>
          <a:p>
            <a:r>
              <a:rPr lang="cs-CZ" dirty="0"/>
              <a:t>t</a:t>
            </a:r>
            <a:r>
              <a:rPr lang="cs-CZ" dirty="0" smtClean="0"/>
              <a:t>ypy a názvosloví;</a:t>
            </a:r>
          </a:p>
          <a:p>
            <a:r>
              <a:rPr lang="cs-CZ" dirty="0" smtClean="0"/>
              <a:t>obecné účinky;</a:t>
            </a:r>
          </a:p>
          <a:p>
            <a:r>
              <a:rPr lang="cs-CZ" dirty="0"/>
              <a:t>i</a:t>
            </a:r>
            <a:r>
              <a:rPr lang="cs-CZ" dirty="0" smtClean="0"/>
              <a:t>ndikace dle účinků;</a:t>
            </a:r>
          </a:p>
          <a:p>
            <a:r>
              <a:rPr lang="cs-CZ" dirty="0"/>
              <a:t>p</a:t>
            </a:r>
            <a:r>
              <a:rPr lang="cs-CZ" dirty="0" smtClean="0"/>
              <a:t>arametry metodika aplikace;</a:t>
            </a:r>
          </a:p>
          <a:p>
            <a:r>
              <a:rPr lang="cs-CZ" dirty="0"/>
              <a:t>s</a:t>
            </a:r>
            <a:r>
              <a:rPr lang="cs-CZ" dirty="0" smtClean="0"/>
              <a:t>peciální aplikace.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5269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Vznik DD: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nízkofrekvenční elektroterapie;</a:t>
            </a:r>
          </a:p>
          <a:p>
            <a:r>
              <a:rPr lang="cs-CZ" dirty="0" smtClean="0"/>
              <a:t>říká se jim i Bernardovy proudy (objevil je při poruše přístroje pro galvanoterapii, jen MF a DF);</a:t>
            </a:r>
          </a:p>
          <a:p>
            <a:r>
              <a:rPr lang="cs-CZ" dirty="0"/>
              <a:t>s</a:t>
            </a:r>
            <a:r>
              <a:rPr lang="cs-CZ" dirty="0" smtClean="0"/>
              <a:t>imultánní aplikace dvou sil: galvanické a pulzní složky (dle toho účinky, pozor na délku aplikace, přepólování);</a:t>
            </a:r>
          </a:p>
          <a:p>
            <a:r>
              <a:rPr lang="cs-CZ" dirty="0" smtClean="0"/>
              <a:t>pulzní ???;</a:t>
            </a:r>
          </a:p>
          <a:p>
            <a:r>
              <a:rPr lang="cs-CZ" dirty="0"/>
              <a:t>skládá se z: BASIS, </a:t>
            </a:r>
            <a:r>
              <a:rPr lang="cs-CZ" dirty="0" smtClean="0"/>
              <a:t>DOSIS.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632196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Složky DD: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BASIS: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při samostatném nastavování dříve 1-3 mA, PPS!!!;</a:t>
            </a:r>
          </a:p>
          <a:p>
            <a:r>
              <a:rPr lang="cs-CZ" dirty="0"/>
              <a:t>u</a:t>
            </a:r>
            <a:r>
              <a:rPr lang="cs-CZ" dirty="0" smtClean="0"/>
              <a:t> novějších 1-50% celkové absolutní intenzity – plocha elektrody;</a:t>
            </a:r>
          </a:p>
          <a:p>
            <a:r>
              <a:rPr lang="cs-CZ" dirty="0"/>
              <a:t>z</a:t>
            </a:r>
            <a:r>
              <a:rPr lang="cs-CZ" dirty="0" smtClean="0"/>
              <a:t>lepšuje subjektivní toleranci proudu a průchod tkání;</a:t>
            </a:r>
          </a:p>
          <a:p>
            <a:r>
              <a:rPr lang="cs-CZ" dirty="0"/>
              <a:t>l</a:t>
            </a:r>
            <a:r>
              <a:rPr lang="cs-CZ" dirty="0" smtClean="0"/>
              <a:t>eptavé účinky!!!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DOSIS: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ulzní sinusový </a:t>
            </a:r>
            <a:r>
              <a:rPr lang="cs-CZ" dirty="0" err="1" smtClean="0"/>
              <a:t>monofázický</a:t>
            </a:r>
            <a:r>
              <a:rPr lang="cs-CZ" dirty="0" smtClean="0"/>
              <a:t> proud;</a:t>
            </a:r>
          </a:p>
          <a:p>
            <a:r>
              <a:rPr lang="cs-CZ" dirty="0" smtClean="0"/>
              <a:t>10 </a:t>
            </a:r>
            <a:r>
              <a:rPr lang="cs-CZ" dirty="0" err="1" smtClean="0"/>
              <a:t>ms</a:t>
            </a:r>
            <a:r>
              <a:rPr lang="cs-CZ" dirty="0" smtClean="0"/>
              <a:t>, f fixní, intenzita modulovaná i fixní</a:t>
            </a:r>
            <a:endParaRPr lang="cs-CZ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963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Obrázek DD proudu:</a:t>
            </a:r>
            <a:endParaRPr lang="cs-CZ" dirty="0"/>
          </a:p>
        </p:txBody>
      </p:sp>
      <p:pic>
        <p:nvPicPr>
          <p:cNvPr id="9" name="Picture 1" descr="ADFED7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31" r="54361" b="55629"/>
          <a:stretch>
            <a:fillRect/>
          </a:stretch>
        </p:blipFill>
        <p:spPr bwMode="auto">
          <a:xfrm>
            <a:off x="251520" y="2564904"/>
            <a:ext cx="8690389" cy="261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077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DD proudů: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cs-CZ" sz="1800" dirty="0" smtClean="0"/>
          </a:p>
          <a:p>
            <a:r>
              <a:rPr lang="cs-CZ" sz="1800" dirty="0" smtClean="0"/>
              <a:t>Liší se dle různých tvarů pulzní složky.</a:t>
            </a:r>
          </a:p>
          <a:p>
            <a:endParaRPr lang="cs-CZ" sz="1800" dirty="0"/>
          </a:p>
          <a:p>
            <a:r>
              <a:rPr lang="cs-CZ" sz="1800" dirty="0" smtClean="0"/>
              <a:t>Používáme jen DF, LP, CP.</a:t>
            </a:r>
          </a:p>
          <a:p>
            <a:endParaRPr lang="cs-CZ" sz="1800" dirty="0"/>
          </a:p>
          <a:p>
            <a:r>
              <a:rPr lang="cs-CZ" sz="1800" dirty="0" smtClean="0"/>
              <a:t>Proč ne MF, RS, MM, CP </a:t>
            </a:r>
            <a:r>
              <a:rPr lang="cs-CZ" sz="1800" dirty="0" err="1" smtClean="0"/>
              <a:t>iso</a:t>
            </a:r>
            <a:r>
              <a:rPr lang="cs-CZ" sz="1800" dirty="0"/>
              <a:t> </a:t>
            </a:r>
            <a:r>
              <a:rPr lang="cs-CZ" sz="1800" dirty="0" smtClean="0"/>
              <a:t>(</a:t>
            </a:r>
            <a:r>
              <a:rPr lang="cs-CZ" sz="1800" dirty="0" err="1" smtClean="0"/>
              <a:t>obsolentní</a:t>
            </a:r>
            <a:r>
              <a:rPr lang="cs-CZ" sz="1800" dirty="0" smtClean="0"/>
              <a:t> x nemožnost nastavit absolutní intenzitu).</a:t>
            </a:r>
            <a:endParaRPr lang="cs-CZ" sz="1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68"/>
          <a:stretch/>
        </p:blipFill>
        <p:spPr bwMode="auto">
          <a:xfrm>
            <a:off x="3563888" y="1268760"/>
            <a:ext cx="5293096" cy="4426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8249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Obecné účinky: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</a:t>
            </a:r>
            <a:r>
              <a:rPr lang="cs-CZ" dirty="0" smtClean="0"/>
              <a:t>áleží hlavně na subjektivní intenzitě;</a:t>
            </a:r>
          </a:p>
          <a:p>
            <a:r>
              <a:rPr lang="cs-CZ" dirty="0"/>
              <a:t>d</a:t>
            </a:r>
            <a:r>
              <a:rPr lang="cs-CZ" dirty="0" smtClean="0"/>
              <a:t>ruhu pulzní složky;</a:t>
            </a:r>
          </a:p>
          <a:p>
            <a:r>
              <a:rPr lang="cs-CZ" dirty="0" smtClean="0"/>
              <a:t>MF a DF (NPS – vrátka, kódy, NPM – adaptace);</a:t>
            </a:r>
          </a:p>
          <a:p>
            <a:r>
              <a:rPr lang="cs-CZ" dirty="0" smtClean="0"/>
              <a:t>CP „dráždivý“ (PS);</a:t>
            </a:r>
          </a:p>
          <a:p>
            <a:r>
              <a:rPr lang="cs-CZ" dirty="0" smtClean="0"/>
              <a:t>LP „analgetický“ (PS, PM, NPS).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9196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Indikace dle účinků: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Analgetický účinek (DD – LP): PS – NPS (vrátka;</a:t>
            </a:r>
          </a:p>
          <a:p>
            <a:r>
              <a:rPr lang="cs-CZ" dirty="0" err="1" smtClean="0"/>
              <a:t>Antiedematózní</a:t>
            </a:r>
            <a:r>
              <a:rPr lang="cs-CZ" dirty="0" smtClean="0"/>
              <a:t> účinek (nepřímý, DD – CP): PM pro MF;</a:t>
            </a:r>
          </a:p>
          <a:p>
            <a:r>
              <a:rPr lang="cs-CZ" dirty="0" err="1" smtClean="0"/>
              <a:t>Trofotropní</a:t>
            </a:r>
            <a:r>
              <a:rPr lang="cs-CZ" dirty="0" smtClean="0"/>
              <a:t> účinek (DD – DF): NPS </a:t>
            </a:r>
            <a:r>
              <a:rPr lang="cs-CZ" dirty="0" err="1" smtClean="0"/>
              <a:t>ggl</a:t>
            </a:r>
            <a:r>
              <a:rPr lang="cs-CZ" dirty="0" smtClean="0"/>
              <a:t> aplikace, u silnější SF;</a:t>
            </a:r>
          </a:p>
          <a:p>
            <a:r>
              <a:rPr lang="cs-CZ" dirty="0" err="1" smtClean="0"/>
              <a:t>Trofotropní</a:t>
            </a:r>
            <a:r>
              <a:rPr lang="cs-CZ" dirty="0" smtClean="0"/>
              <a:t> (nepřímý DD – CP): PM pro MF;</a:t>
            </a:r>
          </a:p>
          <a:p>
            <a:r>
              <a:rPr lang="cs-CZ" dirty="0" err="1" smtClean="0"/>
              <a:t>Myorelaxační</a:t>
            </a:r>
            <a:r>
              <a:rPr lang="cs-CZ" dirty="0" smtClean="0"/>
              <a:t> (nepřímý DD – LP): PM pro MF;</a:t>
            </a:r>
          </a:p>
          <a:p>
            <a:r>
              <a:rPr lang="cs-CZ" dirty="0" err="1" smtClean="0"/>
              <a:t>Myostimulační</a:t>
            </a:r>
            <a:r>
              <a:rPr lang="cs-CZ" dirty="0" smtClean="0"/>
              <a:t> (DD – LP): </a:t>
            </a:r>
            <a:r>
              <a:rPr lang="cs-CZ" smtClean="0"/>
              <a:t>NPM pro MF.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2271821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Léto</Template>
  <TotalTime>537</TotalTime>
  <Words>476</Words>
  <Application>Microsoft Office PowerPoint</Application>
  <PresentationFormat>Předvádění na obrazovce (4:3)</PresentationFormat>
  <Paragraphs>69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Summer</vt:lpstr>
      <vt:lpstr>Diadynamické proudy</vt:lpstr>
      <vt:lpstr>Dagmar Králová</vt:lpstr>
      <vt:lpstr>Osnova:</vt:lpstr>
      <vt:lpstr>Vznik DD:</vt:lpstr>
      <vt:lpstr>Složky DD:</vt:lpstr>
      <vt:lpstr>Obrázek DD proudu:</vt:lpstr>
      <vt:lpstr>Typy DD proudů:</vt:lpstr>
      <vt:lpstr>Obecné účinky:</vt:lpstr>
      <vt:lpstr>Indikace dle účinků:</vt:lpstr>
      <vt:lpstr>Parametry a metodika aplikace:</vt:lpstr>
      <vt:lpstr>Speciální aplikace</vt:lpstr>
      <vt:lpstr>Diagnostická úvaha:</vt:lpstr>
      <vt:lpstr>Literatura: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</dc:creator>
  <cp:lastModifiedBy>Uživatel</cp:lastModifiedBy>
  <cp:revision>25</cp:revision>
  <dcterms:created xsi:type="dcterms:W3CDTF">2011-10-10T11:04:47Z</dcterms:created>
  <dcterms:modified xsi:type="dcterms:W3CDTF">2011-10-29T11:49:46Z</dcterms:modified>
</cp:coreProperties>
</file>