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8" r:id="rId9"/>
    <p:sldId id="262" r:id="rId10"/>
    <p:sldId id="263" r:id="rId11"/>
    <p:sldId id="269" r:id="rId12"/>
    <p:sldId id="264" r:id="rId13"/>
    <p:sldId id="271" r:id="rId14"/>
    <p:sldId id="272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C7CD9C-73E5-4DB5-9965-11D2D42CB67B}" type="datetimeFigureOut">
              <a:rPr lang="cs-CZ" smtClean="0"/>
              <a:t>28.10.2011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02E878-1D77-471E-A47B-337B8BBCC23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TENS proudy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Fyzikální terapie III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Hyperstimulační TENS / TENS </a:t>
            </a:r>
            <a:r>
              <a:rPr lang="cs-CZ" dirty="0" err="1" smtClean="0"/>
              <a:t>burst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princip </a:t>
            </a:r>
            <a:r>
              <a:rPr lang="cs-CZ" dirty="0" err="1" smtClean="0"/>
              <a:t>Träbertů</a:t>
            </a:r>
            <a:r>
              <a:rPr lang="cs-CZ" dirty="0" smtClean="0"/>
              <a:t>;</a:t>
            </a:r>
          </a:p>
          <a:p>
            <a:r>
              <a:rPr lang="cs-CZ" dirty="0" smtClean="0"/>
              <a:t>f=100 Hz </a:t>
            </a:r>
            <a:r>
              <a:rPr lang="cs-CZ" dirty="0" err="1" smtClean="0"/>
              <a:t>konst</a:t>
            </a:r>
            <a:r>
              <a:rPr lang="cs-CZ" dirty="0" smtClean="0"/>
              <a:t>.;</a:t>
            </a:r>
          </a:p>
          <a:p>
            <a:r>
              <a:rPr lang="cs-CZ" dirty="0" smtClean="0"/>
              <a:t>PM intenzita – vlnivý neklid,</a:t>
            </a:r>
          </a:p>
          <a:p>
            <a:r>
              <a:rPr lang="cs-CZ" dirty="0" smtClean="0"/>
              <a:t>2 deskové elektrody;</a:t>
            </a:r>
          </a:p>
          <a:p>
            <a:r>
              <a:rPr lang="cs-CZ" dirty="0" smtClean="0"/>
              <a:t>10-15 minut.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kombinace salv a konvenčních TENS;</a:t>
            </a:r>
          </a:p>
          <a:p>
            <a:r>
              <a:rPr lang="cs-CZ" dirty="0"/>
              <a:t>PM až PA intenzita (u deskové nás zastaví PM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ULTRAELEKTROSTIMULACE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impulz 50 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cs-CZ" dirty="0" smtClean="0">
                <a:latin typeface="Times New Roman"/>
                <a:cs typeface="Times New Roman"/>
              </a:rPr>
              <a:t>s, f=</a:t>
            </a:r>
            <a:r>
              <a:rPr lang="cs-CZ" dirty="0" smtClean="0"/>
              <a:t>182 Hz </a:t>
            </a:r>
            <a:r>
              <a:rPr lang="cs-CZ" dirty="0" err="1" smtClean="0"/>
              <a:t>konst</a:t>
            </a:r>
            <a:r>
              <a:rPr lang="cs-CZ" dirty="0" smtClean="0"/>
              <a:t>. (adaptace – nepřímý </a:t>
            </a:r>
            <a:r>
              <a:rPr lang="cs-CZ" dirty="0" err="1" smtClean="0"/>
              <a:t>myorelaxační</a:t>
            </a:r>
            <a:r>
              <a:rPr lang="cs-CZ" dirty="0" smtClean="0"/>
              <a:t> účinek);</a:t>
            </a:r>
          </a:p>
          <a:p>
            <a:r>
              <a:rPr lang="cs-CZ" dirty="0" smtClean="0"/>
              <a:t>aplikace longitudinální (katoda proximálně – dráždíme jí motorický bod);</a:t>
            </a:r>
          </a:p>
          <a:p>
            <a:r>
              <a:rPr lang="cs-CZ" dirty="0" smtClean="0"/>
              <a:t>bipolární aplikace </a:t>
            </a:r>
            <a:r>
              <a:rPr lang="cs-CZ" dirty="0" err="1" smtClean="0"/>
              <a:t>sym</a:t>
            </a:r>
            <a:r>
              <a:rPr lang="cs-CZ" dirty="0" smtClean="0"/>
              <a:t>. či </a:t>
            </a:r>
            <a:r>
              <a:rPr lang="cs-CZ" dirty="0" err="1" smtClean="0"/>
              <a:t>asym</a:t>
            </a:r>
            <a:r>
              <a:rPr lang="cs-CZ" dirty="0" smtClean="0"/>
              <a:t>., PM do stahu fascie a pak 2 min. držíme;</a:t>
            </a:r>
          </a:p>
          <a:p>
            <a:r>
              <a:rPr lang="cs-CZ" dirty="0" smtClean="0"/>
              <a:t>ošetřujeme max. 3 místa HT;</a:t>
            </a:r>
          </a:p>
          <a:p>
            <a:r>
              <a:rPr lang="cs-CZ" dirty="0" smtClean="0"/>
              <a:t>RZ , svalový HT, </a:t>
            </a:r>
            <a:r>
              <a:rPr lang="cs-CZ" dirty="0" err="1" smtClean="0"/>
              <a:t>fční</a:t>
            </a:r>
            <a:r>
              <a:rPr lang="cs-CZ" dirty="0" smtClean="0"/>
              <a:t> změny.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49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MIKROELEKTRONEUROSTIMULACE (MENS)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f=2Hz či 80-100 Hz;</a:t>
            </a:r>
          </a:p>
          <a:p>
            <a:r>
              <a:rPr lang="cs-CZ" dirty="0" smtClean="0"/>
              <a:t>PPS (2mA) – nevybaví AP;</a:t>
            </a:r>
          </a:p>
          <a:p>
            <a:r>
              <a:rPr lang="cs-CZ" dirty="0" smtClean="0"/>
              <a:t>princip: nebolestivá </a:t>
            </a:r>
            <a:r>
              <a:rPr lang="cs-CZ" dirty="0" err="1" smtClean="0"/>
              <a:t>aferentace</a:t>
            </a:r>
            <a:r>
              <a:rPr lang="cs-CZ" dirty="0" smtClean="0"/>
              <a:t> vyskytující se, když tělo kompenzuje zatím podvědomou bolest – důl. odhalit ji včas);</a:t>
            </a:r>
          </a:p>
          <a:p>
            <a:r>
              <a:rPr lang="cs-CZ" dirty="0" smtClean="0"/>
              <a:t>efekt???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VYSOKOVOLTÁŽNÍ TERAPIE (HV)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impulz 50-200 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cs-CZ" dirty="0" smtClean="0"/>
              <a:t>s, až 500 V, v cizině různá f a intenzita;</a:t>
            </a:r>
          </a:p>
          <a:p>
            <a:r>
              <a:rPr lang="cs-CZ" dirty="0" smtClean="0"/>
              <a:t>od TENS se liší CV;</a:t>
            </a:r>
          </a:p>
          <a:p>
            <a:r>
              <a:rPr lang="cs-CZ" dirty="0" smtClean="0"/>
              <a:t>dynamická aplikace kuličkovou </a:t>
            </a:r>
            <a:r>
              <a:rPr lang="cs-CZ" dirty="0" err="1" smtClean="0"/>
              <a:t>diferentní</a:t>
            </a:r>
            <a:r>
              <a:rPr lang="cs-CZ" dirty="0" smtClean="0"/>
              <a:t> elektrodou;</a:t>
            </a:r>
          </a:p>
          <a:p>
            <a:r>
              <a:rPr lang="cs-CZ" dirty="0" smtClean="0"/>
              <a:t>EG x tlumení bolesti – PM až NPM;</a:t>
            </a:r>
          </a:p>
          <a:p>
            <a:r>
              <a:rPr lang="cs-CZ" dirty="0" smtClean="0"/>
              <a:t>indikace </a:t>
            </a:r>
            <a:r>
              <a:rPr lang="cs-CZ" dirty="0"/>
              <a:t>RZ (</a:t>
            </a:r>
            <a:r>
              <a:rPr lang="cs-CZ" dirty="0" err="1" smtClean="0"/>
              <a:t>monopolárně</a:t>
            </a:r>
            <a:r>
              <a:rPr lang="cs-CZ" dirty="0" smtClean="0"/>
              <a:t> katodou aplikace 3 min </a:t>
            </a:r>
            <a:r>
              <a:rPr lang="cs-CZ" dirty="0" err="1" smtClean="0"/>
              <a:t>max</a:t>
            </a:r>
            <a:r>
              <a:rPr lang="cs-CZ" dirty="0" smtClean="0"/>
              <a:t> na </a:t>
            </a:r>
            <a:r>
              <a:rPr lang="cs-CZ" dirty="0" err="1" smtClean="0"/>
              <a:t>TrP</a:t>
            </a:r>
            <a:r>
              <a:rPr lang="cs-CZ" dirty="0" smtClean="0"/>
              <a:t>), </a:t>
            </a:r>
            <a:r>
              <a:rPr lang="cs-CZ" dirty="0"/>
              <a:t>svalový </a:t>
            </a:r>
            <a:r>
              <a:rPr lang="cs-CZ" dirty="0" smtClean="0"/>
              <a:t>HT (bipolárně aplikace 15-20 minut)</a:t>
            </a:r>
          </a:p>
        </p:txBody>
      </p:sp>
    </p:spTree>
    <p:extLst>
      <p:ext uri="{BB962C8B-B14F-4D97-AF65-F5344CB8AC3E}">
        <p14:creationId xmlns:p14="http://schemas.microsoft.com/office/powerpoint/2010/main" val="299551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SPOJENÉ IMPULZNÍ PROUDY (SIP)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 BTL často najdeme tuto možnost, 2 okruhy posunuté o určitý čas, longitudinálně na agonisty ohrožené </a:t>
            </a:r>
            <a:r>
              <a:rPr lang="cs-CZ" dirty="0" err="1" smtClean="0"/>
              <a:t>spasticitou</a:t>
            </a:r>
            <a:r>
              <a:rPr lang="cs-CZ" dirty="0" smtClean="0"/>
              <a:t> 1 okruh, 2. na antagonisty, katoda </a:t>
            </a:r>
            <a:r>
              <a:rPr lang="cs-CZ" dirty="0" err="1" smtClean="0"/>
              <a:t>prox</a:t>
            </a:r>
            <a:r>
              <a:rPr lang="cs-CZ" dirty="0" smtClean="0"/>
              <a:t>.)</a:t>
            </a:r>
          </a:p>
          <a:p>
            <a:pPr marL="137160" indent="0">
              <a:buNone/>
            </a:pPr>
            <a:r>
              <a:rPr lang="cs-CZ" dirty="0" smtClean="0"/>
              <a:t>HUFSCHMIDT (ťuk – ťuk)</a:t>
            </a:r>
            <a:endParaRPr lang="cs-CZ" dirty="0"/>
          </a:p>
          <a:p>
            <a:r>
              <a:rPr lang="cs-CZ" dirty="0" smtClean="0"/>
              <a:t>1.okruh 200-500 </a:t>
            </a:r>
            <a:r>
              <a:rPr lang="el-GR" dirty="0">
                <a:cs typeface="Times New Roman"/>
              </a:rPr>
              <a:t>μ</a:t>
            </a:r>
            <a:r>
              <a:rPr lang="cs-CZ" dirty="0" smtClean="0"/>
              <a:t>s, f 1Hz;</a:t>
            </a:r>
          </a:p>
          <a:p>
            <a:r>
              <a:rPr lang="cs-CZ" dirty="0" smtClean="0"/>
              <a:t>zpoždění 2. okruhu 100-300ms;</a:t>
            </a:r>
          </a:p>
          <a:p>
            <a:r>
              <a:rPr lang="cs-CZ" dirty="0" smtClean="0"/>
              <a:t>2.okruh 200-500 </a:t>
            </a:r>
            <a:r>
              <a:rPr lang="el-GR" dirty="0">
                <a:cs typeface="Times New Roman"/>
              </a:rPr>
              <a:t>μ</a:t>
            </a:r>
            <a:r>
              <a:rPr lang="cs-CZ" dirty="0" smtClean="0"/>
              <a:t>s, f 1Hz.</a:t>
            </a:r>
          </a:p>
          <a:p>
            <a:pPr marL="137160" indent="0">
              <a:buNone/>
            </a:pPr>
            <a:r>
              <a:rPr lang="cs-CZ" dirty="0" smtClean="0"/>
              <a:t>JANTSCH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803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Poděbradský, J. – Poděbradská, R. </a:t>
            </a:r>
            <a:r>
              <a:rPr lang="cs-CZ" i="1" dirty="0" smtClean="0"/>
              <a:t>Fyzikální terapie. Manuál a algoritmy.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, 2009. ISBN 978-80-247-2899-5.</a:t>
            </a:r>
          </a:p>
          <a:p>
            <a:r>
              <a:rPr lang="cs-CZ" dirty="0" smtClean="0"/>
              <a:t>přednášky Mgr. J. Urbana UP Olomouc.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smtClean="0"/>
              <a:t>Dagmar </a:t>
            </a:r>
            <a:r>
              <a:rPr lang="cs-CZ" sz="3600" dirty="0" smtClean="0"/>
              <a:t>Králová</a:t>
            </a: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25.10.2011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TENS proudy (dělení, obecné účinky, metodika aplikace a využití)</a:t>
            </a:r>
          </a:p>
          <a:p>
            <a:r>
              <a:rPr lang="cs-CZ" dirty="0" err="1" smtClean="0"/>
              <a:t>Neuromodulační</a:t>
            </a:r>
            <a:r>
              <a:rPr lang="cs-CZ" dirty="0" smtClean="0"/>
              <a:t> TENS (dělení dle tvaru impulzů, typu proudu, specifika jednotlivých typů)</a:t>
            </a:r>
          </a:p>
          <a:p>
            <a:r>
              <a:rPr lang="cs-CZ" dirty="0" err="1" smtClean="0"/>
              <a:t>Ultraelektrostimulace</a:t>
            </a:r>
            <a:endParaRPr lang="cs-CZ" dirty="0" smtClean="0"/>
          </a:p>
          <a:p>
            <a:r>
              <a:rPr lang="cs-CZ" dirty="0" smtClean="0"/>
              <a:t>MENS</a:t>
            </a:r>
          </a:p>
          <a:p>
            <a:r>
              <a:rPr lang="cs-CZ" dirty="0" smtClean="0"/>
              <a:t>HV</a:t>
            </a:r>
          </a:p>
          <a:p>
            <a:r>
              <a:rPr lang="cs-CZ" dirty="0" smtClean="0"/>
              <a:t>SIP (spojené impulzní proudy)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TENS proudy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Metoda ET používající ke stimulaci tkání různý tvar impulzů o trvání desetin až setin </a:t>
            </a:r>
            <a:r>
              <a:rPr lang="cs-CZ" dirty="0" err="1" smtClean="0"/>
              <a:t>ms</a:t>
            </a:r>
            <a:r>
              <a:rPr lang="cs-CZ" dirty="0" smtClean="0"/>
              <a:t> v </a:t>
            </a:r>
            <a:r>
              <a:rPr lang="cs-CZ" dirty="0" err="1" smtClean="0"/>
              <a:t>nízkoferkvenčních</a:t>
            </a:r>
            <a:r>
              <a:rPr lang="cs-CZ" dirty="0" smtClean="0"/>
              <a:t> rozmezí kmitočtů (1-200 Hz).</a:t>
            </a:r>
          </a:p>
          <a:p>
            <a:r>
              <a:rPr lang="cs-CZ" dirty="0" smtClean="0"/>
              <a:t>Nesourodá skupina, společná jen délka impulzu (menší než 1 </a:t>
            </a:r>
            <a:r>
              <a:rPr lang="cs-CZ" dirty="0" err="1" smtClean="0"/>
              <a:t>ms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Vzhledem ke krátké době trvání impulzu na tvaru nezáleží, ale kvůli leptavým účinkům jsou </a:t>
            </a:r>
            <a:r>
              <a:rPr lang="cs-CZ" dirty="0" err="1" smtClean="0"/>
              <a:t>asym</a:t>
            </a:r>
            <a:r>
              <a:rPr lang="cs-CZ" dirty="0" smtClean="0"/>
              <a:t>. </a:t>
            </a:r>
            <a:r>
              <a:rPr lang="cs-CZ" dirty="0" err="1" smtClean="0"/>
              <a:t>bifázické</a:t>
            </a:r>
            <a:r>
              <a:rPr lang="cs-CZ" dirty="0" smtClean="0"/>
              <a:t> (impulz je vždy strmý, kompenzace negativní půlvlnou).</a:t>
            </a:r>
          </a:p>
          <a:p>
            <a:r>
              <a:rPr lang="cs-CZ" dirty="0" smtClean="0"/>
              <a:t>Délka impulzu by měla být pro pacienta co nejkratší, ale ještě vyvolávat potřebnou intenzitu (čím kratší, tím </a:t>
            </a:r>
            <a:r>
              <a:rPr lang="cs-CZ" dirty="0" err="1" smtClean="0"/>
              <a:t>subj</a:t>
            </a:r>
            <a:r>
              <a:rPr lang="cs-CZ" dirty="0" smtClean="0"/>
              <a:t>. </a:t>
            </a:r>
            <a:r>
              <a:rPr lang="cs-CZ" dirty="0" smtClean="0"/>
              <a:t>snesitelnější, A</a:t>
            </a:r>
            <a:r>
              <a:rPr lang="el-GR" dirty="0" smtClean="0"/>
              <a:t>β˂</a:t>
            </a:r>
            <a:r>
              <a:rPr lang="cs-CZ" dirty="0" smtClean="0"/>
              <a:t>A</a:t>
            </a:r>
            <a:r>
              <a:rPr lang="el-GR" dirty="0" smtClean="0"/>
              <a:t>δ</a:t>
            </a:r>
            <a:r>
              <a:rPr lang="el-GR" dirty="0" smtClean="0">
                <a:latin typeface="Times New Roman"/>
                <a:cs typeface="Times New Roman"/>
              </a:rPr>
              <a:t>˂</a:t>
            </a:r>
            <a:r>
              <a:rPr lang="cs-CZ" dirty="0" smtClean="0">
                <a:latin typeface="Times New Roman"/>
                <a:cs typeface="Times New Roman"/>
              </a:rPr>
              <a:t>C</a:t>
            </a:r>
            <a:r>
              <a:rPr lang="cs-CZ" dirty="0" smtClean="0"/>
              <a:t>).</a:t>
            </a:r>
          </a:p>
          <a:p>
            <a:r>
              <a:rPr lang="cs-CZ" dirty="0" smtClean="0"/>
              <a:t>Aplikace ze 2 deskových elektrod či neurální.</a:t>
            </a:r>
          </a:p>
          <a:p>
            <a:r>
              <a:rPr lang="cs-CZ" b="1" dirty="0" smtClean="0"/>
              <a:t>POZOR! po kortikoidech odstup 10-21 dní!!! pro manuální léčbu a elektro!!!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TENS – obecné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KONTINUÁLNÍ</a:t>
            </a:r>
          </a:p>
          <a:p>
            <a:r>
              <a:rPr lang="cs-CZ" dirty="0" smtClean="0"/>
              <a:t>Analgetický – teorie kódů, NPS, neurální aplikace;</a:t>
            </a:r>
          </a:p>
          <a:p>
            <a:r>
              <a:rPr lang="cs-CZ" dirty="0" err="1" smtClean="0"/>
              <a:t>Trofotropní</a:t>
            </a:r>
            <a:r>
              <a:rPr lang="cs-CZ" dirty="0" smtClean="0"/>
              <a:t> nepřímý (</a:t>
            </a:r>
            <a:r>
              <a:rPr lang="cs-CZ" dirty="0" err="1" smtClean="0"/>
              <a:t>ggl</a:t>
            </a:r>
            <a:r>
              <a:rPr lang="cs-CZ" dirty="0" smtClean="0"/>
              <a:t>) – NPS, </a:t>
            </a:r>
            <a:r>
              <a:rPr lang="cs-CZ" dirty="0" err="1" smtClean="0"/>
              <a:t>transvertebrálně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Myorelaxační</a:t>
            </a:r>
            <a:r>
              <a:rPr lang="cs-CZ" dirty="0" smtClean="0"/>
              <a:t> nepřímý (adaptace) – 182 Hz (</a:t>
            </a:r>
            <a:r>
              <a:rPr lang="cs-CZ" dirty="0" err="1" smtClean="0"/>
              <a:t>ultraelektrostimulace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dirty="0" smtClean="0"/>
              <a:t>RANDOMIZOVANÝ</a:t>
            </a:r>
          </a:p>
          <a:p>
            <a:r>
              <a:rPr lang="cs-CZ" dirty="0" smtClean="0"/>
              <a:t>Analgetický </a:t>
            </a:r>
            <a:r>
              <a:rPr lang="cs-CZ" smtClean="0"/>
              <a:t>(vrátka).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Neuromodulační</a:t>
            </a:r>
            <a:r>
              <a:rPr lang="cs-CZ" dirty="0" smtClean="0"/>
              <a:t> TENS dělení dle tvaru: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Kontinuální;</a:t>
            </a:r>
          </a:p>
          <a:p>
            <a:r>
              <a:rPr lang="cs-CZ" dirty="0" err="1" smtClean="0"/>
              <a:t>Randomizovaný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Burst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Surge</a:t>
            </a:r>
            <a:r>
              <a:rPr lang="cs-CZ" dirty="0" smtClean="0"/>
              <a:t> </a:t>
            </a:r>
            <a:r>
              <a:rPr lang="cs-CZ" dirty="0" smtClean="0"/>
              <a:t>- dva typy dle obalové křivky: nota x lichoběžník – NMES </a:t>
            </a:r>
            <a:r>
              <a:rPr lang="cs-CZ" dirty="0">
                <a:latin typeface="Times New Roman"/>
                <a:cs typeface="Times New Roman"/>
              </a:rPr>
              <a:t>pro stimulaci </a:t>
            </a:r>
            <a:r>
              <a:rPr lang="cs-CZ" dirty="0" err="1" smtClean="0">
                <a:latin typeface="Times New Roman"/>
                <a:cs typeface="Times New Roman"/>
              </a:rPr>
              <a:t>fázických</a:t>
            </a:r>
            <a:r>
              <a:rPr lang="cs-CZ" dirty="0" smtClean="0">
                <a:latin typeface="Times New Roman"/>
                <a:cs typeface="Times New Roman"/>
              </a:rPr>
              <a:t> a posturálních </a:t>
            </a:r>
            <a:r>
              <a:rPr lang="cs-CZ" dirty="0" err="1" smtClean="0">
                <a:latin typeface="Times New Roman"/>
                <a:cs typeface="Times New Roman"/>
              </a:rPr>
              <a:t>vsalů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dirty="0" err="1" smtClean="0">
                <a:latin typeface="Times New Roman"/>
                <a:cs typeface="Times New Roman"/>
              </a:rPr>
              <a:t>asym</a:t>
            </a:r>
            <a:r>
              <a:rPr lang="cs-CZ" dirty="0">
                <a:latin typeface="Times New Roman"/>
                <a:cs typeface="Times New Roman"/>
              </a:rPr>
              <a:t>. </a:t>
            </a:r>
            <a:r>
              <a:rPr lang="cs-CZ" dirty="0" err="1" smtClean="0">
                <a:latin typeface="Times New Roman"/>
                <a:cs typeface="Times New Roman"/>
              </a:rPr>
              <a:t>bifázickými</a:t>
            </a:r>
            <a:r>
              <a:rPr lang="cs-CZ" dirty="0" smtClean="0">
                <a:latin typeface="Times New Roman"/>
                <a:cs typeface="Times New Roman"/>
              </a:rPr>
              <a:t> pulzy </a:t>
            </a:r>
            <a:r>
              <a:rPr lang="cs-CZ" dirty="0">
                <a:latin typeface="Times New Roman"/>
                <a:cs typeface="Times New Roman"/>
              </a:rPr>
              <a:t>s lichoběžníkovou obalovou křivkou </a:t>
            </a:r>
            <a:r>
              <a:rPr lang="cs-CZ" dirty="0" smtClean="0">
                <a:latin typeface="Times New Roman"/>
                <a:cs typeface="Times New Roman"/>
              </a:rPr>
              <a:t>např. 3-3(</a:t>
            </a:r>
            <a:r>
              <a:rPr lang="cs-CZ" dirty="0" err="1" smtClean="0">
                <a:latin typeface="Times New Roman"/>
                <a:cs typeface="Times New Roman"/>
              </a:rPr>
              <a:t>fázické</a:t>
            </a:r>
            <a:r>
              <a:rPr lang="cs-CZ" dirty="0">
                <a:latin typeface="Times New Roman"/>
                <a:cs typeface="Times New Roman"/>
              </a:rPr>
              <a:t>, </a:t>
            </a:r>
            <a:r>
              <a:rPr lang="cs-CZ" dirty="0" smtClean="0">
                <a:latin typeface="Times New Roman"/>
                <a:cs typeface="Times New Roman"/>
              </a:rPr>
              <a:t>déle </a:t>
            </a:r>
            <a:r>
              <a:rPr lang="cs-CZ" dirty="0">
                <a:latin typeface="Times New Roman"/>
                <a:cs typeface="Times New Roman"/>
              </a:rPr>
              <a:t>posturální)-1ms + pauza 3x delší, </a:t>
            </a:r>
            <a:r>
              <a:rPr lang="cs-CZ" dirty="0" smtClean="0">
                <a:latin typeface="Times New Roman"/>
                <a:cs typeface="Times New Roman"/>
              </a:rPr>
              <a:t>NPM ve fázi plató</a:t>
            </a:r>
            <a:r>
              <a:rPr lang="cs-CZ" dirty="0" smtClean="0"/>
              <a:t>;</a:t>
            </a:r>
            <a:endParaRPr lang="cs-CZ" dirty="0" smtClean="0"/>
          </a:p>
          <a:p>
            <a:r>
              <a:rPr lang="cs-CZ" dirty="0" smtClean="0"/>
              <a:t>Asymetrický alterující kontinuální ?.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NEUROMODULAČNÍ </a:t>
            </a:r>
            <a:r>
              <a:rPr lang="cs-CZ" dirty="0" smtClean="0"/>
              <a:t>TENS dělení dle typu: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Konvenční TENS;</a:t>
            </a:r>
          </a:p>
          <a:p>
            <a:r>
              <a:rPr lang="cs-CZ" dirty="0" smtClean="0"/>
              <a:t>APL TENS;</a:t>
            </a:r>
          </a:p>
          <a:p>
            <a:r>
              <a:rPr lang="cs-CZ" dirty="0" smtClean="0"/>
              <a:t>Hyperstimulační TENS;</a:t>
            </a:r>
          </a:p>
          <a:p>
            <a:r>
              <a:rPr lang="cs-CZ" dirty="0" smtClean="0"/>
              <a:t>TENS </a:t>
            </a:r>
            <a:r>
              <a:rPr lang="cs-CZ" dirty="0" err="1" smtClean="0"/>
              <a:t>burst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Konvenční TENS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dohodou stanovené f=100Hz, délka 100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cs-CZ" dirty="0" smtClean="0">
                <a:latin typeface="Times New Roman"/>
                <a:cs typeface="Times New Roman"/>
              </a:rPr>
              <a:t>s (70</a:t>
            </a:r>
            <a:r>
              <a:rPr lang="el-GR" dirty="0">
                <a:cs typeface="Times New Roman"/>
              </a:rPr>
              <a:t> μ</a:t>
            </a:r>
            <a:r>
              <a:rPr lang="cs-CZ" dirty="0" smtClean="0">
                <a:latin typeface="Times New Roman"/>
                <a:cs typeface="Times New Roman"/>
              </a:rPr>
              <a:t>s - A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cs-CZ" dirty="0" smtClean="0">
                <a:latin typeface="Times New Roman"/>
                <a:cs typeface="Times New Roman"/>
              </a:rPr>
              <a:t>), lépe rand.,10-30 minut;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aplikace v dermatomu (anoda kraniálně) x </a:t>
            </a:r>
            <a:r>
              <a:rPr lang="cs-CZ" dirty="0" err="1" smtClean="0">
                <a:latin typeface="Times New Roman"/>
                <a:cs typeface="Times New Roman"/>
              </a:rPr>
              <a:t>transregionálně</a:t>
            </a:r>
            <a:r>
              <a:rPr lang="cs-CZ" dirty="0" smtClean="0">
                <a:latin typeface="Times New Roman"/>
                <a:cs typeface="Times New Roman"/>
              </a:rPr>
              <a:t> (katoda na rameno a anoda placebo dle endorfinové </a:t>
            </a:r>
            <a:r>
              <a:rPr lang="cs-CZ" dirty="0" err="1" smtClean="0">
                <a:latin typeface="Times New Roman"/>
                <a:cs typeface="Times New Roman"/>
              </a:rPr>
              <a:t>teorie→parametry</a:t>
            </a:r>
            <a:r>
              <a:rPr lang="cs-CZ" dirty="0" smtClean="0">
                <a:latin typeface="Times New Roman"/>
                <a:cs typeface="Times New Roman"/>
              </a:rPr>
              <a:t>?);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další varianty drážděním senzitivního nervu dle mapy </a:t>
            </a:r>
            <a:r>
              <a:rPr lang="cs-CZ" dirty="0" err="1" smtClean="0">
                <a:latin typeface="Times New Roman"/>
                <a:cs typeface="Times New Roman"/>
              </a:rPr>
              <a:t>monopolárně</a:t>
            </a:r>
            <a:r>
              <a:rPr lang="cs-CZ" dirty="0" smtClean="0">
                <a:latin typeface="Times New Roman"/>
                <a:cs typeface="Times New Roman"/>
              </a:rPr>
              <a:t> katodou dle endorfinové teorie.</a:t>
            </a:r>
          </a:p>
        </p:txBody>
      </p:sp>
    </p:spTree>
    <p:extLst>
      <p:ext uri="{BB962C8B-B14F-4D97-AF65-F5344CB8AC3E}">
        <p14:creationId xmlns:p14="http://schemas.microsoft.com/office/powerpoint/2010/main" val="2448500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Acupuncture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analgetický účinek dle endorfinové teorie (A</a:t>
            </a:r>
            <a:r>
              <a:rPr lang="el-GR" dirty="0" smtClean="0"/>
              <a:t>δ</a:t>
            </a:r>
            <a:r>
              <a:rPr lang="cs-CZ" dirty="0" smtClean="0"/>
              <a:t> a C vlákna – 200 až 500 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cs-CZ" dirty="0" smtClean="0"/>
              <a:t>s), f 0,5-10 Hz;</a:t>
            </a:r>
          </a:p>
          <a:p>
            <a:r>
              <a:rPr lang="cs-CZ" dirty="0" smtClean="0"/>
              <a:t>intenzita PM – PPA, „píchnutí jehlou“;</a:t>
            </a:r>
          </a:p>
          <a:p>
            <a:r>
              <a:rPr lang="cs-CZ" dirty="0" smtClean="0"/>
              <a:t>neurální aplikace, kuličkovou či hrotovou elektrodou, </a:t>
            </a:r>
            <a:r>
              <a:rPr lang="cs-CZ" b="1" dirty="0" smtClean="0"/>
              <a:t>longitudinálně</a:t>
            </a:r>
            <a:r>
              <a:rPr lang="cs-CZ" dirty="0" smtClean="0"/>
              <a:t> či </a:t>
            </a:r>
            <a:r>
              <a:rPr lang="cs-CZ" dirty="0" err="1" smtClean="0"/>
              <a:t>transregionálně</a:t>
            </a:r>
            <a:r>
              <a:rPr lang="cs-CZ" dirty="0" smtClean="0"/>
              <a:t>;</a:t>
            </a:r>
          </a:p>
          <a:p>
            <a:r>
              <a:rPr lang="cs-CZ" dirty="0" smtClean="0"/>
              <a:t>maximálně 10 minut.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1743</TotalTime>
  <Words>707</Words>
  <Application>Microsoft Office PowerPoint</Application>
  <PresentationFormat>Předvádění na obrazovce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Vrchol</vt:lpstr>
      <vt:lpstr>TENS proudy</vt:lpstr>
      <vt:lpstr>Dagmar Králová</vt:lpstr>
      <vt:lpstr>Osnova:</vt:lpstr>
      <vt:lpstr>TENS proudy - charakteristika</vt:lpstr>
      <vt:lpstr>TENS – obecné účinky</vt:lpstr>
      <vt:lpstr>Neuromodulační TENS dělení dle tvaru:</vt:lpstr>
      <vt:lpstr>NEUROMODULAČNÍ TENS dělení dle typu:</vt:lpstr>
      <vt:lpstr>Konvenční TENS</vt:lpstr>
      <vt:lpstr>Acupuncture like TENS</vt:lpstr>
      <vt:lpstr>Hyperstimulační TENS / TENS burst</vt:lpstr>
      <vt:lpstr>ULTRAELEKTROSTIMULACE</vt:lpstr>
      <vt:lpstr>MIKROELEKTRONEUROSTIMULACE (MENS)</vt:lpstr>
      <vt:lpstr>VYSOKOVOLTÁŽNÍ TERAPIE (HV)</vt:lpstr>
      <vt:lpstr>SPOJENÉ IMPULZNÍ PROUDY (SIP)</vt:lpstr>
      <vt:lpstr>Literatura: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 proudy</dc:title>
  <dc:creator>kralova</dc:creator>
  <cp:lastModifiedBy>Uživatel</cp:lastModifiedBy>
  <cp:revision>25</cp:revision>
  <dcterms:created xsi:type="dcterms:W3CDTF">2011-10-25T09:43:43Z</dcterms:created>
  <dcterms:modified xsi:type="dcterms:W3CDTF">2011-10-29T11:47:34Z</dcterms:modified>
</cp:coreProperties>
</file>