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62" r:id="rId10"/>
    <p:sldId id="270" r:id="rId11"/>
    <p:sldId id="263" r:id="rId12"/>
    <p:sldId id="272" r:id="rId13"/>
    <p:sldId id="265" r:id="rId14"/>
    <p:sldId id="271" r:id="rId15"/>
    <p:sldId id="26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99F9-2BEA-41FC-A683-06A7B3BC9754}" type="datetimeFigureOut">
              <a:rPr lang="cs-CZ" smtClean="0"/>
              <a:t>21.11.2011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0FFA-3178-4F6F-8E03-75A0DB4E9A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99F9-2BEA-41FC-A683-06A7B3BC9754}" type="datetimeFigureOut">
              <a:rPr lang="cs-CZ" smtClean="0"/>
              <a:t>21.11.2011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0FFA-3178-4F6F-8E03-75A0DB4E9A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99F9-2BEA-41FC-A683-06A7B3BC9754}" type="datetimeFigureOut">
              <a:rPr lang="cs-CZ" smtClean="0"/>
              <a:t>21.11.2011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0FFA-3178-4F6F-8E03-75A0DB4E9ACA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99F9-2BEA-41FC-A683-06A7B3BC9754}" type="datetimeFigureOut">
              <a:rPr lang="cs-CZ" smtClean="0"/>
              <a:t>21.11.2011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0FFA-3178-4F6F-8E03-75A0DB4E9AC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99F9-2BEA-41FC-A683-06A7B3BC9754}" type="datetimeFigureOut">
              <a:rPr lang="cs-CZ" smtClean="0"/>
              <a:t>21.11.2011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0FFA-3178-4F6F-8E03-75A0DB4E9A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99F9-2BEA-41FC-A683-06A7B3BC9754}" type="datetimeFigureOut">
              <a:rPr lang="cs-CZ" smtClean="0"/>
              <a:t>21.11.2011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0FFA-3178-4F6F-8E03-75A0DB4E9AC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99F9-2BEA-41FC-A683-06A7B3BC9754}" type="datetimeFigureOut">
              <a:rPr lang="cs-CZ" smtClean="0"/>
              <a:t>21.11.2011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0FFA-3178-4F6F-8E03-75A0DB4E9A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99F9-2BEA-41FC-A683-06A7B3BC9754}" type="datetimeFigureOut">
              <a:rPr lang="cs-CZ" smtClean="0"/>
              <a:t>21.11.2011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0FFA-3178-4F6F-8E03-75A0DB4E9A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99F9-2BEA-41FC-A683-06A7B3BC9754}" type="datetimeFigureOut">
              <a:rPr lang="cs-CZ" smtClean="0"/>
              <a:t>21.11.2011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0FFA-3178-4F6F-8E03-75A0DB4E9A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99F9-2BEA-41FC-A683-06A7B3BC9754}" type="datetimeFigureOut">
              <a:rPr lang="cs-CZ" smtClean="0"/>
              <a:t>21.11.2011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0FFA-3178-4F6F-8E03-75A0DB4E9ACA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99F9-2BEA-41FC-A683-06A7B3BC9754}" type="datetimeFigureOut">
              <a:rPr lang="cs-CZ" smtClean="0"/>
              <a:t>21.11.2011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0FFA-3178-4F6F-8E03-75A0DB4E9AC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41A99F9-2BEA-41FC-A683-06A7B3BC9754}" type="datetimeFigureOut">
              <a:rPr lang="cs-CZ" smtClean="0"/>
              <a:t>21.11.2011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1AF0FFA-3178-4F6F-8E03-75A0DB4E9AC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Středofrekvenční proudy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Fyzikální terapie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670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72067" y="1772817"/>
            <a:ext cx="7408333" cy="331236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nosná f (4,8,10kHz, volba dle délky impulzu s ohledem na požadovaný efekt, dostatečně dlouhý pro vyvolání efektu);</a:t>
            </a:r>
          </a:p>
          <a:p>
            <a:r>
              <a:rPr lang="cs-CZ" dirty="0" smtClean="0"/>
              <a:t>AMP (dolní f obalové křivky, volba dle účinku);</a:t>
            </a:r>
          </a:p>
          <a:p>
            <a:r>
              <a:rPr lang="cs-CZ" dirty="0" err="1" smtClean="0"/>
              <a:t>spectrum</a:t>
            </a:r>
            <a:r>
              <a:rPr lang="cs-CZ" dirty="0" smtClean="0"/>
              <a:t> (rozsah FM, AMP+FM=horní hranice obalové křivky) u a.s.5-20 Hz, s.s.20-30 Hz, ch.s.30-60 Hz;</a:t>
            </a:r>
          </a:p>
          <a:p>
            <a:r>
              <a:rPr lang="cs-CZ" dirty="0" err="1" smtClean="0"/>
              <a:t>sweep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(doba změny f) </a:t>
            </a:r>
            <a:r>
              <a:rPr lang="cs-CZ" dirty="0"/>
              <a:t>u </a:t>
            </a:r>
            <a:r>
              <a:rPr lang="cs-CZ" dirty="0" smtClean="0"/>
              <a:t>a.s.10-20 </a:t>
            </a:r>
            <a:r>
              <a:rPr lang="cs-CZ" dirty="0"/>
              <a:t>s</a:t>
            </a:r>
            <a:r>
              <a:rPr lang="cs-CZ" dirty="0" smtClean="0"/>
              <a:t>, s.s.4-10 s, </a:t>
            </a:r>
            <a:r>
              <a:rPr lang="cs-CZ" dirty="0" err="1" smtClean="0"/>
              <a:t>ch.s</a:t>
            </a:r>
            <a:r>
              <a:rPr lang="cs-CZ" dirty="0" smtClean="0"/>
              <a:t>.     1-3 s, </a:t>
            </a:r>
            <a:r>
              <a:rPr lang="cs-CZ" dirty="0" err="1" smtClean="0"/>
              <a:t>mikrosv.pumpa</a:t>
            </a:r>
            <a:r>
              <a:rPr lang="cs-CZ" dirty="0" smtClean="0"/>
              <a:t> 1 s;</a:t>
            </a:r>
          </a:p>
          <a:p>
            <a:r>
              <a:rPr lang="cs-CZ" dirty="0" err="1" smtClean="0"/>
              <a:t>contour</a:t>
            </a:r>
            <a:r>
              <a:rPr lang="cs-CZ" dirty="0" smtClean="0"/>
              <a:t> (rychlost změny f ve vztahu k </a:t>
            </a:r>
            <a:r>
              <a:rPr lang="cs-CZ" dirty="0" err="1" smtClean="0"/>
              <a:t>sweep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) </a:t>
            </a:r>
            <a:r>
              <a:rPr lang="cs-CZ" dirty="0"/>
              <a:t>u </a:t>
            </a:r>
            <a:r>
              <a:rPr lang="cs-CZ" dirty="0" smtClean="0"/>
              <a:t>a.s.100%, </a:t>
            </a:r>
            <a:r>
              <a:rPr lang="cs-CZ" dirty="0" err="1" smtClean="0"/>
              <a:t>myostimulace</a:t>
            </a:r>
            <a:r>
              <a:rPr lang="cs-CZ" dirty="0" smtClean="0"/>
              <a:t> 33 – 66 %, </a:t>
            </a:r>
            <a:r>
              <a:rPr lang="cs-CZ" dirty="0" err="1" smtClean="0"/>
              <a:t>ch.s</a:t>
            </a:r>
            <a:r>
              <a:rPr lang="cs-CZ" dirty="0" smtClean="0"/>
              <a:t>. pro </a:t>
            </a:r>
            <a:r>
              <a:rPr lang="cs-CZ" dirty="0" err="1" smtClean="0"/>
              <a:t>sv.mikropumpu</a:t>
            </a:r>
            <a:r>
              <a:rPr lang="cs-CZ" dirty="0" smtClean="0"/>
              <a:t> 1 %;</a:t>
            </a:r>
          </a:p>
          <a:p>
            <a:r>
              <a:rPr lang="cs-CZ" dirty="0" smtClean="0"/>
              <a:t>doba rotace u </a:t>
            </a:r>
            <a:r>
              <a:rPr lang="cs-CZ" smtClean="0"/>
              <a:t>„AUTO“ u s.s.1 </a:t>
            </a:r>
            <a:r>
              <a:rPr lang="cs-CZ" dirty="0" err="1" smtClean="0"/>
              <a:t>ot</a:t>
            </a:r>
            <a:r>
              <a:rPr lang="cs-CZ" dirty="0" smtClean="0"/>
              <a:t>./5-8 s, ch.s.2 </a:t>
            </a:r>
            <a:r>
              <a:rPr lang="cs-CZ" dirty="0" err="1" smtClean="0"/>
              <a:t>ot</a:t>
            </a:r>
            <a:r>
              <a:rPr lang="cs-CZ" dirty="0" smtClean="0"/>
              <a:t>./s.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FM u </a:t>
            </a:r>
            <a:r>
              <a:rPr lang="cs-CZ" dirty="0" err="1" smtClean="0"/>
              <a:t>sf</a:t>
            </a:r>
            <a:r>
              <a:rPr lang="cs-CZ" dirty="0" smtClean="0"/>
              <a:t> proudů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847309"/>
            <a:ext cx="7022922" cy="1886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2602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nejšetrnější hluboko působící ET;</a:t>
            </a:r>
          </a:p>
          <a:p>
            <a:r>
              <a:rPr lang="cs-CZ" dirty="0" err="1" smtClean="0"/>
              <a:t>tetrapolární</a:t>
            </a:r>
            <a:r>
              <a:rPr lang="cs-CZ" dirty="0" smtClean="0"/>
              <a:t> </a:t>
            </a:r>
            <a:r>
              <a:rPr lang="cs-CZ" dirty="0" err="1" smtClean="0"/>
              <a:t>alikace</a:t>
            </a:r>
            <a:r>
              <a:rPr lang="cs-CZ" dirty="0" smtClean="0"/>
              <a:t>, kde 100% hloubky modulace je v celé oblasti (</a:t>
            </a:r>
            <a:r>
              <a:rPr lang="cs-CZ" dirty="0" err="1" smtClean="0"/>
              <a:t>obr.A</a:t>
            </a:r>
            <a:r>
              <a:rPr lang="cs-CZ" dirty="0" smtClean="0"/>
              <a:t>), vektory se 100% modulací se otáčejí o 90° a zpět;</a:t>
            </a:r>
          </a:p>
          <a:p>
            <a:r>
              <a:rPr lang="cs-CZ" dirty="0" smtClean="0"/>
              <a:t>homogenní AM – aplikace i u akutních stavů (2. den);</a:t>
            </a:r>
          </a:p>
          <a:p>
            <a:r>
              <a:rPr lang="cs-CZ" i="1" dirty="0" smtClean="0"/>
              <a:t>akutní stadium </a:t>
            </a:r>
            <a:r>
              <a:rPr lang="cs-CZ" dirty="0" smtClean="0"/>
              <a:t>– 2-15 min, step 1-2 min, denně, </a:t>
            </a:r>
            <a:r>
              <a:rPr lang="cs-CZ" dirty="0"/>
              <a:t>c</a:t>
            </a:r>
            <a:r>
              <a:rPr lang="cs-CZ" dirty="0" smtClean="0"/>
              <a:t>elkem 5x;</a:t>
            </a:r>
          </a:p>
          <a:p>
            <a:r>
              <a:rPr lang="cs-CZ" i="1" dirty="0" smtClean="0"/>
              <a:t>chronické stadium </a:t>
            </a:r>
            <a:r>
              <a:rPr lang="cs-CZ" dirty="0" smtClean="0"/>
              <a:t>– 15-20 min, 2-3x týdně, 9-12 procedur (3týdny);</a:t>
            </a:r>
          </a:p>
          <a:p>
            <a:r>
              <a:rPr lang="cs-CZ" dirty="0" smtClean="0"/>
              <a:t>intenzita dle účinku, pozor na úvahu u vrátkové teorie;</a:t>
            </a:r>
          </a:p>
          <a:p>
            <a:r>
              <a:rPr lang="cs-CZ" dirty="0" smtClean="0"/>
              <a:t>aplikace vakuovými elektrodami s vakuovou masáží či bez či deskové elektrody dle dg.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Izoplanární</a:t>
            </a:r>
            <a:r>
              <a:rPr lang="cs-CZ" dirty="0" smtClean="0"/>
              <a:t> vektorové pole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9656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Rozložení 100% DM u jednotlivých typů </a:t>
            </a:r>
            <a:r>
              <a:rPr lang="cs-CZ" dirty="0" err="1" smtClean="0"/>
              <a:t>tetrapolární</a:t>
            </a:r>
            <a:r>
              <a:rPr lang="cs-CZ" dirty="0" smtClean="0"/>
              <a:t> aplikace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7"/>
          <a:stretch/>
        </p:blipFill>
        <p:spPr bwMode="auto">
          <a:xfrm>
            <a:off x="827584" y="2492896"/>
            <a:ext cx="7801466" cy="2795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1487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/>
          <a:lstStyle/>
          <a:p>
            <a:r>
              <a:rPr lang="cs-CZ" dirty="0" err="1" smtClean="0"/>
              <a:t>tetrapolární</a:t>
            </a:r>
            <a:r>
              <a:rPr lang="cs-CZ" dirty="0" smtClean="0"/>
              <a:t> aplikace, kde oblast 100%modulace je v dipólu, okolo je 0% modulace (</a:t>
            </a:r>
            <a:r>
              <a:rPr lang="cs-CZ" dirty="0" err="1" smtClean="0"/>
              <a:t>obr.C</a:t>
            </a:r>
            <a:r>
              <a:rPr lang="cs-CZ" dirty="0" smtClean="0"/>
              <a:t>);</a:t>
            </a:r>
          </a:p>
          <a:p>
            <a:r>
              <a:rPr lang="cs-CZ" dirty="0" smtClean="0"/>
              <a:t>KI u akutních stavů (ostré rozhraní);</a:t>
            </a:r>
          </a:p>
          <a:p>
            <a:r>
              <a:rPr lang="cs-CZ" dirty="0" smtClean="0"/>
              <a:t>možnost přesného zacílení;</a:t>
            </a:r>
            <a:endParaRPr lang="cs-CZ" dirty="0"/>
          </a:p>
          <a:p>
            <a:r>
              <a:rPr lang="cs-CZ" i="1" dirty="0"/>
              <a:t>chronické stadium </a:t>
            </a:r>
            <a:r>
              <a:rPr lang="cs-CZ" dirty="0"/>
              <a:t>– </a:t>
            </a:r>
            <a:r>
              <a:rPr lang="cs-CZ" dirty="0" smtClean="0"/>
              <a:t>10-20 </a:t>
            </a:r>
            <a:r>
              <a:rPr lang="cs-CZ" dirty="0"/>
              <a:t>min</a:t>
            </a:r>
            <a:r>
              <a:rPr lang="cs-CZ" dirty="0" smtClean="0"/>
              <a:t>, step 2 min., </a:t>
            </a:r>
            <a:r>
              <a:rPr lang="cs-CZ" dirty="0"/>
              <a:t>2-3x týdně, 9-12 procedur (</a:t>
            </a:r>
            <a:r>
              <a:rPr lang="cs-CZ" dirty="0" smtClean="0"/>
              <a:t>3-4 týdny);</a:t>
            </a:r>
          </a:p>
          <a:p>
            <a:r>
              <a:rPr lang="cs-CZ" dirty="0" smtClean="0"/>
              <a:t>při intenzitě zohlednit požadovaný účinek (nedovolit adaptaci!!!), dg, stadium a cílovou tkáň;</a:t>
            </a:r>
          </a:p>
          <a:p>
            <a:r>
              <a:rPr lang="cs-CZ" dirty="0" smtClean="0"/>
              <a:t>indikace </a:t>
            </a:r>
            <a:r>
              <a:rPr lang="cs-CZ" dirty="0" err="1" smtClean="0"/>
              <a:t>chr</a:t>
            </a:r>
            <a:r>
              <a:rPr lang="cs-CZ" dirty="0" smtClean="0"/>
              <a:t>. </a:t>
            </a:r>
            <a:r>
              <a:rPr lang="cs-CZ" dirty="0" err="1" smtClean="0"/>
              <a:t>fční</a:t>
            </a:r>
            <a:r>
              <a:rPr lang="cs-CZ" dirty="0" smtClean="0"/>
              <a:t> i organické </a:t>
            </a:r>
            <a:r>
              <a:rPr lang="cs-CZ" dirty="0" err="1" smtClean="0"/>
              <a:t>pchy</a:t>
            </a:r>
            <a:r>
              <a:rPr lang="cs-CZ" dirty="0" smtClean="0"/>
              <a:t> PA, hluboko uložené ve složitých anatomických oblastech;</a:t>
            </a:r>
          </a:p>
          <a:p>
            <a:r>
              <a:rPr lang="cs-CZ" dirty="0" err="1" smtClean="0"/>
              <a:t>sp</a:t>
            </a:r>
            <a:r>
              <a:rPr lang="cs-CZ" dirty="0" smtClean="0"/>
              <a:t>. KI – akutní stavy.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Dipólové vektorové pole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56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Dipólové vektorové pole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676656" y="1988840"/>
            <a:ext cx="3822192" cy="1329036"/>
          </a:xfrm>
        </p:spPr>
        <p:txBody>
          <a:bodyPr/>
          <a:lstStyle/>
          <a:p>
            <a:r>
              <a:rPr lang="cs-CZ" dirty="0" smtClean="0"/>
              <a:t>automaticky rotující</a:t>
            </a:r>
          </a:p>
          <a:p>
            <a:r>
              <a:rPr lang="cs-CZ" dirty="0" smtClean="0"/>
              <a:t>„AUTO“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používá se u větších ploch;</a:t>
            </a:r>
          </a:p>
          <a:p>
            <a:r>
              <a:rPr lang="cs-CZ" dirty="0" smtClean="0"/>
              <a:t>lze nastavit rychlost rotace;</a:t>
            </a:r>
          </a:p>
          <a:p>
            <a:r>
              <a:rPr lang="cs-CZ" dirty="0" smtClean="0"/>
              <a:t>intenzita </a:t>
            </a:r>
            <a:r>
              <a:rPr lang="cs-CZ" dirty="0" err="1" smtClean="0"/>
              <a:t>subj</a:t>
            </a:r>
            <a:r>
              <a:rPr lang="cs-CZ" dirty="0" smtClean="0"/>
              <a:t>. PM či NPM.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8200" y="1484785"/>
            <a:ext cx="3822192" cy="936104"/>
          </a:xfrm>
        </p:spPr>
        <p:txBody>
          <a:bodyPr/>
          <a:lstStyle/>
          <a:p>
            <a:r>
              <a:rPr lang="cs-CZ" dirty="0" smtClean="0"/>
              <a:t>ručně otáčené</a:t>
            </a:r>
          </a:p>
          <a:p>
            <a:r>
              <a:rPr lang="cs-CZ" dirty="0" smtClean="0"/>
              <a:t>„HAND“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5025" y="2492896"/>
            <a:ext cx="3822192" cy="3633267"/>
          </a:xfrm>
        </p:spPr>
        <p:txBody>
          <a:bodyPr/>
          <a:lstStyle/>
          <a:p>
            <a:r>
              <a:rPr lang="cs-CZ" dirty="0" smtClean="0"/>
              <a:t>lze zacílit na špatně dostupnou tkáň – nutnost znát anatomické uspořádání všech struktur;</a:t>
            </a:r>
          </a:p>
          <a:p>
            <a:r>
              <a:rPr lang="cs-CZ" dirty="0" smtClean="0"/>
              <a:t>zacílení při PS intenzitě, AMP 50 Hz, </a:t>
            </a:r>
            <a:r>
              <a:rPr lang="cs-CZ" dirty="0" err="1" smtClean="0"/>
              <a:t>sp</a:t>
            </a:r>
            <a:r>
              <a:rPr lang="cs-CZ" dirty="0" smtClean="0"/>
              <a:t>. O (podobnost se </a:t>
            </a:r>
            <a:r>
              <a:rPr lang="cs-CZ" dirty="0" err="1" smtClean="0"/>
              <a:t>subj</a:t>
            </a:r>
            <a:r>
              <a:rPr lang="cs-CZ" dirty="0" smtClean="0"/>
              <a:t>. vnímaným bolestivým pocitem);</a:t>
            </a:r>
          </a:p>
          <a:p>
            <a:r>
              <a:rPr lang="cs-CZ" dirty="0" smtClean="0"/>
              <a:t>terapeutické nastavení FM, </a:t>
            </a:r>
            <a:r>
              <a:rPr lang="cs-CZ" dirty="0" err="1" smtClean="0"/>
              <a:t>subj</a:t>
            </a:r>
            <a:r>
              <a:rPr lang="cs-CZ" dirty="0" smtClean="0"/>
              <a:t>. intenzity a parametrů dle požadovaného účinku.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789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Poděbradský, J. – Poděbradská, R. </a:t>
            </a:r>
            <a:r>
              <a:rPr lang="cs-CZ" i="1" dirty="0"/>
              <a:t>Fyzikální terapie. Manuál a algoritmy.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, 2009. ISBN 978-80-247-2899-5.</a:t>
            </a:r>
          </a:p>
          <a:p>
            <a:r>
              <a:rPr lang="cs-CZ" dirty="0"/>
              <a:t>přednášky Mgr. J. Urbana UP Olomouc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87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Dagmar Králová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15.11.2011                                                              </a:t>
            </a:r>
            <a:r>
              <a:rPr lang="cs-CZ" dirty="0" err="1" smtClean="0"/>
              <a:t>FSpS</a:t>
            </a:r>
            <a:r>
              <a:rPr lang="cs-CZ" dirty="0" smtClean="0"/>
              <a:t> </a:t>
            </a:r>
            <a:r>
              <a:rPr lang="cs-CZ" dirty="0" err="1"/>
              <a:t>MU,Brno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198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charakteristika </a:t>
            </a:r>
            <a:r>
              <a:rPr lang="cs-CZ" dirty="0" err="1" smtClean="0"/>
              <a:t>sf</a:t>
            </a:r>
            <a:r>
              <a:rPr lang="cs-CZ" dirty="0" smtClean="0"/>
              <a:t> proudů;</a:t>
            </a:r>
          </a:p>
          <a:p>
            <a:r>
              <a:rPr lang="cs-CZ" dirty="0" smtClean="0"/>
              <a:t>účinky </a:t>
            </a:r>
            <a:r>
              <a:rPr lang="cs-CZ" dirty="0" err="1" smtClean="0"/>
              <a:t>sf</a:t>
            </a:r>
            <a:r>
              <a:rPr lang="cs-CZ" dirty="0" smtClean="0"/>
              <a:t> proudů x nf;</a:t>
            </a:r>
          </a:p>
          <a:p>
            <a:r>
              <a:rPr lang="cs-CZ" dirty="0" smtClean="0"/>
              <a:t>základní dělení a charakteristika jednotlivých typů;</a:t>
            </a:r>
          </a:p>
          <a:p>
            <a:r>
              <a:rPr lang="cs-CZ" dirty="0" smtClean="0"/>
              <a:t>parametry jednotlivých typů a jejich význam;</a:t>
            </a:r>
          </a:p>
          <a:p>
            <a:r>
              <a:rPr lang="cs-CZ" dirty="0" smtClean="0"/>
              <a:t>indikace procedur.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713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oblast elektroterapie v rozsahu 1-100 kHz;</a:t>
            </a:r>
          </a:p>
          <a:p>
            <a:r>
              <a:rPr lang="cs-CZ" dirty="0" smtClean="0"/>
              <a:t>praktické využití nosné f 2500 – 12000 Hz;</a:t>
            </a:r>
          </a:p>
          <a:p>
            <a:r>
              <a:rPr lang="cs-CZ" dirty="0" smtClean="0"/>
              <a:t>v důsledku f i kratší impulzy, prakticky se užívá od 200 do 41 </a:t>
            </a:r>
            <a:r>
              <a:rPr lang="el-GR" dirty="0" smtClean="0">
                <a:latin typeface="Times New Roman"/>
                <a:cs typeface="Times New Roman"/>
              </a:rPr>
              <a:t>μ</a:t>
            </a:r>
            <a:r>
              <a:rPr lang="cs-CZ" dirty="0" smtClean="0"/>
              <a:t>s;</a:t>
            </a:r>
          </a:p>
          <a:p>
            <a:r>
              <a:rPr lang="cs-CZ" dirty="0" smtClean="0"/>
              <a:t>využití pro hlubší účinek – malá dráždivost pro volná nervová zakončení v kůži;</a:t>
            </a:r>
          </a:p>
          <a:p>
            <a:r>
              <a:rPr lang="cs-CZ" dirty="0" err="1" smtClean="0"/>
              <a:t>bifázický</a:t>
            </a:r>
            <a:r>
              <a:rPr lang="cs-CZ" dirty="0" smtClean="0"/>
              <a:t> pulzní proud (leptavé účinky???);</a:t>
            </a:r>
          </a:p>
          <a:p>
            <a:r>
              <a:rPr lang="cs-CZ" dirty="0" smtClean="0"/>
              <a:t>účinek samotných </a:t>
            </a:r>
            <a:r>
              <a:rPr lang="cs-CZ" dirty="0" err="1" smtClean="0"/>
              <a:t>sf</a:t>
            </a:r>
            <a:r>
              <a:rPr lang="cs-CZ" dirty="0" smtClean="0"/>
              <a:t> proudů nejasná – převod na nf.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Středofrekvenční proudy - </a:t>
            </a:r>
            <a:r>
              <a:rPr lang="cs-CZ" dirty="0" err="1" smtClean="0"/>
              <a:t>chrakteristika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43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antiedematózní</a:t>
            </a:r>
            <a:r>
              <a:rPr lang="cs-CZ" dirty="0" smtClean="0"/>
              <a:t> (50-100Hz, NPM);</a:t>
            </a:r>
          </a:p>
          <a:p>
            <a:r>
              <a:rPr lang="cs-CZ" dirty="0" err="1" smtClean="0"/>
              <a:t>myostimulační</a:t>
            </a:r>
            <a:r>
              <a:rPr lang="cs-CZ" dirty="0" smtClean="0"/>
              <a:t> ;</a:t>
            </a:r>
          </a:p>
          <a:p>
            <a:r>
              <a:rPr lang="cs-CZ" dirty="0" err="1" smtClean="0"/>
              <a:t>myorelaxační</a:t>
            </a:r>
            <a:r>
              <a:rPr lang="cs-CZ" dirty="0" smtClean="0"/>
              <a:t> (adaptace, 182 Hz </a:t>
            </a:r>
            <a:r>
              <a:rPr lang="cs-CZ" dirty="0" err="1" smtClean="0"/>
              <a:t>konst</a:t>
            </a:r>
            <a:r>
              <a:rPr lang="cs-CZ" dirty="0" smtClean="0"/>
              <a:t>., NPM, po 3 minutách upravit</a:t>
            </a:r>
            <a:r>
              <a:rPr lang="cs-CZ" dirty="0" smtClean="0"/>
              <a:t>);</a:t>
            </a:r>
          </a:p>
          <a:p>
            <a:r>
              <a:rPr lang="cs-CZ" b="1" dirty="0"/>
              <a:t>analgetický</a:t>
            </a:r>
            <a:r>
              <a:rPr lang="cs-CZ" dirty="0"/>
              <a:t> (kůže x </a:t>
            </a:r>
            <a:r>
              <a:rPr lang="cs-CZ" b="1" dirty="0"/>
              <a:t>periost</a:t>
            </a:r>
            <a:r>
              <a:rPr lang="cs-CZ" dirty="0"/>
              <a:t>; 100Hz, NPS</a:t>
            </a:r>
            <a:r>
              <a:rPr lang="cs-CZ" dirty="0" smtClean="0"/>
              <a:t>).</a:t>
            </a:r>
            <a:endParaRPr lang="cs-CZ" dirty="0" smtClean="0"/>
          </a:p>
          <a:p>
            <a:r>
              <a:rPr lang="cs-CZ" b="1" dirty="0" err="1" smtClean="0"/>
              <a:t>trofotropní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bifázický</a:t>
            </a:r>
            <a:r>
              <a:rPr lang="cs-CZ" dirty="0" smtClean="0"/>
              <a:t> tvar impulzu – přímý účinek není).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Účinky </a:t>
            </a:r>
            <a:r>
              <a:rPr lang="cs-CZ" dirty="0" err="1" smtClean="0"/>
              <a:t>sf</a:t>
            </a:r>
            <a:r>
              <a:rPr lang="cs-CZ" dirty="0" smtClean="0"/>
              <a:t> proudů ve srovnání s nf proudy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81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dělení </a:t>
            </a:r>
            <a:r>
              <a:rPr lang="cs-CZ" dirty="0" err="1" smtClean="0"/>
              <a:t>sf</a:t>
            </a:r>
            <a:r>
              <a:rPr lang="cs-CZ" dirty="0" smtClean="0"/>
              <a:t> proudů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683568" y="1988840"/>
            <a:ext cx="3822192" cy="639762"/>
          </a:xfrm>
        </p:spPr>
        <p:txBody>
          <a:bodyPr/>
          <a:lstStyle/>
          <a:p>
            <a:r>
              <a:rPr lang="cs-CZ" dirty="0" err="1" smtClean="0"/>
              <a:t>Sf</a:t>
            </a:r>
            <a:r>
              <a:rPr lang="cs-CZ" dirty="0" smtClean="0"/>
              <a:t>(b)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77332" y="2636912"/>
            <a:ext cx="3894668" cy="3489251"/>
          </a:xfrm>
        </p:spPr>
        <p:txBody>
          <a:bodyPr>
            <a:normAutofit/>
          </a:bodyPr>
          <a:lstStyle/>
          <a:p>
            <a:r>
              <a:rPr lang="cs-CZ" dirty="0" smtClean="0"/>
              <a:t>nf obalová křivka na elektrodách – menší intenzita než </a:t>
            </a:r>
            <a:r>
              <a:rPr lang="cs-CZ" dirty="0" err="1" smtClean="0"/>
              <a:t>sf</a:t>
            </a:r>
            <a:r>
              <a:rPr lang="cs-CZ" dirty="0" smtClean="0"/>
              <a:t>(t);</a:t>
            </a:r>
          </a:p>
          <a:p>
            <a:r>
              <a:rPr lang="cs-CZ" dirty="0" smtClean="0"/>
              <a:t>aplikace </a:t>
            </a:r>
            <a:r>
              <a:rPr lang="cs-CZ" dirty="0" err="1" smtClean="0"/>
              <a:t>transregionálně</a:t>
            </a:r>
            <a:r>
              <a:rPr lang="cs-CZ" dirty="0" smtClean="0"/>
              <a:t> přímo na tkáň či max. 6 cm do hloubky, účinky viz obecné;</a:t>
            </a:r>
          </a:p>
          <a:p>
            <a:r>
              <a:rPr lang="cs-CZ" dirty="0" smtClean="0"/>
              <a:t>i u akutních stavů (méně často);</a:t>
            </a:r>
          </a:p>
          <a:p>
            <a:r>
              <a:rPr lang="cs-CZ" dirty="0" smtClean="0"/>
              <a:t>5-20 min, denně až 3xtýdně, po 3. aplikaci úleva;</a:t>
            </a:r>
          </a:p>
          <a:p>
            <a:r>
              <a:rPr lang="cs-CZ" dirty="0" smtClean="0"/>
              <a:t>př. hematom, kontuze.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Sf</a:t>
            </a:r>
            <a:r>
              <a:rPr lang="cs-CZ" dirty="0" smtClean="0"/>
              <a:t>(t)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klasická interference;</a:t>
            </a:r>
          </a:p>
          <a:p>
            <a:r>
              <a:rPr lang="cs-CZ" dirty="0" err="1" smtClean="0"/>
              <a:t>izoplanární</a:t>
            </a:r>
            <a:r>
              <a:rPr lang="cs-CZ" dirty="0" smtClean="0"/>
              <a:t> vektorové pole;</a:t>
            </a:r>
          </a:p>
          <a:p>
            <a:r>
              <a:rPr lang="cs-CZ" dirty="0" smtClean="0"/>
              <a:t>dipólové vektorové pole.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612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Sf</a:t>
            </a:r>
            <a:r>
              <a:rPr lang="cs-CZ" dirty="0" smtClean="0"/>
              <a:t> (t)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676655" y="1412776"/>
            <a:ext cx="3607313" cy="49685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2 proudové okruhy s nemodulovanými </a:t>
            </a:r>
            <a:r>
              <a:rPr lang="cs-CZ" dirty="0" err="1" smtClean="0"/>
              <a:t>sf</a:t>
            </a:r>
            <a:r>
              <a:rPr lang="cs-CZ" dirty="0" smtClean="0"/>
              <a:t> střídavými proudy;</a:t>
            </a:r>
          </a:p>
          <a:p>
            <a:r>
              <a:rPr lang="cs-CZ" dirty="0" smtClean="0"/>
              <a:t>okruhy se kříží – AM proud (f, f obalové křivky, intenzita):</a:t>
            </a:r>
            <a:endParaRPr lang="cs-CZ" dirty="0"/>
          </a:p>
          <a:p>
            <a:r>
              <a:rPr lang="cs-CZ" dirty="0" smtClean="0"/>
              <a:t>A-F1=8Hz, </a:t>
            </a:r>
            <a:r>
              <a:rPr lang="cs-CZ" dirty="0" err="1" smtClean="0"/>
              <a:t>int</a:t>
            </a:r>
            <a:r>
              <a:rPr lang="cs-CZ" dirty="0" smtClean="0"/>
              <a:t>=2mA</a:t>
            </a:r>
          </a:p>
          <a:p>
            <a:r>
              <a:rPr lang="cs-CZ" dirty="0" smtClean="0"/>
              <a:t>B-F2=10Hz, </a:t>
            </a:r>
            <a:r>
              <a:rPr lang="cs-CZ" dirty="0" err="1" smtClean="0"/>
              <a:t>int</a:t>
            </a:r>
            <a:r>
              <a:rPr lang="cs-CZ" dirty="0" smtClean="0"/>
              <a:t>=2mA;</a:t>
            </a:r>
          </a:p>
          <a:p>
            <a:r>
              <a:rPr lang="cs-CZ" dirty="0" smtClean="0"/>
              <a:t>parametry AM vyjadřuje DM=hodnota minimální intenzity obalové křivky vůči původní intenzitě (%).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12776"/>
            <a:ext cx="4280469" cy="514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3083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Hloubka modulace (DM)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12776"/>
            <a:ext cx="4464496" cy="5279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0235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interference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3"/>
          </p:nvPr>
        </p:nvSpPr>
        <p:spPr>
          <a:xfrm>
            <a:off x="676655" y="1340768"/>
            <a:ext cx="3247273" cy="47857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patří do </a:t>
            </a:r>
            <a:r>
              <a:rPr lang="cs-CZ" dirty="0" err="1" smtClean="0"/>
              <a:t>sf</a:t>
            </a:r>
            <a:r>
              <a:rPr lang="cs-CZ" dirty="0" smtClean="0"/>
              <a:t> (t);</a:t>
            </a:r>
          </a:p>
          <a:p>
            <a:r>
              <a:rPr lang="cs-CZ" dirty="0" smtClean="0"/>
              <a:t>důležité přiložení elektrod!!!;</a:t>
            </a:r>
          </a:p>
          <a:p>
            <a:r>
              <a:rPr lang="cs-CZ" dirty="0" smtClean="0"/>
              <a:t>blízká lokalizace 0 a 100% </a:t>
            </a:r>
            <a:r>
              <a:rPr lang="cs-CZ" dirty="0" smtClean="0"/>
              <a:t>DM (</a:t>
            </a:r>
            <a:r>
              <a:rPr lang="cs-CZ" dirty="0" err="1" smtClean="0"/>
              <a:t>obr.B</a:t>
            </a:r>
            <a:r>
              <a:rPr lang="cs-CZ" dirty="0" smtClean="0"/>
              <a:t>) </a:t>
            </a:r>
            <a:r>
              <a:rPr lang="cs-CZ" dirty="0" smtClean="0"/>
              <a:t>– ne u akutních stavů;</a:t>
            </a:r>
          </a:p>
          <a:p>
            <a:r>
              <a:rPr lang="cs-CZ" dirty="0" err="1" smtClean="0"/>
              <a:t>transregionální</a:t>
            </a:r>
            <a:r>
              <a:rPr lang="cs-CZ" dirty="0" smtClean="0"/>
              <a:t> aplikace, hluboký účinek (subchronické a chronické stavy)</a:t>
            </a:r>
          </a:p>
          <a:p>
            <a:r>
              <a:rPr lang="cs-CZ" dirty="0" smtClean="0"/>
              <a:t>3-20 </a:t>
            </a:r>
            <a:r>
              <a:rPr lang="cs-CZ" dirty="0"/>
              <a:t>min, denně až 3xtýdně, po 3. aplikaci </a:t>
            </a:r>
            <a:r>
              <a:rPr lang="cs-CZ" dirty="0" smtClean="0"/>
              <a:t>úleva.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340768"/>
            <a:ext cx="4896543" cy="4785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0298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486</TotalTime>
  <Words>776</Words>
  <Application>Microsoft Office PowerPoint</Application>
  <PresentationFormat>Předvádění na obrazovce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Vlnění</vt:lpstr>
      <vt:lpstr>Středofrekvenční proudy</vt:lpstr>
      <vt:lpstr>Dagmar Králová</vt:lpstr>
      <vt:lpstr>Osnova:</vt:lpstr>
      <vt:lpstr>Středofrekvenční proudy - chrakteristika</vt:lpstr>
      <vt:lpstr>Účinky sf proudů ve srovnání s nf proudy</vt:lpstr>
      <vt:lpstr>Základní dělení sf proudů</vt:lpstr>
      <vt:lpstr>Sf (t)</vt:lpstr>
      <vt:lpstr>Hloubka modulace (DM)</vt:lpstr>
      <vt:lpstr>Klasická interference</vt:lpstr>
      <vt:lpstr>Parametry FM u sf proudů</vt:lpstr>
      <vt:lpstr>Izoplanární vektorové pole</vt:lpstr>
      <vt:lpstr>Rozložení 100% DM u jednotlivých typů tetrapolární aplikace</vt:lpstr>
      <vt:lpstr>Dipólové vektorové pole</vt:lpstr>
      <vt:lpstr>Dipólové vektorové pole</vt:lpstr>
      <vt:lpstr>Literatura: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Středofrekvenční proudy</dc:title>
  <dc:creator>Uživatel</dc:creator>
  <cp:lastModifiedBy>Uživatel</cp:lastModifiedBy>
  <cp:revision>29</cp:revision>
  <dcterms:created xsi:type="dcterms:W3CDTF">2011-11-14T09:45:46Z</dcterms:created>
  <dcterms:modified xsi:type="dcterms:W3CDTF">2011-11-21T09:47:15Z</dcterms:modified>
</cp:coreProperties>
</file>