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</p:sldMasterIdLst>
  <p:notesMasterIdLst>
    <p:notesMasterId r:id="rId12"/>
  </p:notesMasterIdLst>
  <p:sldIdLst>
    <p:sldId id="256" r:id="rId6"/>
    <p:sldId id="257" r:id="rId7"/>
    <p:sldId id="258" r:id="rId8"/>
    <p:sldId id="260" r:id="rId9"/>
    <p:sldId id="259" r:id="rId10"/>
    <p:sldId id="26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57C28-317A-4427-BB8A-340CBE8AAF1D}" type="datetimeFigureOut">
              <a:rPr lang="cs-CZ" smtClean="0"/>
              <a:t>11.1.2013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0673A-E608-4C60-A05F-2E5362090A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69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cs-CZ">
              <a:latin typeface="Arial" charset="0"/>
              <a:ea typeface="ＭＳ Ｐゴシック" charset="0"/>
            </a:endParaRPr>
          </a:p>
        </p:txBody>
      </p:sp>
      <p:pic>
        <p:nvPicPr>
          <p:cNvPr id="4" name="Picture 26" descr="titl 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17775" y="2565400"/>
            <a:ext cx="5688013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07BC54B6-AFDA-4099-94EC-C2511BE027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54B6-AFDA-4099-94EC-C2511BE027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54B6-AFDA-4099-94EC-C2511BE027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54B6-AFDA-4099-94EC-C2511BE027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544CB-80C7-42AC-87EF-BD05D86971B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9CEC9-C689-464C-BA85-4B82EDBA7F5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3BFD9-A89F-4BA8-9EAE-D9AE38FEA55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D55BB-A00F-4484-8539-78E4A12A91E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A1386-54F2-4B17-8BC8-CBE591E940F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7787A-6404-4D85-B369-DA29B1DF07E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2C77-7109-4004-B833-9B8A5CF140A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54B6-AFDA-4099-94EC-C2511BE027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8A7F3-E527-4287-8E00-1D1285B8032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05784-CC88-4659-A34C-505C11B88A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E1F15-D9F2-4914-B583-F3A04F85350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35678-7B65-45C0-B5C2-B1ACEF21C2E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C8B5A-B526-44B1-84F0-D5B27750FC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90EDC-A0C6-472F-844C-0CF85D9EAD2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0647E-12D1-4FED-BC99-4DA75AB54D5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6F8FA-52BD-44F5-9C34-9C4E01654A8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C3746-0690-4D2A-9A4B-168C009A5A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9DEA2-C93A-4BDF-9860-92CB6939AB3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54B6-AFDA-4099-94EC-C2511BE027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6530B-0D28-43D2-941E-3FEEFCF560A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FDF1A-910E-4DBF-A8AD-FB63A853520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96619-FF99-4A20-85E7-D715BAB5594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95FEE-892D-4D50-A791-84AD6E99B26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237F2-B747-4B1F-AC3E-68026B1D26C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cs-CZ">
              <a:latin typeface="Arial" charset="0"/>
              <a:ea typeface="ＭＳ Ｐゴシック" charset="0"/>
            </a:endParaRPr>
          </a:p>
        </p:txBody>
      </p:sp>
      <p:pic>
        <p:nvPicPr>
          <p:cNvPr id="4" name="Picture 3" descr="titl 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OPVK_MU_vlevo_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17775" y="5064125"/>
            <a:ext cx="4318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7775" y="2728913"/>
            <a:ext cx="5688013" cy="2157412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1D3F1C61-8EE3-4C30-8D4A-CACC643C09D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462F0-F3A8-41A1-8BF1-23106E15B0F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1FAF4-031A-44C6-8BAC-FCC9D429B1E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2BA10-B309-460F-93AF-67F06D35A7F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C9C0F-D0FB-4425-822D-7440F9CD728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54B6-AFDA-4099-94EC-C2511BE027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8B8DE-15DF-4546-8898-B8BE01ECFBD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7E6EE-A0AF-44CE-8777-31E6B978BD4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7045B-50A0-4D44-A124-77C5035B026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CAA72-A449-4655-8B53-66F42BE43D2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5A374-77E6-42B4-8D4E-1D41572C78F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2676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2676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C96CC-06DA-471B-9B38-36EE75F18EF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C8B5A-B526-44B1-84F0-D5B27750FC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A503B-E0A8-48BF-9B21-D2FE009D621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9D384-D81B-48B8-890B-DD9F4FC96DB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813F0-E729-4FC8-9691-3931B258D95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54B6-AFDA-4099-94EC-C2511BE027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7744C-6217-4350-AA6F-9198A35D0DF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30C8E-8F74-45D4-ACA6-09903848195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7EB4C-AED0-4566-9D06-7073CC3B80D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2B235-8235-4C5A-BC1C-7E589668C6E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6BBBB-70F0-4FBF-A7F9-3724D2BEA12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44FC0-5EF6-4C95-AF0F-262AFBC1642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17AE7-5FDD-47B0-97DC-412E68216CC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16922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16922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632AA-C8C6-4633-9F35-D5F739BD857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54B6-AFDA-4099-94EC-C2511BE027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54B6-AFDA-4099-94EC-C2511BE027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54B6-AFDA-4099-94EC-C2511BE027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54B6-AFDA-4099-94EC-C2511BE027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1027" name="Picture 25" descr="zahlavi CZ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07BC54B6-AFDA-4099-94EC-C2511BE027D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3075" name="Picture 12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E193AD70-0748-40B0-8C42-05BAA9377DD0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4099" name="Picture 10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7A3A80DA-C06B-4E12-AA74-7353CA5C226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4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5123" name="Picture 3" descr="zahlavi CZ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DED8C153-02B7-4825-AE81-4972CB1D6CBA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5128" name="Picture 8" descr="OPVK_MU_vlevo_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9138" y="4313238"/>
            <a:ext cx="6118225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21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7171" name="Picture 3" descr="zahlavi C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Trebuchet MS" pitchFamily="34" charset="0"/>
              </a:defRPr>
            </a:lvl1pPr>
          </a:lstStyle>
          <a:p>
            <a:fld id="{E6C81097-B050-4ADB-A55F-95FACBC4A45D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7175" name="Picture 8" descr="OPVK_MU_stred_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9138" y="2789238"/>
            <a:ext cx="769778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Blip>
          <a:blip r:embed="rId15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00100" y="1142984"/>
            <a:ext cx="7772400" cy="1470025"/>
          </a:xfrm>
        </p:spPr>
        <p:txBody>
          <a:bodyPr/>
          <a:lstStyle/>
          <a:p>
            <a:r>
              <a:rPr lang="cs-CZ" sz="4000" dirty="0" smtClean="0"/>
              <a:t>Basketbal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7664" y="2132856"/>
            <a:ext cx="6400800" cy="1752600"/>
          </a:xfrm>
        </p:spPr>
        <p:txBody>
          <a:bodyPr/>
          <a:lstStyle/>
          <a:p>
            <a:r>
              <a:rPr lang="cs-CZ" sz="1400" dirty="0"/>
              <a:t>d</a:t>
            </a:r>
            <a:r>
              <a:rPr lang="cs-CZ" sz="1400" dirty="0" smtClean="0"/>
              <a:t>oc. PaedDr. Jan </a:t>
            </a:r>
            <a:r>
              <a:rPr lang="cs-CZ" sz="1400" dirty="0" err="1" smtClean="0"/>
              <a:t>Štumbauer</a:t>
            </a:r>
            <a:r>
              <a:rPr lang="cs-CZ" sz="1400" dirty="0" smtClean="0"/>
              <a:t>, CSc.</a:t>
            </a:r>
            <a:endParaRPr lang="cs-CZ" sz="1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7772400" cy="1470025"/>
          </a:xfrm>
        </p:spPr>
        <p:txBody>
          <a:bodyPr/>
          <a:lstStyle/>
          <a:p>
            <a:r>
              <a:rPr lang="cs-CZ" dirty="0" smtClean="0"/>
              <a:t>Historie basketbalu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348" y="1571612"/>
            <a:ext cx="7929618" cy="1752600"/>
          </a:xfrm>
        </p:spPr>
        <p:txBody>
          <a:bodyPr/>
          <a:lstStyle/>
          <a:p>
            <a:pPr algn="l"/>
            <a:r>
              <a:rPr lang="cs-CZ" sz="1800" dirty="0" smtClean="0"/>
              <a:t>Hra byla vytvořena v roce 1891 Dr. </a:t>
            </a:r>
            <a:r>
              <a:rPr lang="cs-CZ" sz="1800" dirty="0" err="1" smtClean="0"/>
              <a:t>Jamesem</a:t>
            </a:r>
            <a:r>
              <a:rPr lang="cs-CZ" sz="1800" dirty="0" smtClean="0"/>
              <a:t> </a:t>
            </a:r>
            <a:r>
              <a:rPr lang="cs-CZ" sz="1800" dirty="0" err="1" smtClean="0"/>
              <a:t>Naismithem</a:t>
            </a:r>
            <a:r>
              <a:rPr lang="cs-CZ" sz="1800" dirty="0" smtClean="0"/>
              <a:t>, který působil jako učitel na sportovní škole YMCA ve </a:t>
            </a:r>
            <a:r>
              <a:rPr lang="cs-CZ" sz="1800" dirty="0" err="1" smtClean="0"/>
              <a:t>Springfieldu</a:t>
            </a:r>
            <a:r>
              <a:rPr lang="cs-CZ" sz="1800" dirty="0" smtClean="0"/>
              <a:t> ve státě Massachusetts. </a:t>
            </a:r>
            <a:r>
              <a:rPr lang="cs-CZ" sz="1800" dirty="0" err="1" smtClean="0"/>
              <a:t>James</a:t>
            </a:r>
            <a:r>
              <a:rPr lang="cs-CZ" sz="1800" dirty="0" smtClean="0"/>
              <a:t> </a:t>
            </a:r>
            <a:r>
              <a:rPr lang="cs-CZ" sz="1800" dirty="0" err="1" smtClean="0"/>
              <a:t>Naismith</a:t>
            </a:r>
            <a:r>
              <a:rPr lang="cs-CZ" sz="1800" dirty="0" smtClean="0"/>
              <a:t> se narodil 6. 1. 1861 v </a:t>
            </a:r>
            <a:r>
              <a:rPr lang="cs-CZ" sz="1800" dirty="0" err="1" smtClean="0"/>
              <a:t>Almonte</a:t>
            </a:r>
            <a:r>
              <a:rPr lang="cs-CZ" sz="1800" dirty="0" smtClean="0"/>
              <a:t> v Kanadě. V roce 1891 dostal za úkol od tehdejšího ředitele Dr. </a:t>
            </a:r>
            <a:r>
              <a:rPr lang="cs-CZ" sz="1800" dirty="0" err="1" smtClean="0"/>
              <a:t>Luthera</a:t>
            </a:r>
            <a:r>
              <a:rPr lang="cs-CZ" sz="1800" dirty="0" smtClean="0"/>
              <a:t> </a:t>
            </a:r>
            <a:r>
              <a:rPr lang="cs-CZ" sz="1800" dirty="0" err="1" smtClean="0"/>
              <a:t>Gulicka</a:t>
            </a:r>
            <a:r>
              <a:rPr lang="cs-CZ" sz="1800" dirty="0" smtClean="0"/>
              <a:t>, aby vymyslel novou hru, kterou budou moci studenti hrát v tělocvičně, za nepříznivého počasí. Proto vymyslel hru basketbal, která se během následujících sta let stala jednou z nejoblíbenějších sportovních her na světě. 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pic>
        <p:nvPicPr>
          <p:cNvPr id="1026" name="il_fi" descr="naismi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429000"/>
            <a:ext cx="2068198" cy="309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785786" y="3718679"/>
            <a:ext cx="55721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err="1"/>
              <a:t>Naismith</a:t>
            </a:r>
            <a:r>
              <a:rPr lang="cs-CZ" sz="1400" dirty="0"/>
              <a:t> poté vymyslel pět základních zásad, které sepsal mezi 13 základních pravidel:</a:t>
            </a:r>
          </a:p>
          <a:p>
            <a:r>
              <a:rPr lang="cs-CZ" sz="1400" dirty="0"/>
              <a:t>	• Hra je hrána s kulatým míčem a hraje se rukama.</a:t>
            </a:r>
          </a:p>
          <a:p>
            <a:r>
              <a:rPr lang="cs-CZ" sz="1400" dirty="0"/>
              <a:t>	• Hráč nesmí běhat s míčem.</a:t>
            </a:r>
          </a:p>
          <a:p>
            <a:r>
              <a:rPr lang="cs-CZ" sz="1400" dirty="0"/>
              <a:t>	• Jakýkoliv hráč může zaujmout jakoukoliv pozici na hřišti v jakýkoliv</a:t>
            </a:r>
          </a:p>
          <a:p>
            <a:r>
              <a:rPr lang="cs-CZ" sz="1400" dirty="0"/>
              <a:t>	   čas.</a:t>
            </a:r>
          </a:p>
          <a:p>
            <a:r>
              <a:rPr lang="cs-CZ" sz="1400" dirty="0"/>
              <a:t>	• Mezi hráči nesmí být žádný fyzický kontakt.</a:t>
            </a:r>
          </a:p>
          <a:p>
            <a:r>
              <a:rPr lang="cs-CZ" sz="1400" dirty="0"/>
              <a:t>	• Koš musí být umístěn vodorovně nad zemí hřiště </a:t>
            </a:r>
            <a:r>
              <a:rPr lang="cs-CZ" sz="1400" dirty="0" smtClean="0"/>
              <a:t>	(</a:t>
            </a:r>
            <a:r>
              <a:rPr lang="cs-CZ" sz="1400" dirty="0" err="1"/>
              <a:t>Smith</a:t>
            </a:r>
            <a:r>
              <a:rPr lang="cs-CZ" sz="1400" dirty="0"/>
              <a:t>, 1998).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229600" cy="1143000"/>
          </a:xfrm>
        </p:spPr>
        <p:txBody>
          <a:bodyPr/>
          <a:lstStyle/>
          <a:p>
            <a:r>
              <a:rPr lang="cs-CZ" dirty="0" smtClean="0"/>
              <a:t>Pravidla basketbalu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2976" y="1571612"/>
            <a:ext cx="6434138" cy="5006975"/>
          </a:xfrm>
        </p:spPr>
        <p:txBody>
          <a:bodyPr/>
          <a:lstStyle/>
          <a:p>
            <a:r>
              <a:rPr lang="cs-CZ" sz="1600" dirty="0" smtClean="0"/>
              <a:t>hrají 2 družstva o 5 hráčích </a:t>
            </a:r>
          </a:p>
          <a:p>
            <a:r>
              <a:rPr lang="cs-CZ" sz="1600" dirty="0" smtClean="0"/>
              <a:t>Cílem je hodit míč do soupeřova koše a zabránit soupeři</a:t>
            </a:r>
          </a:p>
          <a:p>
            <a:r>
              <a:rPr lang="cs-CZ" sz="1600" dirty="0" smtClean="0"/>
              <a:t>Míčem se hraje pouze rukou (rukama) a může být přihrán, hozen, tečován, kutálen nebo driblován s omezeními, uvedenými v pravidlech</a:t>
            </a:r>
          </a:p>
          <a:p>
            <a:r>
              <a:rPr lang="cs-CZ" sz="1600" dirty="0" smtClean="0"/>
              <a:t>Hráč se smí s míčem pohybovat pouze za stálého driblování</a:t>
            </a:r>
          </a:p>
          <a:p>
            <a:r>
              <a:rPr lang="cs-CZ" sz="1600" dirty="0" smtClean="0"/>
              <a:t>Čas utkání se skládá ze 4 období po 10 minutách čistého času</a:t>
            </a:r>
          </a:p>
          <a:p>
            <a:r>
              <a:rPr lang="cs-CZ" sz="1600" dirty="0" smtClean="0"/>
              <a:t>Hrací plocha –    28 m na délku a 15 m na šířku</a:t>
            </a:r>
          </a:p>
          <a:p>
            <a:pPr lvl="4">
              <a:buNone/>
            </a:pPr>
            <a:r>
              <a:rPr lang="cs-CZ" sz="1600" dirty="0" smtClean="0"/>
              <a:t>Rozměry desek jsou 1,80 m horizontálně a 1,05 m vertikál</a:t>
            </a:r>
          </a:p>
          <a:p>
            <a:pPr lvl="4">
              <a:buNone/>
            </a:pPr>
            <a:endParaRPr lang="cs-CZ" sz="1600" dirty="0" smtClean="0"/>
          </a:p>
          <a:p>
            <a:r>
              <a:rPr lang="cs-CZ" sz="1600" dirty="0" smtClean="0"/>
              <a:t>Míč musí být nahuštěn vzduchem tak, aby při spuštění na hrací plochu z výšky 1,80 m, vyskočil do výšky 1,20 m až 1,40 m </a:t>
            </a:r>
          </a:p>
          <a:p>
            <a:r>
              <a:rPr lang="cs-CZ" sz="1600" dirty="0" smtClean="0"/>
              <a:t>Koš se počítá několika způsoby:</a:t>
            </a:r>
          </a:p>
          <a:p>
            <a:r>
              <a:rPr lang="cs-CZ" sz="1600" dirty="0" smtClean="0"/>
              <a:t>	• Koš z trestného hodu se počítá za jeden bod.</a:t>
            </a:r>
          </a:p>
          <a:p>
            <a:r>
              <a:rPr lang="cs-CZ" sz="1600" dirty="0" smtClean="0"/>
              <a:t>	• Koš z dvoubodového území se počítá za dva body.</a:t>
            </a:r>
          </a:p>
          <a:p>
            <a:r>
              <a:rPr lang="cs-CZ" sz="1600" dirty="0" smtClean="0"/>
              <a:t>	• Koš z tříbodového území se počítá za tři body (</a:t>
            </a:r>
            <a:r>
              <a:rPr lang="cs-CZ" sz="1600" dirty="0" err="1" smtClean="0"/>
              <a:t>cabr.cbf.cz</a:t>
            </a:r>
            <a:r>
              <a:rPr lang="cs-CZ" sz="1600" dirty="0" smtClean="0"/>
              <a:t>)</a:t>
            </a:r>
            <a:endParaRPr lang="cs-CZ" sz="16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/>
          <a:lstStyle/>
          <a:p>
            <a:r>
              <a:rPr lang="cs-CZ" dirty="0" smtClean="0"/>
              <a:t>Hrací plocha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3115"/>
            <a:ext cx="6072230" cy="396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229600" cy="1143000"/>
          </a:xfrm>
        </p:spPr>
        <p:txBody>
          <a:bodyPr/>
          <a:lstStyle/>
          <a:p>
            <a:r>
              <a:rPr lang="cs-CZ" dirty="0" smtClean="0"/>
              <a:t>Herní činnosti jednotlivce v basketbale</a:t>
            </a:r>
            <a:br>
              <a:rPr lang="cs-CZ" dirty="0" smtClean="0"/>
            </a:br>
            <a:r>
              <a:rPr lang="cs-CZ" dirty="0" smtClean="0"/>
              <a:t> 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786" y="1643050"/>
            <a:ext cx="6434138" cy="5006975"/>
          </a:xfrm>
        </p:spPr>
        <p:txBody>
          <a:bodyPr/>
          <a:lstStyle/>
          <a:p>
            <a:pPr>
              <a:buNone/>
            </a:pPr>
            <a:r>
              <a:rPr lang="cs-CZ" sz="2000" b="1" dirty="0" smtClean="0"/>
              <a:t>Útočné herní činnosti jednotlivce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 smtClean="0"/>
              <a:t>Uvolňování hráče s míčem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 smtClean="0"/>
              <a:t>Uvolňování hráče bez míče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 smtClean="0"/>
              <a:t>Přihrávání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b="1" dirty="0" smtClean="0"/>
              <a:t>Střelba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b="1" dirty="0" smtClean="0"/>
              <a:t>Clonění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b="1" dirty="0" smtClean="0"/>
              <a:t>Doskakování</a:t>
            </a:r>
          </a:p>
          <a:p>
            <a:pPr>
              <a:buNone/>
            </a:pPr>
            <a:endParaRPr lang="cs-CZ" sz="1600" b="1" dirty="0" smtClean="0"/>
          </a:p>
          <a:p>
            <a:pPr>
              <a:buNone/>
            </a:pPr>
            <a:r>
              <a:rPr lang="cs-CZ" sz="2000" b="1" dirty="0" smtClean="0"/>
              <a:t>Obranné herní činnosti jednotlivce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 smtClean="0"/>
              <a:t>Krytí hráče bez míče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b="1" dirty="0" smtClean="0"/>
              <a:t>Krytí hráče s míčem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b="1" dirty="0" smtClean="0"/>
              <a:t>Krytí hráče po střelbě a stahování míčů</a:t>
            </a:r>
            <a:endParaRPr lang="cs-CZ" sz="16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786" y="1714488"/>
            <a:ext cx="8234363" cy="178435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Děkuji </a:t>
            </a:r>
            <a:r>
              <a:rPr lang="cs-CZ" smtClean="0"/>
              <a:t>za </a:t>
            </a:r>
            <a:r>
              <a:rPr lang="cs-CZ" smtClean="0"/>
              <a:t>pozornost.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Projekt: Cizí jazyky v kinantropologii, reg. č.: CZ.1.07/2.2.00/15.0199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U_PPTprezentace_sablona_CZ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U_PPTprezentace_sablona_CZ">
  <a:themeElements>
    <a:clrScheme name="1_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MU_PPTprezentace_sablona_CZ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50</TotalTime>
  <Words>319</Words>
  <Application>Microsoft Office PowerPoint</Application>
  <PresentationFormat>Předvádění na obrazovce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Motiv1</vt:lpstr>
      <vt:lpstr>1_Směsi</vt:lpstr>
      <vt:lpstr>2_Směsi</vt:lpstr>
      <vt:lpstr>1_MU_PPTprezentace_sablona_CZ</vt:lpstr>
      <vt:lpstr>3_Směsi</vt:lpstr>
      <vt:lpstr>Basketbal</vt:lpstr>
      <vt:lpstr>Historie basketbalu </vt:lpstr>
      <vt:lpstr>Pravidla basketbalu </vt:lpstr>
      <vt:lpstr>Hrací plocha</vt:lpstr>
      <vt:lpstr>Herní činnosti jednotlivce v basketbale  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Basketbal</dc:title>
  <dc:creator>Josef</dc:creator>
  <cp:lastModifiedBy>zálešáková</cp:lastModifiedBy>
  <cp:revision>7</cp:revision>
  <dcterms:created xsi:type="dcterms:W3CDTF">2012-11-18T08:03:04Z</dcterms:created>
  <dcterms:modified xsi:type="dcterms:W3CDTF">2013-01-11T09:30:04Z</dcterms:modified>
</cp:coreProperties>
</file>