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Lst>
  <p:notesMasterIdLst>
    <p:notesMasterId r:id="rId12"/>
  </p:notesMasterIdLst>
  <p:sldIdLst>
    <p:sldId id="256" r:id="rId6"/>
    <p:sldId id="257" r:id="rId7"/>
    <p:sldId id="258" r:id="rId8"/>
    <p:sldId id="260" r:id="rId9"/>
    <p:sldId id="259" r:id="rId10"/>
    <p:sldId id="261"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5" d="100"/>
          <a:sy n="75" d="100"/>
        </p:scale>
        <p:origin x="-1002"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C492A-FFBF-4024-B00F-97057F68720E}" type="datetimeFigureOut">
              <a:rPr lang="cs-CZ" smtClean="0"/>
              <a:t>11.1.2013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35079-B164-47CC-A6B4-274961CDE7DF}" type="slidenum">
              <a:rPr lang="cs-CZ" smtClean="0"/>
              <a:t>‹#›</a:t>
            </a:fld>
            <a:endParaRPr lang="cs-CZ"/>
          </a:p>
        </p:txBody>
      </p:sp>
    </p:spTree>
    <p:extLst>
      <p:ext uri="{BB962C8B-B14F-4D97-AF65-F5344CB8AC3E}">
        <p14:creationId xmlns:p14="http://schemas.microsoft.com/office/powerpoint/2010/main" val="321176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1"/>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26"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65548" name="Rectangle 12"/>
          <p:cNvSpPr>
            <a:spLocks noGrp="1" noChangeArrowheads="1"/>
          </p:cNvSpPr>
          <p:nvPr>
            <p:ph type="ctrTitle"/>
          </p:nvPr>
        </p:nvSpPr>
        <p:spPr>
          <a:xfrm>
            <a:off x="2517775" y="2565400"/>
            <a:ext cx="5688013" cy="2663825"/>
          </a:xfrm>
        </p:spPr>
        <p:txBody>
          <a:bodyPr tIns="0" bIns="0" anchor="ctr"/>
          <a:lstStyle>
            <a:lvl1pPr>
              <a:defRPr sz="3200"/>
            </a:lvl1pPr>
          </a:lstStyle>
          <a:p>
            <a:pPr lvl="0"/>
            <a:r>
              <a:rPr lang="cs-CZ" noProof="0" smtClean="0"/>
              <a:t>Klepnutím lze upravit styl předlohy nadpisů.</a:t>
            </a:r>
          </a:p>
        </p:txBody>
      </p:sp>
      <p:sp>
        <p:nvSpPr>
          <p:cNvPr id="5" name="Rectangle 1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pl-PL" smtClean="0"/>
              <a:t>Projekt: Cizí jazyky v kinantropologii, reg. č.: CZ.1.07/2.2.00/15.0199</a:t>
            </a:r>
            <a:endParaRPr lang="cs-CZ"/>
          </a:p>
        </p:txBody>
      </p:sp>
      <p:sp>
        <p:nvSpPr>
          <p:cNvPr id="6" name="Rectangle 1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500697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50069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endParaRPr lang="cs-CZ"/>
          </a:p>
        </p:txBody>
      </p:sp>
      <p:sp>
        <p:nvSpPr>
          <p:cNvPr id="5" name="Zástupný symbol pro zápatí 4"/>
          <p:cNvSpPr>
            <a:spLocks noGrp="1"/>
          </p:cNvSpPr>
          <p:nvPr>
            <p:ph type="ftr" sz="quarter" idx="11"/>
          </p:nvPr>
        </p:nvSpPr>
        <p:spPr/>
        <p:txBody>
          <a:bodyPr/>
          <a:lstStyle/>
          <a:p>
            <a:r>
              <a:rPr lang="pl-PL" smtClean="0"/>
              <a:t>Projekt: Cizí jazyky v kinantropologii, reg. č.: CZ.1.07/2.2.00/15.0199</a:t>
            </a:r>
            <a:endParaRPr lang="cs-CZ"/>
          </a:p>
        </p:txBody>
      </p:sp>
      <p:sp>
        <p:nvSpPr>
          <p:cNvPr id="6" name="Zástupný symbol pro číslo snímku 5"/>
          <p:cNvSpPr>
            <a:spLocks noGrp="1"/>
          </p:cNvSpPr>
          <p:nvPr>
            <p:ph type="sldNum" sz="quarter" idx="12"/>
          </p:nvPr>
        </p:nvSpPr>
        <p:spPr/>
        <p:txBody>
          <a:bodyPr/>
          <a:lstStyle/>
          <a:p>
            <a:fld id="{07BC54B6-AFDA-4099-94EC-C2511BE027DC}" type="slidenum">
              <a:rPr lang="cs-CZ" smtClean="0"/>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542544CB-80C7-42AC-87EF-BD05D86971BB}" type="slidenum">
              <a:rPr lang="cs-CZ"/>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A069CEC9-C689-464C-BA85-4B82EDBA7F52}" type="slidenum">
              <a:rPr lang="cs-CZ"/>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E673BFD9-A89F-4BA8-9EAE-D9AE38FEA550}" type="slidenum">
              <a:rPr lang="cs-CZ"/>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27DD55BB-A00F-4484-8539-78E4A12A91E2}" type="slidenum">
              <a:rPr lang="cs-CZ"/>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9"/>
          <p:cNvSpPr>
            <a:spLocks noGrp="1" noChangeArrowheads="1"/>
          </p:cNvSpPr>
          <p:nvPr>
            <p:ph type="sldNum" sz="quarter" idx="11"/>
          </p:nvPr>
        </p:nvSpPr>
        <p:spPr>
          <a:ln/>
        </p:spPr>
        <p:txBody>
          <a:bodyPr/>
          <a:lstStyle>
            <a:lvl1pPr>
              <a:defRPr/>
            </a:lvl1pPr>
          </a:lstStyle>
          <a:p>
            <a:fld id="{9DDA1386-54F2-4B17-8BC8-CBE591E940F1}" type="slidenum">
              <a:rPr lang="cs-CZ"/>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9"/>
          <p:cNvSpPr>
            <a:spLocks noGrp="1" noChangeArrowheads="1"/>
          </p:cNvSpPr>
          <p:nvPr>
            <p:ph type="sldNum" sz="quarter" idx="11"/>
          </p:nvPr>
        </p:nvSpPr>
        <p:spPr>
          <a:ln/>
        </p:spPr>
        <p:txBody>
          <a:bodyPr/>
          <a:lstStyle>
            <a:lvl1pPr>
              <a:defRPr/>
            </a:lvl1pPr>
          </a:lstStyle>
          <a:p>
            <a:fld id="{4787787A-6404-4D85-B369-DA29B1DF07EF}" type="slidenum">
              <a:rPr lang="cs-CZ"/>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9"/>
          <p:cNvSpPr>
            <a:spLocks noGrp="1" noChangeArrowheads="1"/>
          </p:cNvSpPr>
          <p:nvPr>
            <p:ph type="sldNum" sz="quarter" idx="11"/>
          </p:nvPr>
        </p:nvSpPr>
        <p:spPr>
          <a:ln/>
        </p:spPr>
        <p:txBody>
          <a:bodyPr/>
          <a:lstStyle>
            <a:lvl1pPr>
              <a:defRPr/>
            </a:lvl1pPr>
          </a:lstStyle>
          <a:p>
            <a:fld id="{350F2C77-7109-4004-B833-9B8A5CF140A4}"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2348A7F3-E527-4287-8E00-1D1285B80324}" type="slidenum">
              <a:rPr lang="cs-CZ"/>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76D05784-CC88-4659-A34C-505C11B88AAB}" type="slidenum">
              <a:rPr lang="cs-CZ"/>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BAEE1F15-D9F2-4914-B583-F3A04F853500}" type="slidenum">
              <a:rPr lang="cs-CZ"/>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99E35678-7B65-45C0-B5C2-B1ACEF21C2E2}" type="slidenum">
              <a:rPr lang="cs-CZ"/>
              <a:pPr/>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EA6C8B5A-B526-44B1-84F0-D5B27750FC8A}" type="slidenum">
              <a:rPr lang="cs-CZ"/>
              <a:pPr/>
              <a:t>‹#›</a:t>
            </a:fld>
            <a:endParaRPr lang="cs-CZ"/>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A3590EDC-A0C6-472F-844C-0CF85D9EAD28}" type="slidenum">
              <a:rPr lang="cs-CZ"/>
              <a:pPr/>
              <a:t>‹#›</a:t>
            </a:fld>
            <a:endParaRPr lang="cs-CZ"/>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57A0647E-12D1-4FED-BC99-4DA75AB54D56}" type="slidenum">
              <a:rPr lang="cs-CZ"/>
              <a:pPr/>
              <a:t>‹#›</a:t>
            </a:fld>
            <a:endParaRPr lang="cs-CZ"/>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2520950" y="1125538"/>
            <a:ext cx="31400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5813425" y="1125538"/>
            <a:ext cx="3141663"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3166F8FA-52BD-44F5-9C34-9C4E01654A84}" type="slidenum">
              <a:rPr lang="cs-CZ"/>
              <a:pPr/>
              <a:t>‹#›</a:t>
            </a:fld>
            <a:endParaRPr lang="cs-CZ"/>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8"/>
          <p:cNvSpPr>
            <a:spLocks noGrp="1" noChangeArrowheads="1"/>
          </p:cNvSpPr>
          <p:nvPr>
            <p:ph type="sldNum" sz="quarter" idx="11"/>
          </p:nvPr>
        </p:nvSpPr>
        <p:spPr>
          <a:ln/>
        </p:spPr>
        <p:txBody>
          <a:bodyPr/>
          <a:lstStyle>
            <a:lvl1pPr>
              <a:defRPr/>
            </a:lvl1pPr>
          </a:lstStyle>
          <a:p>
            <a:fld id="{3BDC3746-0690-4D2A-9A4B-168C009A5A0B}" type="slidenum">
              <a:rPr lang="cs-CZ"/>
              <a:pPr/>
              <a:t>‹#›</a:t>
            </a:fld>
            <a:endParaRPr lang="cs-CZ"/>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8"/>
          <p:cNvSpPr>
            <a:spLocks noGrp="1" noChangeArrowheads="1"/>
          </p:cNvSpPr>
          <p:nvPr>
            <p:ph type="sldNum" sz="quarter" idx="11"/>
          </p:nvPr>
        </p:nvSpPr>
        <p:spPr>
          <a:ln/>
        </p:spPr>
        <p:txBody>
          <a:bodyPr/>
          <a:lstStyle>
            <a:lvl1pPr>
              <a:defRPr/>
            </a:lvl1pPr>
          </a:lstStyle>
          <a:p>
            <a:fld id="{CA39DEA2-C93A-4BDF-9860-92CB6939AB36}"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8"/>
          <p:cNvSpPr>
            <a:spLocks noGrp="1" noChangeArrowheads="1"/>
          </p:cNvSpPr>
          <p:nvPr>
            <p:ph type="sldNum" sz="quarter" idx="11"/>
          </p:nvPr>
        </p:nvSpPr>
        <p:spPr>
          <a:ln/>
        </p:spPr>
        <p:txBody>
          <a:bodyPr/>
          <a:lstStyle>
            <a:lvl1pPr>
              <a:defRPr/>
            </a:lvl1pPr>
          </a:lstStyle>
          <a:p>
            <a:fld id="{B606530B-0D28-43D2-941E-3FEEFCF560A4}" type="slidenum">
              <a:rPr lang="cs-CZ"/>
              <a:pPr/>
              <a:t>‹#›</a:t>
            </a:fld>
            <a:endParaRPr lang="cs-CZ"/>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91BFDF1A-910E-4DBF-A8AD-FB63A8535208}" type="slidenum">
              <a:rPr lang="cs-CZ"/>
              <a:pPr/>
              <a:t>‹#›</a:t>
            </a:fld>
            <a:endParaRPr lang="cs-CZ"/>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AEA96619-FF99-4A20-85E7-D715BAB55945}" type="slidenum">
              <a:rPr lang="cs-CZ"/>
              <a:pPr/>
              <a:t>‹#›</a:t>
            </a:fld>
            <a:endParaRPr lang="cs-CZ"/>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01595FEE-892D-4D50-A791-84AD6E99B264}" type="slidenum">
              <a:rPr lang="cs-CZ"/>
              <a:pPr/>
              <a:t>‹#›</a:t>
            </a:fld>
            <a:endParaRPr lang="cs-CZ"/>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516237F2-B747-4B1F-AC3E-68026B1D26C5}" type="slidenum">
              <a:rPr lang="cs-CZ"/>
              <a:pPr/>
              <a:t>‹#›</a:t>
            </a:fld>
            <a:endParaRPr lang="cs-CZ"/>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3"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5"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
        <p:nvSpPr>
          <p:cNvPr id="222212" name="Rectangle 4"/>
          <p:cNvSpPr>
            <a:spLocks noGrp="1" noChangeArrowheads="1"/>
          </p:cNvSpPr>
          <p:nvPr>
            <p:ph type="ctrTitle"/>
          </p:nvPr>
        </p:nvSpPr>
        <p:spPr>
          <a:xfrm>
            <a:off x="2517775" y="2728913"/>
            <a:ext cx="5688013" cy="2157412"/>
          </a:xfrm>
        </p:spPr>
        <p:txBody>
          <a:bodyPr tIns="0" bIns="0" anchor="ctr"/>
          <a:lstStyle>
            <a:lvl1pPr>
              <a:defRPr sz="3200"/>
            </a:lvl1pPr>
          </a:lstStyle>
          <a:p>
            <a:pPr lvl="0"/>
            <a:r>
              <a:rPr lang="cs-CZ" noProof="0" smtClean="0"/>
              <a:t>Klepnutím lze upravit styl předlohy nadpisů.</a:t>
            </a:r>
          </a:p>
        </p:txBody>
      </p:sp>
      <p:sp>
        <p:nvSpPr>
          <p:cNvPr id="6"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pl-PL" smtClean="0"/>
              <a:t>Projekt: Cizí jazyky v kinantropologii, reg. č.: CZ.1.07/2.2.00/15.0199</a:t>
            </a:r>
            <a:endParaRPr lang="cs-CZ"/>
          </a:p>
        </p:txBody>
      </p:sp>
      <p:sp>
        <p:nvSpPr>
          <p:cNvPr id="7"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1D3F1C61-8EE3-4C30-8D4A-CACC643C09D2}" type="slidenum">
              <a:rPr lang="cs-CZ"/>
              <a:pPr/>
              <a:t>‹#›</a:t>
            </a:fld>
            <a:endParaRPr lang="cs-CZ"/>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E0F462F0-F3A8-41A1-8BF1-23106E15B0F1}" type="slidenum">
              <a:rPr lang="cs-CZ"/>
              <a:pPr/>
              <a:t>‹#›</a:t>
            </a:fld>
            <a:endParaRPr lang="cs-CZ"/>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81A1FAF4-031A-44C6-8BAC-FCC9D429B1E3}" type="slidenum">
              <a:rPr lang="cs-CZ"/>
              <a:pPr/>
              <a:t>‹#›</a:t>
            </a:fld>
            <a:endParaRPr lang="cs-CZ"/>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6552BA10-B309-460F-93AF-67F06D35A7F9}" type="slidenum">
              <a:rPr lang="cs-CZ"/>
              <a:pPr/>
              <a:t>‹#›</a:t>
            </a:fld>
            <a:endParaRPr lang="cs-CZ"/>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7"/>
          <p:cNvSpPr>
            <a:spLocks noGrp="1" noChangeArrowheads="1"/>
          </p:cNvSpPr>
          <p:nvPr>
            <p:ph type="sldNum" sz="quarter" idx="11"/>
          </p:nvPr>
        </p:nvSpPr>
        <p:spPr>
          <a:ln/>
        </p:spPr>
        <p:txBody>
          <a:bodyPr/>
          <a:lstStyle>
            <a:lvl1pPr>
              <a:defRPr/>
            </a:lvl1pPr>
          </a:lstStyle>
          <a:p>
            <a:fld id="{913C9C0F-D0FB-4425-822D-7440F9CD7289}"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7"/>
          <p:cNvSpPr>
            <a:spLocks noGrp="1" noChangeArrowheads="1"/>
          </p:cNvSpPr>
          <p:nvPr>
            <p:ph type="sldNum" sz="quarter" idx="11"/>
          </p:nvPr>
        </p:nvSpPr>
        <p:spPr>
          <a:ln/>
        </p:spPr>
        <p:txBody>
          <a:bodyPr/>
          <a:lstStyle>
            <a:lvl1pPr>
              <a:defRPr/>
            </a:lvl1pPr>
          </a:lstStyle>
          <a:p>
            <a:fld id="{4348B8DE-15DF-4546-8898-B8BE01ECFBDB}" type="slidenum">
              <a:rPr lang="cs-CZ"/>
              <a:pPr/>
              <a:t>‹#›</a:t>
            </a:fld>
            <a:endParaRPr lang="cs-CZ"/>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7"/>
          <p:cNvSpPr>
            <a:spLocks noGrp="1" noChangeArrowheads="1"/>
          </p:cNvSpPr>
          <p:nvPr>
            <p:ph type="sldNum" sz="quarter" idx="11"/>
          </p:nvPr>
        </p:nvSpPr>
        <p:spPr>
          <a:ln/>
        </p:spPr>
        <p:txBody>
          <a:bodyPr/>
          <a:lstStyle>
            <a:lvl1pPr>
              <a:defRPr/>
            </a:lvl1pPr>
          </a:lstStyle>
          <a:p>
            <a:fld id="{D117E6EE-A0AF-44CE-8777-31E6B978BD4D}" type="slidenum">
              <a:rPr lang="cs-CZ"/>
              <a:pPr/>
              <a:t>‹#›</a:t>
            </a:fld>
            <a:endParaRPr lang="cs-CZ"/>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1FC7045B-50A0-4D44-A124-77C5035B0266}" type="slidenum">
              <a:rPr lang="cs-CZ"/>
              <a:pPr/>
              <a:t>‹#›</a:t>
            </a:fld>
            <a:endParaRPr lang="cs-CZ"/>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AEDCAA72-A449-4655-8B53-66F42BE43D28}" type="slidenum">
              <a:rPr lang="cs-CZ"/>
              <a:pPr/>
              <a:t>‹#›</a:t>
            </a:fld>
            <a:endParaRPr lang="cs-CZ"/>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6EA5A374-77E6-42B4-8D4E-1D41572C78FD}" type="slidenum">
              <a:rPr lang="cs-CZ"/>
              <a:pPr/>
              <a:t>‹#›</a:t>
            </a:fld>
            <a:endParaRPr lang="cs-CZ"/>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267652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2676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52EC96CC-06DA-471B-9B38-36EE75F18EFB}" type="slidenum">
              <a:rPr lang="cs-CZ"/>
              <a:pPr/>
              <a:t>‹#›</a:t>
            </a:fld>
            <a:endParaRPr lang="cs-CZ"/>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EA6C8B5A-B526-44B1-84F0-D5B27750FC8A}" type="slidenum">
              <a:rPr lang="cs-CZ"/>
              <a:pPr/>
              <a:t>‹#›</a:t>
            </a:fld>
            <a:endParaRPr lang="cs-CZ"/>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A16A503B-E0A8-48BF-9B21-D2FE009D621C}" type="slidenum">
              <a:rPr lang="cs-CZ"/>
              <a:pPr/>
              <a:t>‹#›</a:t>
            </a:fld>
            <a:endParaRPr lang="cs-CZ"/>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B179D384-D81B-48B8-890B-DD9F4FC96DBE}" type="slidenum">
              <a:rPr lang="cs-CZ"/>
              <a:pPr/>
              <a:t>‹#›</a:t>
            </a:fld>
            <a:endParaRPr lang="cs-CZ"/>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177813F0-E729-4FC8-9691-3931B258D958}"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4397744C-6217-4350-AA6F-9198A35D0DF5}" type="slidenum">
              <a:rPr lang="cs-CZ"/>
              <a:pPr/>
              <a:t>‹#›</a:t>
            </a:fld>
            <a:endParaRPr lang="cs-CZ"/>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6"/>
          <p:cNvSpPr>
            <a:spLocks noGrp="1" noChangeArrowheads="1"/>
          </p:cNvSpPr>
          <p:nvPr>
            <p:ph type="sldNum" sz="quarter" idx="11"/>
          </p:nvPr>
        </p:nvSpPr>
        <p:spPr>
          <a:ln/>
        </p:spPr>
        <p:txBody>
          <a:bodyPr/>
          <a:lstStyle>
            <a:lvl1pPr>
              <a:defRPr/>
            </a:lvl1pPr>
          </a:lstStyle>
          <a:p>
            <a:fld id="{99930C8E-8F74-45D4-ACA6-099038481954}" type="slidenum">
              <a:rPr lang="cs-CZ"/>
              <a:pPr/>
              <a:t>‹#›</a:t>
            </a:fld>
            <a:endParaRPr lang="cs-CZ"/>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6"/>
          <p:cNvSpPr>
            <a:spLocks noGrp="1" noChangeArrowheads="1"/>
          </p:cNvSpPr>
          <p:nvPr>
            <p:ph type="sldNum" sz="quarter" idx="11"/>
          </p:nvPr>
        </p:nvSpPr>
        <p:spPr>
          <a:ln/>
        </p:spPr>
        <p:txBody>
          <a:bodyPr/>
          <a:lstStyle>
            <a:lvl1pPr>
              <a:defRPr/>
            </a:lvl1pPr>
          </a:lstStyle>
          <a:p>
            <a:fld id="{5557EB4C-AED0-4566-9D06-7073CC3B80D5}" type="slidenum">
              <a:rPr lang="cs-CZ"/>
              <a:pPr/>
              <a:t>‹#›</a:t>
            </a:fld>
            <a:endParaRPr lang="cs-CZ"/>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6"/>
          <p:cNvSpPr>
            <a:spLocks noGrp="1" noChangeArrowheads="1"/>
          </p:cNvSpPr>
          <p:nvPr>
            <p:ph type="sldNum" sz="quarter" idx="11"/>
          </p:nvPr>
        </p:nvSpPr>
        <p:spPr>
          <a:ln/>
        </p:spPr>
        <p:txBody>
          <a:bodyPr/>
          <a:lstStyle>
            <a:lvl1pPr>
              <a:defRPr/>
            </a:lvl1pPr>
          </a:lstStyle>
          <a:p>
            <a:fld id="{5C42B235-8235-4C5A-BC1C-7E589668C6E9}" type="slidenum">
              <a:rPr lang="cs-CZ"/>
              <a:pPr/>
              <a:t>‹#›</a:t>
            </a:fld>
            <a:endParaRPr lang="cs-CZ"/>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BCB6BBBB-70F0-4FBF-A7F9-3724D2BEA12E}" type="slidenum">
              <a:rPr lang="cs-CZ"/>
              <a:pPr/>
              <a:t>‹#›</a:t>
            </a:fld>
            <a:endParaRPr lang="cs-CZ"/>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7FB44FC0-5EF6-4C95-AF0F-262AFBC1642C}" type="slidenum">
              <a:rPr lang="cs-CZ"/>
              <a:pPr/>
              <a:t>‹#›</a:t>
            </a:fld>
            <a:endParaRPr lang="cs-CZ"/>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8EC17AE7-5FDD-47B0-97DC-412E68216CC8}" type="slidenum">
              <a:rPr lang="cs-CZ"/>
              <a:pPr/>
              <a:t>‹#›</a:t>
            </a:fld>
            <a:endParaRPr lang="cs-CZ"/>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16922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16922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000632AA-C8C6-4633-9F35-D5F739BD8578}"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18"/>
          <p:cNvSpPr>
            <a:spLocks noGrp="1" noChangeArrowheads="1"/>
          </p:cNvSpPr>
          <p:nvPr>
            <p:ph type="sldNum" sz="quarter" idx="11"/>
          </p:nvPr>
        </p:nvSpPr>
        <p:spPr>
          <a:ln/>
        </p:spPr>
        <p:txBody>
          <a:bodyPr/>
          <a:lstStyle>
            <a:lvl1pPr>
              <a:defRPr/>
            </a:lvl1pPr>
          </a:lstStyle>
          <a:p>
            <a:fld id="{07BC54B6-AFDA-4099-94EC-C2511BE027DC}"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2.em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e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emf"/><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64531" name="Rectangle 19"/>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1027" name="Picture 25"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64521" name="Rectangle 9"/>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64522" name="Rectangle 10"/>
          <p:cNvSpPr>
            <a:spLocks noGrp="1" noChangeArrowheads="1"/>
          </p:cNvSpPr>
          <p:nvPr>
            <p:ph type="body" idx="1"/>
          </p:nvPr>
        </p:nvSpPr>
        <p:spPr bwMode="auto">
          <a:xfrm>
            <a:off x="720725" y="2017713"/>
            <a:ext cx="82343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64529" name="Rectangle 1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64530" name="Rectangle 1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07BC54B6-AFDA-4099-94EC-C2511BE027DC}"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3075" name="Picture 12"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08551" name="Rectangle 7"/>
          <p:cNvSpPr>
            <a:spLocks noGrp="1" noChangeArrowheads="1"/>
          </p:cNvSpPr>
          <p:nvPr>
            <p:ph type="body" idx="1"/>
          </p:nvPr>
        </p:nvSpPr>
        <p:spPr bwMode="auto">
          <a:xfrm>
            <a:off x="720725" y="1125538"/>
            <a:ext cx="8234363"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8552" name="Rectangle 8"/>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108553" name="Rectangle 9"/>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193AD70-0748-40B0-8C42-05BAA9377DD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4099" name="Picture 10"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10598" name="Rectangle 6"/>
          <p:cNvSpPr>
            <a:spLocks noGrp="1" noChangeArrowheads="1"/>
          </p:cNvSpPr>
          <p:nvPr>
            <p:ph type="body" idx="1"/>
          </p:nvPr>
        </p:nvSpPr>
        <p:spPr bwMode="auto">
          <a:xfrm>
            <a:off x="2520950" y="1125538"/>
            <a:ext cx="643413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10599" name="Rectangle 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110600" name="Rectangle 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7A3A80DA-C06B-4E12-AA74-7353CA5C226E}"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5123" name="Picture 3"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221188" name="Rectangle 4"/>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221189" name="Rectangle 5"/>
          <p:cNvSpPr>
            <a:spLocks noGrp="1" noChangeArrowheads="1"/>
          </p:cNvSpPr>
          <p:nvPr>
            <p:ph type="body" idx="1"/>
          </p:nvPr>
        </p:nvSpPr>
        <p:spPr bwMode="auto">
          <a:xfrm>
            <a:off x="720725" y="2017713"/>
            <a:ext cx="823436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1190" name="Rectangle 6"/>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221191" name="Rectangle 7"/>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DED8C153-02B7-4825-AE81-4972CB1D6CBA}" type="slidenum">
              <a:rPr lang="cs-CZ"/>
              <a:pPr/>
              <a:t>‹#›</a:t>
            </a:fld>
            <a:endParaRPr lang="cs-CZ"/>
          </a:p>
        </p:txBody>
      </p:sp>
      <p:pic>
        <p:nvPicPr>
          <p:cNvPr id="5128" name="Picture 8" descr="OPVK_MU_vlevo_2"/>
          <p:cNvPicPr>
            <a:picLocks noChangeAspect="1" noChangeArrowheads="1"/>
          </p:cNvPicPr>
          <p:nvPr/>
        </p:nvPicPr>
        <p:blipFill>
          <a:blip r:embed="rId15" cstate="print"/>
          <a:srcRect/>
          <a:stretch>
            <a:fillRect/>
          </a:stretch>
        </p:blipFill>
        <p:spPr bwMode="auto">
          <a:xfrm>
            <a:off x="719138" y="4313238"/>
            <a:ext cx="6118225" cy="145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21" r:id="rId12"/>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6"/>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6"/>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6"/>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6"/>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7171" name="Picture 3"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223236" name="Rectangle 4"/>
          <p:cNvSpPr>
            <a:spLocks noGrp="1" noChangeArrowheads="1"/>
          </p:cNvSpPr>
          <p:nvPr>
            <p:ph type="body" idx="1"/>
          </p:nvPr>
        </p:nvSpPr>
        <p:spPr bwMode="auto">
          <a:xfrm>
            <a:off x="720725" y="1125538"/>
            <a:ext cx="8234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3237" name="Rectangle 5"/>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223238" name="Rectangle 6"/>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6C81097-B050-4ADB-A55F-95FACBC4A45D}" type="slidenum">
              <a:rPr lang="cs-CZ"/>
              <a:pPr/>
              <a:t>‹#›</a:t>
            </a:fld>
            <a:endParaRPr lang="cs-CZ"/>
          </a:p>
        </p:txBody>
      </p:sp>
      <p:pic>
        <p:nvPicPr>
          <p:cNvPr id="7175" name="Picture 8" descr="OPVK_MU_stred_2"/>
          <p:cNvPicPr>
            <a:picLocks noChangeAspect="1" noChangeArrowheads="1"/>
          </p:cNvPicPr>
          <p:nvPr/>
        </p:nvPicPr>
        <p:blipFill>
          <a:blip r:embed="rId14" cstate="print"/>
          <a:srcRect/>
          <a:stretch>
            <a:fillRect/>
          </a:stretch>
        </p:blipFill>
        <p:spPr bwMode="auto">
          <a:xfrm>
            <a:off x="719138" y="2789238"/>
            <a:ext cx="7697787" cy="188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00100" y="1142984"/>
            <a:ext cx="7772400" cy="1470025"/>
          </a:xfrm>
        </p:spPr>
        <p:txBody>
          <a:bodyPr/>
          <a:lstStyle/>
          <a:p>
            <a:r>
              <a:rPr lang="cs-CZ" sz="4000" dirty="0" smtClean="0"/>
              <a:t>Basketball</a:t>
            </a:r>
            <a:endParaRPr lang="cs-CZ" sz="4000" dirty="0"/>
          </a:p>
        </p:txBody>
      </p:sp>
      <p:sp>
        <p:nvSpPr>
          <p:cNvPr id="3" name="Podnadpis 2"/>
          <p:cNvSpPr>
            <a:spLocks noGrp="1"/>
          </p:cNvSpPr>
          <p:nvPr>
            <p:ph type="subTitle" idx="1"/>
          </p:nvPr>
        </p:nvSpPr>
        <p:spPr>
          <a:xfrm>
            <a:off x="1619672" y="2204864"/>
            <a:ext cx="6400800" cy="1752600"/>
          </a:xfrm>
        </p:spPr>
        <p:txBody>
          <a:bodyPr/>
          <a:lstStyle/>
          <a:p>
            <a:r>
              <a:rPr lang="cs-CZ" sz="1400" dirty="0"/>
              <a:t>d</a:t>
            </a:r>
            <a:r>
              <a:rPr lang="cs-CZ" sz="1400" dirty="0" smtClean="0"/>
              <a:t>oc. PaedDr. Jan </a:t>
            </a:r>
            <a:r>
              <a:rPr lang="cs-CZ" sz="1400" dirty="0" err="1" smtClean="0"/>
              <a:t>Štumbauer</a:t>
            </a:r>
            <a:r>
              <a:rPr lang="cs-CZ" sz="1400" dirty="0" smtClean="0"/>
              <a:t>, CSc.</a:t>
            </a:r>
            <a:endParaRPr lang="cs-CZ" sz="1400" dirty="0"/>
          </a:p>
        </p:txBody>
      </p:sp>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928670"/>
            <a:ext cx="7772400" cy="1470025"/>
          </a:xfrm>
        </p:spPr>
        <p:txBody>
          <a:bodyPr/>
          <a:lstStyle/>
          <a:p>
            <a:r>
              <a:rPr lang="en-US" dirty="0" smtClean="0"/>
              <a:t>History of Basketball</a:t>
            </a:r>
            <a:r>
              <a:rPr lang="cs-CZ" dirty="0" smtClean="0"/>
              <a:t/>
            </a:r>
            <a:br>
              <a:rPr lang="cs-CZ" dirty="0" smtClean="0"/>
            </a:br>
            <a:r>
              <a:rPr lang="cs-CZ" dirty="0" smtClean="0"/>
              <a:t/>
            </a:r>
            <a:br>
              <a:rPr lang="cs-CZ" dirty="0" smtClean="0"/>
            </a:br>
            <a:endParaRPr lang="cs-CZ" dirty="0"/>
          </a:p>
        </p:txBody>
      </p:sp>
      <p:sp>
        <p:nvSpPr>
          <p:cNvPr id="3" name="Podnadpis 2"/>
          <p:cNvSpPr>
            <a:spLocks noGrp="1"/>
          </p:cNvSpPr>
          <p:nvPr>
            <p:ph type="subTitle" idx="1"/>
          </p:nvPr>
        </p:nvSpPr>
        <p:spPr>
          <a:xfrm>
            <a:off x="714348" y="1571612"/>
            <a:ext cx="7929618" cy="1752600"/>
          </a:xfrm>
        </p:spPr>
        <p:txBody>
          <a:bodyPr/>
          <a:lstStyle/>
          <a:p>
            <a:pPr algn="l"/>
            <a:r>
              <a:rPr lang="en-US" sz="1800" dirty="0" smtClean="0"/>
              <a:t>The game was created in 1891 by Dr. James Naismith who worked as an instructor at YMCA Sports School in Springfield, Massachusetts. James Naismith was born on November 6, 1861 in Almont, Canada. In 1891, he was encouraged by the school principle, Dr. Luther </a:t>
            </a:r>
            <a:r>
              <a:rPr lang="en-US" sz="1800" dirty="0" err="1" smtClean="0"/>
              <a:t>Gulick</a:t>
            </a:r>
            <a:r>
              <a:rPr lang="en-US" sz="1800" dirty="0" smtClean="0"/>
              <a:t>, to design a new game which could be played in a gym when the weather </a:t>
            </a:r>
            <a:r>
              <a:rPr lang="cs-CZ" sz="1800" dirty="0" err="1" smtClean="0"/>
              <a:t>was</a:t>
            </a:r>
            <a:r>
              <a:rPr lang="en-US" sz="1800" dirty="0" smtClean="0"/>
              <a:t> bad. The result was the game of basketball which has become one of the most popular games in the world over the next century. </a:t>
            </a:r>
            <a:endParaRPr lang="cs-CZ" sz="1800" dirty="0"/>
          </a:p>
        </p:txBody>
      </p:sp>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pic>
        <p:nvPicPr>
          <p:cNvPr id="1026" name="il_fi" descr="naismith"/>
          <p:cNvPicPr>
            <a:picLocks noChangeAspect="1" noChangeArrowheads="1"/>
          </p:cNvPicPr>
          <p:nvPr/>
        </p:nvPicPr>
        <p:blipFill>
          <a:blip r:embed="rId2" cstate="print"/>
          <a:srcRect/>
          <a:stretch>
            <a:fillRect/>
          </a:stretch>
        </p:blipFill>
        <p:spPr bwMode="auto">
          <a:xfrm>
            <a:off x="6357950" y="3429000"/>
            <a:ext cx="2068198" cy="3095402"/>
          </a:xfrm>
          <a:prstGeom prst="rect">
            <a:avLst/>
          </a:prstGeom>
          <a:noFill/>
          <a:ln w="9525">
            <a:noFill/>
            <a:miter lim="800000"/>
            <a:headEnd/>
            <a:tailEnd/>
          </a:ln>
        </p:spPr>
      </p:pic>
      <p:sp>
        <p:nvSpPr>
          <p:cNvPr id="7" name="Obdélník 6"/>
          <p:cNvSpPr/>
          <p:nvPr/>
        </p:nvSpPr>
        <p:spPr>
          <a:xfrm>
            <a:off x="785786" y="3718679"/>
            <a:ext cx="5572148" cy="1815882"/>
          </a:xfrm>
          <a:prstGeom prst="rect">
            <a:avLst/>
          </a:prstGeom>
        </p:spPr>
        <p:txBody>
          <a:bodyPr wrap="square">
            <a:spAutoFit/>
          </a:bodyPr>
          <a:lstStyle/>
          <a:p>
            <a:r>
              <a:rPr lang="en-US" sz="1400" dirty="0" smtClean="0"/>
              <a:t>Later, Naismith created five basic principles which he included in 13 basic rules:</a:t>
            </a:r>
            <a:endParaRPr lang="cs-CZ" sz="1400" dirty="0" smtClean="0"/>
          </a:p>
          <a:p>
            <a:pPr lvl="0">
              <a:buFont typeface="Arial" pitchFamily="34" charset="0"/>
              <a:buChar char="•"/>
            </a:pPr>
            <a:r>
              <a:rPr lang="cs-CZ" sz="1400" dirty="0" smtClean="0"/>
              <a:t> </a:t>
            </a:r>
            <a:r>
              <a:rPr lang="en-US" sz="1400" dirty="0" smtClean="0"/>
              <a:t>The game is played with a round ball and is played with hands.</a:t>
            </a:r>
            <a:endParaRPr lang="cs-CZ" sz="1400" dirty="0" smtClean="0"/>
          </a:p>
          <a:p>
            <a:pPr lvl="0">
              <a:buFont typeface="Arial" pitchFamily="34" charset="0"/>
              <a:buChar char="•"/>
            </a:pPr>
            <a:r>
              <a:rPr lang="cs-CZ" sz="1400" dirty="0" smtClean="0"/>
              <a:t> </a:t>
            </a:r>
            <a:r>
              <a:rPr lang="en-US" sz="1400" dirty="0" smtClean="0"/>
              <a:t>The player cannot run with the ball.</a:t>
            </a:r>
            <a:endParaRPr lang="cs-CZ" sz="1400" dirty="0" smtClean="0"/>
          </a:p>
          <a:p>
            <a:pPr lvl="0">
              <a:buFont typeface="Arial" pitchFamily="34" charset="0"/>
              <a:buChar char="•"/>
            </a:pPr>
            <a:r>
              <a:rPr lang="cs-CZ" sz="1400" dirty="0" smtClean="0"/>
              <a:t> </a:t>
            </a:r>
            <a:r>
              <a:rPr lang="en-US" sz="1400" dirty="0" smtClean="0"/>
              <a:t>Any player can take any position in the court at any time.</a:t>
            </a:r>
            <a:endParaRPr lang="cs-CZ" sz="1400" dirty="0" smtClean="0"/>
          </a:p>
          <a:p>
            <a:pPr lvl="0">
              <a:buFont typeface="Arial" pitchFamily="34" charset="0"/>
              <a:buChar char="•"/>
            </a:pPr>
            <a:r>
              <a:rPr lang="cs-CZ" sz="1400" dirty="0" smtClean="0"/>
              <a:t> </a:t>
            </a:r>
            <a:r>
              <a:rPr lang="en-US" sz="1400" dirty="0" smtClean="0"/>
              <a:t>There cannot be any physical contact among the players.</a:t>
            </a:r>
            <a:endParaRPr lang="cs-CZ" sz="1400" dirty="0" smtClean="0"/>
          </a:p>
          <a:p>
            <a:pPr lvl="0">
              <a:buFont typeface="Arial" pitchFamily="34" charset="0"/>
              <a:buChar char="•"/>
            </a:pPr>
            <a:r>
              <a:rPr lang="cs-CZ" sz="1400" dirty="0" smtClean="0"/>
              <a:t> </a:t>
            </a:r>
            <a:r>
              <a:rPr lang="en-US" sz="1400" dirty="0" smtClean="0"/>
              <a:t>The basket must be placed horizontally above the court ground. (Smith, 1998)</a:t>
            </a:r>
            <a:endParaRPr lang="cs-CZ"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1000108"/>
            <a:ext cx="8229600" cy="1143000"/>
          </a:xfrm>
        </p:spPr>
        <p:txBody>
          <a:bodyPr/>
          <a:lstStyle/>
          <a:p>
            <a:r>
              <a:rPr lang="cs-CZ" dirty="0" err="1" smtClean="0"/>
              <a:t>Rules</a:t>
            </a:r>
            <a:r>
              <a:rPr lang="cs-CZ" dirty="0" smtClean="0"/>
              <a:t> </a:t>
            </a:r>
            <a:r>
              <a:rPr lang="cs-CZ" dirty="0" err="1" smtClean="0"/>
              <a:t>of</a:t>
            </a:r>
            <a:r>
              <a:rPr lang="cs-CZ" dirty="0" smtClean="0"/>
              <a:t> Basketball</a:t>
            </a:r>
            <a:endParaRPr lang="cs-CZ" dirty="0"/>
          </a:p>
        </p:txBody>
      </p:sp>
      <p:sp>
        <p:nvSpPr>
          <p:cNvPr id="3" name="Zástupný symbol pro obsah 2"/>
          <p:cNvSpPr>
            <a:spLocks noGrp="1"/>
          </p:cNvSpPr>
          <p:nvPr>
            <p:ph idx="1"/>
          </p:nvPr>
        </p:nvSpPr>
        <p:spPr>
          <a:xfrm>
            <a:off x="1142976" y="1571612"/>
            <a:ext cx="6434138" cy="6033852"/>
          </a:xfrm>
        </p:spPr>
        <p:txBody>
          <a:bodyPr/>
          <a:lstStyle/>
          <a:p>
            <a:r>
              <a:rPr lang="cs-CZ" sz="1400" dirty="0" err="1" smtClean="0"/>
              <a:t>There</a:t>
            </a:r>
            <a:r>
              <a:rPr lang="cs-CZ" sz="1400" dirty="0" smtClean="0"/>
              <a:t> are 2 </a:t>
            </a:r>
            <a:r>
              <a:rPr lang="cs-CZ" sz="1400" dirty="0" err="1" smtClean="0"/>
              <a:t>teams</a:t>
            </a:r>
            <a:r>
              <a:rPr lang="cs-CZ" sz="1400" dirty="0" smtClean="0"/>
              <a:t> </a:t>
            </a:r>
            <a:r>
              <a:rPr lang="cs-CZ" sz="1400" dirty="0" err="1" smtClean="0"/>
              <a:t>of</a:t>
            </a:r>
            <a:r>
              <a:rPr lang="cs-CZ" sz="1400" dirty="0" smtClean="0"/>
              <a:t> 5 </a:t>
            </a:r>
            <a:r>
              <a:rPr lang="cs-CZ" sz="1400" dirty="0" err="1" smtClean="0"/>
              <a:t>players</a:t>
            </a:r>
            <a:r>
              <a:rPr lang="cs-CZ" sz="1400" dirty="0" smtClean="0"/>
              <a:t> </a:t>
            </a:r>
          </a:p>
          <a:p>
            <a:r>
              <a:rPr lang="en-US" sz="1400" dirty="0" smtClean="0"/>
              <a:t>The aim is to throw the ball into the opponent team’s basket and prevent the opponent to control the ball or hit the basket. </a:t>
            </a:r>
            <a:endParaRPr lang="cs-CZ" sz="1400" dirty="0" smtClean="0"/>
          </a:p>
          <a:p>
            <a:r>
              <a:rPr lang="cs-CZ" sz="1400" dirty="0" smtClean="0"/>
              <a:t>T</a:t>
            </a:r>
            <a:r>
              <a:rPr lang="en-US" sz="1400" dirty="0" smtClean="0"/>
              <a:t>he ball can be controlled only with a hand (or hands) and it can be passed, thrown, tapped, rolled or dribbled with restrictions stated by the rules.</a:t>
            </a:r>
            <a:endParaRPr lang="cs-CZ" sz="1400" dirty="0" smtClean="0"/>
          </a:p>
          <a:p>
            <a:r>
              <a:rPr lang="en-US" sz="1400" dirty="0" smtClean="0"/>
              <a:t>The player is allowed to move with the ball only while continuously dribbling.</a:t>
            </a:r>
            <a:endParaRPr lang="cs-CZ" sz="1400" dirty="0" smtClean="0"/>
          </a:p>
          <a:p>
            <a:r>
              <a:rPr lang="en-US" sz="1400" dirty="0" smtClean="0"/>
              <a:t>The duration of a match consists of 4 periods, each lasting 10 minutes of actual time.</a:t>
            </a:r>
            <a:endParaRPr lang="cs-CZ" sz="1400" dirty="0" smtClean="0"/>
          </a:p>
          <a:p>
            <a:r>
              <a:rPr lang="cs-CZ" sz="1400" dirty="0" err="1" smtClean="0"/>
              <a:t>The</a:t>
            </a:r>
            <a:r>
              <a:rPr lang="cs-CZ" sz="1400" dirty="0" smtClean="0"/>
              <a:t> </a:t>
            </a:r>
            <a:r>
              <a:rPr lang="cs-CZ" sz="1400" dirty="0" err="1" smtClean="0"/>
              <a:t>court</a:t>
            </a:r>
            <a:r>
              <a:rPr lang="cs-CZ" sz="1400" dirty="0" smtClean="0"/>
              <a:t> –    </a:t>
            </a:r>
            <a:r>
              <a:rPr lang="cs-CZ" sz="1400" dirty="0" err="1" smtClean="0"/>
              <a:t>length</a:t>
            </a:r>
            <a:r>
              <a:rPr lang="cs-CZ" sz="1400" dirty="0" smtClean="0"/>
              <a:t> 28 m </a:t>
            </a:r>
            <a:r>
              <a:rPr lang="cs-CZ" sz="1400" dirty="0" err="1" smtClean="0"/>
              <a:t>and</a:t>
            </a:r>
            <a:r>
              <a:rPr lang="cs-CZ" sz="1400" dirty="0" smtClean="0"/>
              <a:t> </a:t>
            </a:r>
            <a:r>
              <a:rPr lang="cs-CZ" sz="1400" dirty="0" err="1" smtClean="0"/>
              <a:t>width</a:t>
            </a:r>
            <a:r>
              <a:rPr lang="cs-CZ" sz="1400" dirty="0" smtClean="0"/>
              <a:t> 15 m </a:t>
            </a:r>
          </a:p>
          <a:p>
            <a:pPr lvl="4">
              <a:buNone/>
            </a:pPr>
            <a:r>
              <a:rPr lang="cs-CZ" sz="1400" dirty="0" err="1" smtClean="0"/>
              <a:t>The</a:t>
            </a:r>
            <a:r>
              <a:rPr lang="cs-CZ" sz="1400" dirty="0" smtClean="0"/>
              <a:t> </a:t>
            </a:r>
            <a:r>
              <a:rPr lang="cs-CZ" sz="1400" dirty="0" err="1" smtClean="0"/>
              <a:t>dimensions</a:t>
            </a:r>
            <a:r>
              <a:rPr lang="cs-CZ" sz="1400" dirty="0" smtClean="0"/>
              <a:t> </a:t>
            </a:r>
            <a:r>
              <a:rPr lang="cs-CZ" sz="1400" dirty="0" err="1" smtClean="0"/>
              <a:t>of</a:t>
            </a:r>
            <a:r>
              <a:rPr lang="cs-CZ" sz="1400" dirty="0" smtClean="0"/>
              <a:t> </a:t>
            </a:r>
            <a:r>
              <a:rPr lang="cs-CZ" sz="1400" dirty="0" err="1" smtClean="0"/>
              <a:t>the</a:t>
            </a:r>
            <a:r>
              <a:rPr lang="cs-CZ" sz="1400" dirty="0" smtClean="0"/>
              <a:t> </a:t>
            </a:r>
            <a:r>
              <a:rPr lang="cs-CZ" sz="1400" dirty="0" err="1" smtClean="0"/>
              <a:t>board</a:t>
            </a:r>
            <a:r>
              <a:rPr lang="cs-CZ" sz="1400" dirty="0" smtClean="0"/>
              <a:t> are 1.80 m </a:t>
            </a:r>
            <a:r>
              <a:rPr lang="cs-CZ" sz="1400" dirty="0" err="1" smtClean="0"/>
              <a:t>horizontally</a:t>
            </a:r>
            <a:r>
              <a:rPr lang="cs-CZ" sz="1400" dirty="0" smtClean="0"/>
              <a:t> </a:t>
            </a:r>
            <a:r>
              <a:rPr lang="cs-CZ" sz="1400" dirty="0" err="1" smtClean="0"/>
              <a:t>and</a:t>
            </a:r>
            <a:r>
              <a:rPr lang="cs-CZ" sz="1400" dirty="0" smtClean="0"/>
              <a:t> 1.05 </a:t>
            </a:r>
            <a:r>
              <a:rPr lang="cs-CZ" sz="1400" dirty="0" err="1" smtClean="0"/>
              <a:t>vertically</a:t>
            </a:r>
            <a:endParaRPr lang="cs-CZ" sz="1400" dirty="0" smtClean="0"/>
          </a:p>
          <a:p>
            <a:pPr lvl="4">
              <a:buNone/>
            </a:pPr>
            <a:endParaRPr lang="cs-CZ" sz="1400" dirty="0" smtClean="0"/>
          </a:p>
          <a:p>
            <a:r>
              <a:rPr lang="en-US" sz="1400" dirty="0" smtClean="0"/>
              <a:t>The ball must be inflated with air in such a way that when dropped on the floor from 1.8 m bounces and jumps 1.2-1.4 m high </a:t>
            </a:r>
            <a:r>
              <a:rPr lang="cs-CZ" sz="1400" dirty="0" smtClean="0"/>
              <a:t> </a:t>
            </a:r>
          </a:p>
          <a:p>
            <a:r>
              <a:rPr lang="cs-CZ" sz="1400" dirty="0" smtClean="0"/>
              <a:t>A hit </a:t>
            </a:r>
            <a:r>
              <a:rPr lang="cs-CZ" sz="1400" dirty="0" err="1" smtClean="0"/>
              <a:t>can</a:t>
            </a:r>
            <a:r>
              <a:rPr lang="cs-CZ" sz="1400" dirty="0" smtClean="0"/>
              <a:t> </a:t>
            </a:r>
            <a:r>
              <a:rPr lang="cs-CZ" sz="1400" dirty="0" err="1" smtClean="0"/>
              <a:t>be</a:t>
            </a:r>
            <a:r>
              <a:rPr lang="cs-CZ" sz="1400" dirty="0" smtClean="0"/>
              <a:t> </a:t>
            </a:r>
            <a:r>
              <a:rPr lang="cs-CZ" sz="1400" dirty="0" err="1" smtClean="0"/>
              <a:t>worth</a:t>
            </a:r>
            <a:r>
              <a:rPr lang="cs-CZ" sz="1400" dirty="0" smtClean="0"/>
              <a:t> a </a:t>
            </a:r>
            <a:r>
              <a:rPr lang="cs-CZ" sz="1400" dirty="0" err="1" smtClean="0"/>
              <a:t>different</a:t>
            </a:r>
            <a:r>
              <a:rPr lang="cs-CZ" sz="1400" dirty="0" smtClean="0"/>
              <a:t> </a:t>
            </a:r>
            <a:r>
              <a:rPr lang="cs-CZ" sz="1400" dirty="0" err="1" smtClean="0"/>
              <a:t>number</a:t>
            </a:r>
            <a:r>
              <a:rPr lang="cs-CZ" sz="1400" dirty="0" smtClean="0"/>
              <a:t> </a:t>
            </a:r>
            <a:r>
              <a:rPr lang="cs-CZ" sz="1400" dirty="0" err="1" smtClean="0"/>
              <a:t>of</a:t>
            </a:r>
            <a:r>
              <a:rPr lang="cs-CZ" sz="1400" dirty="0" smtClean="0"/>
              <a:t> </a:t>
            </a:r>
            <a:r>
              <a:rPr lang="cs-CZ" sz="1400" dirty="0" err="1" smtClean="0"/>
              <a:t>points</a:t>
            </a:r>
            <a:r>
              <a:rPr lang="cs-CZ" sz="1400" dirty="0" smtClean="0"/>
              <a:t>:</a:t>
            </a:r>
          </a:p>
          <a:p>
            <a:pPr lvl="0"/>
            <a:r>
              <a:rPr lang="cs-CZ" sz="1400" dirty="0" smtClean="0"/>
              <a:t>	• </a:t>
            </a:r>
            <a:r>
              <a:rPr lang="en-US" sz="1400" dirty="0" smtClean="0"/>
              <a:t>A free throw is equal to one point.</a:t>
            </a:r>
            <a:endParaRPr lang="cs-CZ" sz="1400" dirty="0" smtClean="0"/>
          </a:p>
          <a:p>
            <a:pPr lvl="0"/>
            <a:r>
              <a:rPr lang="cs-CZ" sz="1400" dirty="0" smtClean="0"/>
              <a:t>	• </a:t>
            </a:r>
            <a:r>
              <a:rPr lang="en-US" sz="1400" dirty="0" smtClean="0"/>
              <a:t>A hit from two-point </a:t>
            </a:r>
            <a:r>
              <a:rPr lang="cs-CZ" sz="1400" dirty="0" smtClean="0"/>
              <a:t>area</a:t>
            </a:r>
            <a:r>
              <a:rPr lang="en-US" sz="1400" dirty="0" smtClean="0"/>
              <a:t> counts for two points.</a:t>
            </a:r>
            <a:endParaRPr lang="cs-CZ" sz="1400" dirty="0" smtClean="0"/>
          </a:p>
          <a:p>
            <a:pPr lvl="0"/>
            <a:r>
              <a:rPr lang="cs-CZ" sz="1400" dirty="0" smtClean="0"/>
              <a:t>	• </a:t>
            </a:r>
            <a:r>
              <a:rPr lang="en-US" sz="1400" dirty="0" smtClean="0"/>
              <a:t>A hit from three-point </a:t>
            </a:r>
            <a:r>
              <a:rPr lang="cs-CZ" sz="1400" dirty="0" smtClean="0"/>
              <a:t>area</a:t>
            </a:r>
            <a:r>
              <a:rPr lang="en-US" sz="1400" dirty="0" smtClean="0"/>
              <a:t> means three points (cabr.cbf.cz)</a:t>
            </a:r>
            <a:endParaRPr lang="cs-CZ" sz="1400" dirty="0" smtClean="0"/>
          </a:p>
          <a:p>
            <a:endParaRPr lang="cs-CZ" sz="1600" dirty="0"/>
          </a:p>
        </p:txBody>
      </p:sp>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928670"/>
            <a:ext cx="8229600" cy="1143000"/>
          </a:xfrm>
        </p:spPr>
        <p:txBody>
          <a:bodyPr/>
          <a:lstStyle/>
          <a:p>
            <a:r>
              <a:rPr lang="cs-CZ" dirty="0" err="1" smtClean="0"/>
              <a:t>The</a:t>
            </a:r>
            <a:r>
              <a:rPr lang="cs-CZ" dirty="0" smtClean="0"/>
              <a:t> </a:t>
            </a:r>
            <a:r>
              <a:rPr lang="cs-CZ" dirty="0" err="1" smtClean="0"/>
              <a:t>Court</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pic>
        <p:nvPicPr>
          <p:cNvPr id="68610" name="Picture 2"/>
          <p:cNvPicPr>
            <a:picLocks noChangeAspect="1" noChangeArrowheads="1"/>
          </p:cNvPicPr>
          <p:nvPr/>
        </p:nvPicPr>
        <p:blipFill>
          <a:blip r:embed="rId2" cstate="print"/>
          <a:srcRect/>
          <a:stretch>
            <a:fillRect/>
          </a:stretch>
        </p:blipFill>
        <p:spPr bwMode="auto">
          <a:xfrm>
            <a:off x="1403648" y="2420888"/>
            <a:ext cx="6072230" cy="3967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928670"/>
            <a:ext cx="8229600" cy="1143000"/>
          </a:xfrm>
        </p:spPr>
        <p:txBody>
          <a:bodyPr/>
          <a:lstStyle/>
          <a:p>
            <a:r>
              <a:rPr lang="cs-CZ" dirty="0" smtClean="0"/>
              <a:t>Game </a:t>
            </a:r>
            <a:r>
              <a:rPr lang="cs-CZ" dirty="0" err="1" smtClean="0"/>
              <a:t>activities</a:t>
            </a:r>
            <a:r>
              <a:rPr lang="cs-CZ" dirty="0" smtClean="0"/>
              <a:t> </a:t>
            </a:r>
            <a:r>
              <a:rPr lang="cs-CZ" dirty="0" err="1" smtClean="0"/>
              <a:t>of</a:t>
            </a:r>
            <a:r>
              <a:rPr lang="cs-CZ" dirty="0" smtClean="0"/>
              <a:t> </a:t>
            </a:r>
            <a:r>
              <a:rPr lang="cs-CZ" dirty="0" err="1" smtClean="0"/>
              <a:t>an</a:t>
            </a:r>
            <a:r>
              <a:rPr lang="cs-CZ" dirty="0" smtClean="0"/>
              <a:t> </a:t>
            </a:r>
            <a:r>
              <a:rPr lang="cs-CZ" dirty="0" err="1" smtClean="0"/>
              <a:t>individual</a:t>
            </a:r>
            <a:r>
              <a:rPr lang="cs-CZ" dirty="0" smtClean="0"/>
              <a:t> in basketball</a:t>
            </a:r>
            <a:br>
              <a:rPr lang="cs-CZ" dirty="0" smtClean="0"/>
            </a:br>
            <a:r>
              <a:rPr lang="cs-CZ" dirty="0" smtClean="0"/>
              <a:t> </a:t>
            </a:r>
            <a:br>
              <a:rPr lang="cs-CZ" dirty="0" smtClean="0"/>
            </a:br>
            <a:endParaRPr lang="cs-CZ" dirty="0"/>
          </a:p>
        </p:txBody>
      </p:sp>
      <p:sp>
        <p:nvSpPr>
          <p:cNvPr id="3" name="Zástupný symbol pro obsah 2"/>
          <p:cNvSpPr>
            <a:spLocks noGrp="1"/>
          </p:cNvSpPr>
          <p:nvPr>
            <p:ph idx="1"/>
          </p:nvPr>
        </p:nvSpPr>
        <p:spPr>
          <a:xfrm>
            <a:off x="785786" y="1643050"/>
            <a:ext cx="6434138" cy="5006975"/>
          </a:xfrm>
        </p:spPr>
        <p:txBody>
          <a:bodyPr/>
          <a:lstStyle/>
          <a:p>
            <a:r>
              <a:rPr lang="en-US" sz="2000" b="1" dirty="0" smtClean="0"/>
              <a:t>Offensive </a:t>
            </a:r>
            <a:r>
              <a:rPr lang="cs-CZ" sz="2000" b="1" dirty="0" smtClean="0"/>
              <a:t>g</a:t>
            </a:r>
            <a:r>
              <a:rPr lang="en-US" sz="2000" b="1" dirty="0" err="1" smtClean="0"/>
              <a:t>ame</a:t>
            </a:r>
            <a:r>
              <a:rPr lang="en-US" sz="2000" b="1" dirty="0" smtClean="0"/>
              <a:t> </a:t>
            </a:r>
            <a:r>
              <a:rPr lang="cs-CZ" sz="2000" b="1" dirty="0" smtClean="0"/>
              <a:t>a</a:t>
            </a:r>
            <a:r>
              <a:rPr lang="en-US" sz="2000" b="1" dirty="0" err="1" smtClean="0"/>
              <a:t>ctivities</a:t>
            </a:r>
            <a:r>
              <a:rPr lang="en-US" sz="2000" b="1" dirty="0" smtClean="0"/>
              <a:t> of an </a:t>
            </a:r>
            <a:r>
              <a:rPr lang="cs-CZ" sz="2000" b="1" dirty="0" smtClean="0"/>
              <a:t>i</a:t>
            </a:r>
            <a:r>
              <a:rPr lang="en-US" sz="2000" b="1" dirty="0" err="1" smtClean="0"/>
              <a:t>ndividual</a:t>
            </a:r>
            <a:r>
              <a:rPr lang="en-US" sz="2000" b="1" dirty="0" smtClean="0"/>
              <a:t> </a:t>
            </a:r>
            <a:endParaRPr lang="cs-CZ" sz="2000" dirty="0" smtClean="0"/>
          </a:p>
          <a:p>
            <a:pPr>
              <a:buFont typeface="Arial" pitchFamily="34" charset="0"/>
              <a:buChar char="•"/>
            </a:pPr>
            <a:r>
              <a:rPr lang="en-US" sz="1600" b="1" dirty="0" smtClean="0"/>
              <a:t>Clearing with the </a:t>
            </a:r>
            <a:r>
              <a:rPr lang="cs-CZ" sz="1600" b="1" dirty="0" smtClean="0"/>
              <a:t>b</a:t>
            </a:r>
            <a:r>
              <a:rPr lang="en-US" sz="1600" b="1" dirty="0" smtClean="0"/>
              <a:t>all</a:t>
            </a:r>
            <a:endParaRPr lang="cs-CZ" sz="1600" dirty="0" smtClean="0"/>
          </a:p>
          <a:p>
            <a:pPr>
              <a:buFont typeface="Arial" pitchFamily="34" charset="0"/>
              <a:buChar char="•"/>
            </a:pPr>
            <a:r>
              <a:rPr lang="en-US" sz="1600" b="1" dirty="0" smtClean="0"/>
              <a:t>Clearing without the </a:t>
            </a:r>
            <a:r>
              <a:rPr lang="cs-CZ" sz="1600" b="1" dirty="0" smtClean="0"/>
              <a:t>b</a:t>
            </a:r>
            <a:r>
              <a:rPr lang="en-US" sz="1600" b="1" dirty="0" smtClean="0"/>
              <a:t>all</a:t>
            </a:r>
            <a:endParaRPr lang="cs-CZ" sz="1600" dirty="0" smtClean="0"/>
          </a:p>
          <a:p>
            <a:pPr>
              <a:buFont typeface="Arial" pitchFamily="34" charset="0"/>
              <a:buChar char="•"/>
            </a:pPr>
            <a:r>
              <a:rPr lang="cs-CZ" sz="1600" b="1" dirty="0" err="1" smtClean="0"/>
              <a:t>Passing</a:t>
            </a:r>
            <a:endParaRPr lang="cs-CZ" sz="1600" dirty="0" smtClean="0"/>
          </a:p>
          <a:p>
            <a:pPr>
              <a:buFont typeface="Arial" pitchFamily="34" charset="0"/>
              <a:buChar char="•"/>
            </a:pPr>
            <a:r>
              <a:rPr lang="cs-CZ" sz="1600" b="1" dirty="0" err="1" smtClean="0"/>
              <a:t>Shooting</a:t>
            </a:r>
            <a:endParaRPr lang="cs-CZ" sz="1600" dirty="0" smtClean="0"/>
          </a:p>
          <a:p>
            <a:pPr>
              <a:buFont typeface="Arial" pitchFamily="34" charset="0"/>
              <a:buChar char="•"/>
            </a:pPr>
            <a:r>
              <a:rPr lang="cs-CZ" sz="1600" b="1" dirty="0" err="1" smtClean="0"/>
              <a:t>Screening</a:t>
            </a:r>
            <a:endParaRPr lang="cs-CZ" sz="1600" dirty="0" smtClean="0"/>
          </a:p>
          <a:p>
            <a:pPr>
              <a:buFont typeface="Arial" pitchFamily="34" charset="0"/>
              <a:buChar char="•"/>
            </a:pPr>
            <a:r>
              <a:rPr lang="cs-CZ" sz="1600" b="1" dirty="0" err="1" smtClean="0"/>
              <a:t>Rebounding</a:t>
            </a:r>
            <a:endParaRPr lang="cs-CZ" sz="1600" b="1" dirty="0" smtClean="0"/>
          </a:p>
          <a:p>
            <a:pPr>
              <a:buNone/>
            </a:pPr>
            <a:endParaRPr lang="cs-CZ" sz="1600" b="1" dirty="0" smtClean="0"/>
          </a:p>
          <a:p>
            <a:r>
              <a:rPr lang="en-US" sz="2000" b="1" dirty="0" smtClean="0"/>
              <a:t>Defensive </a:t>
            </a:r>
            <a:r>
              <a:rPr lang="cs-CZ" sz="2000" b="1" dirty="0" smtClean="0"/>
              <a:t>a</a:t>
            </a:r>
            <a:r>
              <a:rPr lang="en-US" sz="2000" b="1" dirty="0" err="1" smtClean="0"/>
              <a:t>ctivities</a:t>
            </a:r>
            <a:r>
              <a:rPr lang="en-US" sz="2000" b="1" dirty="0" smtClean="0"/>
              <a:t> of an </a:t>
            </a:r>
            <a:r>
              <a:rPr lang="cs-CZ" sz="2000" b="1" dirty="0" smtClean="0"/>
              <a:t>i</a:t>
            </a:r>
            <a:r>
              <a:rPr lang="en-US" sz="2000" b="1" dirty="0" err="1" smtClean="0"/>
              <a:t>ndividual</a:t>
            </a:r>
            <a:endParaRPr lang="cs-CZ" sz="2000" dirty="0" smtClean="0"/>
          </a:p>
          <a:p>
            <a:pPr>
              <a:buFont typeface="Arial" pitchFamily="34" charset="0"/>
              <a:buChar char="•"/>
            </a:pPr>
            <a:r>
              <a:rPr lang="cs-CZ" sz="1600" b="1" dirty="0" err="1" smtClean="0"/>
              <a:t>Guarding</a:t>
            </a:r>
            <a:r>
              <a:rPr lang="cs-CZ" sz="1600" b="1" dirty="0" smtClean="0"/>
              <a:t> a </a:t>
            </a:r>
            <a:r>
              <a:rPr lang="cs-CZ" sz="1600" b="1" dirty="0" err="1" smtClean="0"/>
              <a:t>player</a:t>
            </a:r>
            <a:r>
              <a:rPr lang="cs-CZ" sz="1600" b="1" dirty="0" smtClean="0"/>
              <a:t> </a:t>
            </a:r>
            <a:r>
              <a:rPr lang="cs-CZ" sz="1600" b="1" dirty="0" err="1" smtClean="0"/>
              <a:t>without</a:t>
            </a:r>
            <a:r>
              <a:rPr lang="cs-CZ" sz="1600" b="1" dirty="0" smtClean="0"/>
              <a:t> </a:t>
            </a:r>
            <a:r>
              <a:rPr lang="cs-CZ" sz="1600" b="1" dirty="0" err="1" smtClean="0"/>
              <a:t>the</a:t>
            </a:r>
            <a:r>
              <a:rPr lang="cs-CZ" sz="1600" b="1" dirty="0" smtClean="0"/>
              <a:t> </a:t>
            </a:r>
            <a:r>
              <a:rPr lang="cs-CZ" sz="1600" b="1" dirty="0" err="1" smtClean="0"/>
              <a:t>ball</a:t>
            </a:r>
            <a:endParaRPr lang="cs-CZ" sz="1600" dirty="0" smtClean="0"/>
          </a:p>
          <a:p>
            <a:pPr>
              <a:buFont typeface="Arial" pitchFamily="34" charset="0"/>
              <a:buChar char="•"/>
            </a:pPr>
            <a:r>
              <a:rPr lang="cs-CZ" sz="1600" b="1" dirty="0" err="1" smtClean="0"/>
              <a:t>Guarding</a:t>
            </a:r>
            <a:r>
              <a:rPr lang="cs-CZ" sz="1600" b="1" dirty="0" smtClean="0"/>
              <a:t> a </a:t>
            </a:r>
            <a:r>
              <a:rPr lang="cs-CZ" sz="1600" b="1" dirty="0" err="1" smtClean="0"/>
              <a:t>player</a:t>
            </a:r>
            <a:r>
              <a:rPr lang="cs-CZ" sz="1600" b="1" dirty="0" smtClean="0"/>
              <a:t> </a:t>
            </a:r>
            <a:r>
              <a:rPr lang="cs-CZ" sz="1600" b="1" dirty="0" err="1" smtClean="0"/>
              <a:t>with</a:t>
            </a:r>
            <a:r>
              <a:rPr lang="cs-CZ" sz="1600" b="1" dirty="0" smtClean="0"/>
              <a:t> </a:t>
            </a:r>
            <a:r>
              <a:rPr lang="cs-CZ" sz="1600" b="1" dirty="0" err="1" smtClean="0"/>
              <a:t>the</a:t>
            </a:r>
            <a:r>
              <a:rPr lang="cs-CZ" sz="1600" b="1" dirty="0" smtClean="0"/>
              <a:t> </a:t>
            </a:r>
            <a:r>
              <a:rPr lang="cs-CZ" sz="1600" b="1" dirty="0" err="1" smtClean="0"/>
              <a:t>ball</a:t>
            </a:r>
            <a:endParaRPr lang="cs-CZ" sz="1600" dirty="0" smtClean="0"/>
          </a:p>
          <a:p>
            <a:pPr>
              <a:buFont typeface="Arial" pitchFamily="34" charset="0"/>
              <a:buChar char="•"/>
            </a:pPr>
            <a:r>
              <a:rPr lang="cs-CZ" sz="1600" b="1" dirty="0" err="1" smtClean="0"/>
              <a:t>Guarding</a:t>
            </a:r>
            <a:r>
              <a:rPr lang="cs-CZ" sz="1600" b="1" dirty="0" smtClean="0"/>
              <a:t> a </a:t>
            </a:r>
            <a:r>
              <a:rPr lang="cs-CZ" sz="1600" b="1" dirty="0" err="1" smtClean="0"/>
              <a:t>player</a:t>
            </a:r>
            <a:r>
              <a:rPr lang="cs-CZ" sz="1600" b="1" dirty="0" smtClean="0"/>
              <a:t> </a:t>
            </a:r>
            <a:r>
              <a:rPr lang="cs-CZ" sz="1600" b="1" dirty="0" err="1" smtClean="0"/>
              <a:t>after</a:t>
            </a:r>
            <a:r>
              <a:rPr lang="cs-CZ" sz="1600" b="1" dirty="0" smtClean="0"/>
              <a:t> </a:t>
            </a:r>
            <a:r>
              <a:rPr lang="cs-CZ" sz="1600" b="1" dirty="0" err="1" smtClean="0"/>
              <a:t>shooting</a:t>
            </a:r>
            <a:r>
              <a:rPr lang="cs-CZ" sz="1600" b="1" dirty="0" smtClean="0"/>
              <a:t> </a:t>
            </a:r>
            <a:r>
              <a:rPr lang="cs-CZ" sz="1600" b="1" dirty="0" err="1" smtClean="0"/>
              <a:t>and</a:t>
            </a:r>
            <a:r>
              <a:rPr lang="cs-CZ" sz="1600" b="1" dirty="0" smtClean="0"/>
              <a:t> </a:t>
            </a:r>
            <a:r>
              <a:rPr lang="cs-CZ" sz="1600" b="1" dirty="0" err="1" smtClean="0"/>
              <a:t>defensive</a:t>
            </a:r>
            <a:r>
              <a:rPr lang="cs-CZ" sz="1600" b="1" dirty="0" smtClean="0"/>
              <a:t> </a:t>
            </a:r>
            <a:r>
              <a:rPr lang="cs-CZ" sz="1600" b="1" dirty="0" err="1" smtClean="0"/>
              <a:t>rebounding</a:t>
            </a:r>
            <a:endParaRPr lang="cs-CZ" sz="1600" dirty="0" smtClean="0"/>
          </a:p>
          <a:p>
            <a:pPr>
              <a:buNone/>
            </a:pPr>
            <a:endParaRPr lang="cs-CZ" sz="2000" dirty="0" smtClean="0"/>
          </a:p>
          <a:p>
            <a:pPr>
              <a:buNone/>
            </a:pPr>
            <a:endParaRPr lang="cs-CZ" sz="1600" dirty="0" smtClean="0"/>
          </a:p>
          <a:p>
            <a:pPr>
              <a:buNone/>
            </a:pPr>
            <a:endParaRPr lang="cs-CZ" dirty="0" smtClean="0"/>
          </a:p>
          <a:p>
            <a:endParaRPr lang="cs-CZ" dirty="0"/>
          </a:p>
        </p:txBody>
      </p:sp>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85786" y="1714488"/>
            <a:ext cx="8234363" cy="1784350"/>
          </a:xfrm>
        </p:spPr>
        <p:txBody>
          <a:bodyPr/>
          <a:lstStyle/>
          <a:p>
            <a:pPr>
              <a:buNone/>
            </a:pPr>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attention</a:t>
            </a:r>
            <a:r>
              <a:rPr lang="cs-CZ" dirty="0" smtClean="0"/>
              <a:t>.</a:t>
            </a:r>
            <a:endParaRPr lang="cs-CZ" dirty="0"/>
          </a:p>
        </p:txBody>
      </p:sp>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1">
  <a:themeElements>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U_PPTprezentace_sablona_CZ">
      <a:majorFont>
        <a:latin typeface="Trebuchet MS"/>
        <a:ea typeface="ＭＳ Ｐゴシック"/>
        <a:cs typeface=""/>
      </a:majorFont>
      <a:minorFont>
        <a:latin typeface="Trebuchet MS"/>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měsi">
  <a:themeElements>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U_PPTprezentace_sablona_CZ">
  <a:themeElements>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U_PPTprezentace_sablona_CZ">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Motiv1</Template>
  <TotalTime>64</TotalTime>
  <Words>488</Words>
  <Application>Microsoft Office PowerPoint</Application>
  <PresentationFormat>Předvádění na obrazovce (4:3)</PresentationFormat>
  <Paragraphs>47</Paragraphs>
  <Slides>6</Slides>
  <Notes>0</Notes>
  <HiddenSlides>0</HiddenSlides>
  <MMClips>0</MMClips>
  <ScaleCrop>false</ScaleCrop>
  <HeadingPairs>
    <vt:vector size="4" baseType="variant">
      <vt:variant>
        <vt:lpstr>Motiv</vt:lpstr>
      </vt:variant>
      <vt:variant>
        <vt:i4>5</vt:i4>
      </vt:variant>
      <vt:variant>
        <vt:lpstr>Nadpisy snímků</vt:lpstr>
      </vt:variant>
      <vt:variant>
        <vt:i4>6</vt:i4>
      </vt:variant>
    </vt:vector>
  </HeadingPairs>
  <TitlesOfParts>
    <vt:vector size="11" baseType="lpstr">
      <vt:lpstr>Motiv1</vt:lpstr>
      <vt:lpstr>1_Směsi</vt:lpstr>
      <vt:lpstr>2_Směsi</vt:lpstr>
      <vt:lpstr>1_MU_PPTprezentace_sablona_CZ</vt:lpstr>
      <vt:lpstr>3_Směsi</vt:lpstr>
      <vt:lpstr>Basketball</vt:lpstr>
      <vt:lpstr>History of Basketball  </vt:lpstr>
      <vt:lpstr>Rules of Basketball</vt:lpstr>
      <vt:lpstr>The Court</vt:lpstr>
      <vt:lpstr>Game activities of an individual in basketball   </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Basketbal</dc:title>
  <dc:creator>Josef</dc:creator>
  <cp:lastModifiedBy>zálešáková</cp:lastModifiedBy>
  <cp:revision>14</cp:revision>
  <dcterms:created xsi:type="dcterms:W3CDTF">2012-11-18T08:03:04Z</dcterms:created>
  <dcterms:modified xsi:type="dcterms:W3CDTF">2013-01-11T09:32:03Z</dcterms:modified>
</cp:coreProperties>
</file>