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97" r:id="rId4"/>
    <p:sldMasterId id="2147483709" r:id="rId5"/>
  </p:sldMasterIdLst>
  <p:notesMasterIdLst>
    <p:notesMasterId r:id="rId13"/>
  </p:notesMasterIdLst>
  <p:sldIdLst>
    <p:sldId id="256" r:id="rId6"/>
    <p:sldId id="257" r:id="rId7"/>
    <p:sldId id="258" r:id="rId8"/>
    <p:sldId id="259" r:id="rId9"/>
    <p:sldId id="262" r:id="rId10"/>
    <p:sldId id="260" r:id="rId11"/>
    <p:sldId id="261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AA82C6-0C0D-46A5-ADA4-1D988B07159B}" type="datetimeFigureOut">
              <a:rPr lang="cs-CZ" smtClean="0"/>
              <a:t>11.1.2013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14C3F-943D-4832-9689-5F74D57BF6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939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cs-CZ">
              <a:latin typeface="Arial" charset="0"/>
              <a:ea typeface="ＭＳ Ｐゴシック" charset="0"/>
            </a:endParaRPr>
          </a:p>
        </p:txBody>
      </p:sp>
      <p:pic>
        <p:nvPicPr>
          <p:cNvPr id="4" name="Picture 26" descr="titl 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0711E6-9827-48DB-BB07-1F62F66A3DE0}" type="datetime1">
              <a:rPr lang="cs-CZ" smtClean="0"/>
              <a:t>11.1.2013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2544CB-80C7-42AC-87EF-BD05D86971B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69CEC9-C689-464C-BA85-4B82EDBA7F5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73BFD9-A89F-4BA8-9EAE-D9AE38FEA55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D55BB-A00F-4484-8539-78E4A12A91E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DA1386-54F2-4B17-8BC8-CBE591E940F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87787A-6404-4D85-B369-DA29B1DF07E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0F2C77-7109-4004-B833-9B8A5CF140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48A7F3-E527-4287-8E00-1D1285B8032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D05784-CC88-4659-A34C-505C11B88AA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EE1F15-D9F2-4914-B583-F3A04F85350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E35678-7B65-45C0-B5C2-B1ACEF21C2E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6C8B5A-B526-44B1-84F0-D5B27750FC8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590EDC-A0C6-472F-844C-0CF85D9EAD2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A0647E-12D1-4FED-BC99-4DA75AB54D5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66F8FA-52BD-44F5-9C34-9C4E01654A8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C3746-0690-4D2A-9A4B-168C009A5A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39DEA2-C93A-4BDF-9860-92CB6939AB3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6530B-0D28-43D2-941E-3FEEFCF560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BFDF1A-910E-4DBF-A8AD-FB63A853520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96619-FF99-4A20-85E7-D715BAB5594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595FEE-892D-4D50-A791-84AD6E99B26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6237F2-B747-4B1F-AC3E-68026B1D26C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cs-CZ">
              <a:latin typeface="Arial" charset="0"/>
              <a:ea typeface="ＭＳ Ｐゴシック" charset="0"/>
            </a:endParaRPr>
          </a:p>
        </p:txBody>
      </p:sp>
      <p:pic>
        <p:nvPicPr>
          <p:cNvPr id="4" name="Picture 3" descr="titl 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OPVK_MU_vlevo_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517775" y="5064125"/>
            <a:ext cx="43180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1D3F1C61-8EE3-4C30-8D4A-CACC643C09D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F462F0-F3A8-41A1-8BF1-23106E15B0F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A1FAF4-031A-44C6-8BAC-FCC9D429B1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52BA10-B309-460F-93AF-67F06D35A7F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3C9C0F-D0FB-4425-822D-7440F9CD728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8B8DE-15DF-4546-8898-B8BE01ECFBD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17E6EE-A0AF-44CE-8777-31E6B978BD4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C7045B-50A0-4D44-A124-77C5035B026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CAA72-A449-4655-8B53-66F42BE43D2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A5A374-77E6-42B4-8D4E-1D41572C78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EC96CC-06DA-471B-9B38-36EE75F18EF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64ABBE-9125-46AF-A179-1CE27087A54E}" type="datetime1">
              <a:rPr lang="cs-CZ" smtClean="0"/>
              <a:t>11.1.2013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A503B-E0A8-48BF-9B21-D2FE009D621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9D384-D81B-48B8-890B-DD9F4FC96DB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7813F0-E729-4FC8-9691-3931B258D95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97744C-6217-4350-AA6F-9198A35D0DF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930C8E-8F74-45D4-ACA6-09903848195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57EB4C-AED0-4566-9D06-7073CC3B80D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42B235-8235-4C5A-BC1C-7E589668C6E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B6BBBB-70F0-4FBF-A7F9-3724D2BEA12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B44FC0-5EF6-4C95-AF0F-262AFBC1642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C17AE7-5FDD-47B0-97DC-412E68216CC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0632AA-C8C6-4633-9F35-D5F739BD857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5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1027" name="Picture 25" descr="zahlavi CZ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69B23B7D-4EE8-4DB4-86CF-F277BFA1C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3075" name="Picture 12" descr="zahlavi CZ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E193AD70-0748-40B0-8C42-05BAA9377DD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4099" name="Picture 10" descr="zahlavi CZ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7A3A80DA-C06B-4E12-AA74-7353CA5C226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5123" name="Picture 3" descr="zahlavi CZ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DED8C153-02B7-4825-AE81-4972CB1D6CBA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5128" name="Picture 8" descr="OPVK_MU_vlevo_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9138" y="4313238"/>
            <a:ext cx="6118225" cy="145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21" r:id="rId12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6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6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6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6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7171" name="Picture 3" descr="zahlavi CZ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E6C81097-B050-4ADB-A55F-95FACBC4A45D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7175" name="Picture 8" descr="OPVK_MU_stred_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19138" y="2789238"/>
            <a:ext cx="7697787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1428736"/>
            <a:ext cx="7772400" cy="1470025"/>
          </a:xfrm>
        </p:spPr>
        <p:txBody>
          <a:bodyPr/>
          <a:lstStyle/>
          <a:p>
            <a:r>
              <a:rPr lang="cs-CZ" sz="3200" dirty="0" smtClean="0"/>
              <a:t>Fotbal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07704" y="2132856"/>
            <a:ext cx="6400800" cy="1752600"/>
          </a:xfrm>
        </p:spPr>
        <p:txBody>
          <a:bodyPr/>
          <a:lstStyle/>
          <a:p>
            <a:r>
              <a:rPr lang="cs-CZ" sz="1400" dirty="0" smtClean="0">
                <a:solidFill>
                  <a:schemeClr val="tx1"/>
                </a:solidFill>
              </a:rPr>
              <a:t>Doc. PaedDr. Jan </a:t>
            </a:r>
            <a:r>
              <a:rPr lang="cs-CZ" sz="1400" dirty="0" err="1" smtClean="0">
                <a:solidFill>
                  <a:schemeClr val="tx1"/>
                </a:solidFill>
              </a:rPr>
              <a:t>Štumbauer</a:t>
            </a:r>
            <a:r>
              <a:rPr lang="cs-CZ" sz="1400" dirty="0" smtClean="0">
                <a:solidFill>
                  <a:schemeClr val="tx1"/>
                </a:solidFill>
              </a:rPr>
              <a:t>, CSc.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1071546"/>
            <a:ext cx="7772400" cy="1470025"/>
          </a:xfrm>
        </p:spPr>
        <p:txBody>
          <a:bodyPr/>
          <a:lstStyle/>
          <a:p>
            <a:r>
              <a:rPr lang="cs-CZ" dirty="0" smtClean="0"/>
              <a:t>Historie světového fotbalu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8596" y="2000240"/>
            <a:ext cx="5357850" cy="1752600"/>
          </a:xfrm>
        </p:spPr>
        <p:txBody>
          <a:bodyPr/>
          <a:lstStyle/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Fotbal, který známe dnes, se podle dochovaných pramenů zrodil v Anglii v šedesátých letech devatenáctého století. To, co bylo předtím, fotbal jen zdaleka připomínalo. Zapátráme-li v historii, budeme dříve než o fotbale hovořit obecně o míčových hrách (Kilián, 2007).</a:t>
            </a:r>
          </a:p>
          <a:p>
            <a:pPr algn="l"/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pic>
        <p:nvPicPr>
          <p:cNvPr id="1026" name="il_fi" descr="AI_LeatherFootball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1571612"/>
            <a:ext cx="285750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304542" y="4221088"/>
            <a:ext cx="86439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„To, s čím se hrálo, se nazývalo „míč“. Platón píše ve svém díle „</a:t>
            </a:r>
            <a:r>
              <a:rPr lang="cs-CZ" dirty="0" err="1"/>
              <a:t>Faidon</a:t>
            </a:r>
            <a:r>
              <a:rPr lang="cs-CZ" dirty="0"/>
              <a:t>“ o míči, který se skládal z dvanácti barevných dílů, v Řecku se údajně hrálo s míčem vycpaným, ale už tehdy se hrálo i s míčem plněným vzduchem. Římané ve středověku rozeznávali pět druhů míčů: malý, střední, velký, největší a prázdný míč. Řecky se nazýval „</a:t>
            </a:r>
            <a:r>
              <a:rPr lang="cs-CZ" i="1" dirty="0"/>
              <a:t>palla</a:t>
            </a:r>
            <a:r>
              <a:rPr lang="cs-CZ" dirty="0"/>
              <a:t>“, francouzsky „</a:t>
            </a:r>
            <a:r>
              <a:rPr lang="cs-CZ" i="1" dirty="0" err="1"/>
              <a:t>balle</a:t>
            </a:r>
            <a:r>
              <a:rPr lang="cs-CZ" dirty="0"/>
              <a:t>“, německy a anglicky „</a:t>
            </a:r>
            <a:r>
              <a:rPr lang="cs-CZ" i="1" dirty="0" err="1"/>
              <a:t>ball</a:t>
            </a:r>
            <a:r>
              <a:rPr lang="cs-CZ" dirty="0"/>
              <a:t>“. „</a:t>
            </a:r>
            <a:r>
              <a:rPr lang="cs-CZ" i="1" dirty="0" err="1"/>
              <a:t>Foot</a:t>
            </a:r>
            <a:r>
              <a:rPr lang="cs-CZ" dirty="0"/>
              <a:t>“ a „</a:t>
            </a:r>
            <a:r>
              <a:rPr lang="cs-CZ" i="1" dirty="0" err="1"/>
              <a:t>ball</a:t>
            </a:r>
            <a:r>
              <a:rPr lang="cs-CZ" dirty="0"/>
              <a:t>“ daly základ názvu </a:t>
            </a:r>
            <a:r>
              <a:rPr lang="cs-CZ" dirty="0" err="1"/>
              <a:t>football</a:t>
            </a:r>
            <a:r>
              <a:rPr lang="cs-CZ" dirty="0"/>
              <a:t>, což je spojení dvou anglických slov noha a míč. V češtině se začal využívat název kopaná, ale pojem fotbal zná celý svět.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8596" y="1071546"/>
            <a:ext cx="7772400" cy="1470025"/>
          </a:xfrm>
        </p:spPr>
        <p:txBody>
          <a:bodyPr/>
          <a:lstStyle/>
          <a:p>
            <a:r>
              <a:rPr lang="cs-CZ" dirty="0" smtClean="0"/>
              <a:t>Historie českého fotbalu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34" y="2714620"/>
            <a:ext cx="5072098" cy="2928958"/>
          </a:xfrm>
        </p:spPr>
        <p:txBody>
          <a:bodyPr/>
          <a:lstStyle/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V Čechách a na Moravě se fotbal začal hrát koncem 19. století v cyklistických a veslařských klubech a dále ve studentských kroužcích. První veřejný zápas se konal na začátku devadesátých let (přesně 15. srpna 1892) v Roudnici. Fotbal se sice hrál už sedm let předtím, ale pouze v rámci jiné sportovní činnosti. Za skutečného „otce“ fotbalu v Čechách je považován Josef </a:t>
            </a:r>
            <a:r>
              <a:rPr lang="cs-CZ" sz="1800" dirty="0" err="1" smtClean="0">
                <a:solidFill>
                  <a:schemeClr val="tx1"/>
                </a:solidFill>
              </a:rPr>
              <a:t>Rössler</a:t>
            </a:r>
            <a:r>
              <a:rPr lang="cs-CZ" sz="1800" dirty="0" smtClean="0">
                <a:solidFill>
                  <a:schemeClr val="tx1"/>
                </a:solidFill>
              </a:rPr>
              <a:t>-</a:t>
            </a:r>
            <a:r>
              <a:rPr lang="cs-CZ" sz="1800" dirty="0" err="1" smtClean="0">
                <a:solidFill>
                  <a:schemeClr val="tx1"/>
                </a:solidFill>
              </a:rPr>
              <a:t>Ořovský</a:t>
            </a:r>
            <a:r>
              <a:rPr lang="cs-CZ" sz="1800" dirty="0" smtClean="0">
                <a:solidFill>
                  <a:schemeClr val="tx1"/>
                </a:solidFill>
              </a:rPr>
              <a:t>.</a:t>
            </a:r>
            <a:endParaRPr lang="cs-CZ" sz="1800" dirty="0">
              <a:solidFill>
                <a:schemeClr val="tx1"/>
              </a:solidFill>
            </a:endParaRPr>
          </a:p>
        </p:txBody>
      </p:sp>
      <p:pic>
        <p:nvPicPr>
          <p:cNvPr id="2050" name="il_fi" descr="fotbal-historie-2-il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2857496"/>
            <a:ext cx="28575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1000108"/>
            <a:ext cx="7772400" cy="1470025"/>
          </a:xfrm>
        </p:spPr>
        <p:txBody>
          <a:bodyPr/>
          <a:lstStyle/>
          <a:p>
            <a:r>
              <a:rPr lang="cs-CZ" dirty="0" smtClean="0"/>
              <a:t>Charakteristika fotbalu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2357430"/>
            <a:ext cx="6715172" cy="2571768"/>
          </a:xfrm>
        </p:spPr>
        <p:txBody>
          <a:bodyPr/>
          <a:lstStyle/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Fotbal je kolektivní, sportovní branková hra, při níž dvě družstva o 11 hráčích se snaží při zachování pravidel vstřelit soupeři co největší počet branek a současně jich co nejméně obdržet. Samotná hra se uskutečňuje v konkrétním utkání, které je charakterizováno určitým dějem a dodržováním objektivně platných pravidel. (VOTÍK a ZALABÁK, 2000). </a:t>
            </a:r>
          </a:p>
          <a:p>
            <a:pPr algn="l"/>
            <a:endParaRPr lang="cs-CZ" sz="1800" dirty="0">
              <a:solidFill>
                <a:schemeClr val="tx1"/>
              </a:solidFill>
            </a:endParaRPr>
          </a:p>
        </p:txBody>
      </p:sp>
      <p:pic>
        <p:nvPicPr>
          <p:cNvPr id="3074" name="Picture 2" descr="fotbal-historie-1-il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4214818"/>
            <a:ext cx="28575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1472" y="1071546"/>
            <a:ext cx="7772400" cy="1470025"/>
          </a:xfrm>
        </p:spPr>
        <p:txBody>
          <a:bodyPr/>
          <a:lstStyle/>
          <a:p>
            <a:r>
              <a:rPr lang="cs-CZ" dirty="0" smtClean="0"/>
              <a:t>Základní pravidla fotbalu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1714488"/>
            <a:ext cx="7858180" cy="4572032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cs-CZ" sz="1800" dirty="0" smtClean="0"/>
              <a:t>Hrací plocha v rozmezí 90-120 m, šířka 45-90 m </a:t>
            </a:r>
          </a:p>
          <a:p>
            <a:pPr algn="l">
              <a:buFont typeface="Arial" pitchFamily="34" charset="0"/>
              <a:buChar char="•"/>
            </a:pPr>
            <a:r>
              <a:rPr lang="cs-CZ" sz="1800" dirty="0" smtClean="0"/>
              <a:t>Vnitřní rozměry branky jsou 7,32×2,44 m</a:t>
            </a:r>
          </a:p>
          <a:p>
            <a:pPr algn="l">
              <a:buFont typeface="Arial" pitchFamily="34" charset="0"/>
              <a:buChar char="•"/>
            </a:pPr>
            <a:r>
              <a:rPr lang="cs-CZ" sz="1800" dirty="0" smtClean="0"/>
              <a:t>Utkání hrají 2 družstva, z nichž každé má nejvýše 11 hráčů, 1 brankař</a:t>
            </a:r>
          </a:p>
          <a:p>
            <a:pPr algn="l">
              <a:buFont typeface="Arial" pitchFamily="34" charset="0"/>
              <a:buChar char="•"/>
            </a:pPr>
            <a:r>
              <a:rPr lang="cs-CZ" sz="1800" dirty="0" smtClean="0"/>
              <a:t>6náhradníků, z nich 3 můžou zasáhnout do hry</a:t>
            </a:r>
          </a:p>
          <a:p>
            <a:pPr algn="l">
              <a:buFont typeface="Arial" pitchFamily="34" charset="0"/>
              <a:buChar char="•"/>
            </a:pPr>
            <a:r>
              <a:rPr lang="cs-CZ" sz="1800" dirty="0" smtClean="0"/>
              <a:t>Hraje se na dva poločasy o 45 minutách, 15 min. přestávka</a:t>
            </a:r>
          </a:p>
          <a:p>
            <a:pPr algn="l">
              <a:buFont typeface="Arial" pitchFamily="34" charset="0"/>
              <a:buChar char="•"/>
            </a:pPr>
            <a:r>
              <a:rPr lang="cs-CZ" sz="1800" dirty="0" smtClean="0"/>
              <a:t>Hraje se na počet vstřelených branek</a:t>
            </a:r>
          </a:p>
          <a:p>
            <a:pPr algn="l">
              <a:buFont typeface="Arial" pitchFamily="34" charset="0"/>
              <a:buChar char="•"/>
            </a:pPr>
            <a:r>
              <a:rPr lang="cs-CZ" sz="1800" dirty="0" smtClean="0"/>
              <a:t>Branky je dosaženo ve chvíli, kdy míč úplně (celým objemem) přejde brankovou čáru mezi brankovými tyčemi a pod břevnem a útočící mužstvo před tím neporušilo žádné pravidlo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5720" y="1000109"/>
            <a:ext cx="7772400" cy="700699"/>
          </a:xfrm>
        </p:spPr>
        <p:txBody>
          <a:bodyPr/>
          <a:lstStyle/>
          <a:p>
            <a:r>
              <a:rPr lang="cs-CZ" dirty="0" smtClean="0"/>
              <a:t>Rozdělení dovedností ve fotbale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552568"/>
            <a:ext cx="6400800" cy="580288"/>
          </a:xfrm>
        </p:spPr>
        <p:txBody>
          <a:bodyPr/>
          <a:lstStyle/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Herními činnostmi jednotlivce (HČJ – obranné a útočné)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143108" y="1916832"/>
            <a:ext cx="3860352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útočné:	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výběr místa (hra bez míče)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přihrávání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zpracování míče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vedení míče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obcházení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Střelba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obranné: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obsazování hráče s míčem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obsazování hráče bez míče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obsazování prostoru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odebírání míče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hra brankáře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útočná fáze:	bez míče - 	řízení hry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výběr místa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s míčem –	vykopávání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vyhazování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přihrávání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vedení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obcházení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zpracování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4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Motiv4</Template>
  <TotalTime>30</TotalTime>
  <Words>282</Words>
  <Application>Microsoft Office PowerPoint</Application>
  <PresentationFormat>Předvádění na obrazovce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5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Motiv4</vt:lpstr>
      <vt:lpstr>1_Směsi</vt:lpstr>
      <vt:lpstr>2_Směsi</vt:lpstr>
      <vt:lpstr>1_MU_PPTprezentace_sablona_CZ</vt:lpstr>
      <vt:lpstr>3_Směsi</vt:lpstr>
      <vt:lpstr>Fotbal</vt:lpstr>
      <vt:lpstr>Historie světového fotbalu </vt:lpstr>
      <vt:lpstr>Historie českého fotbalu </vt:lpstr>
      <vt:lpstr>Charakteristika fotbalu </vt:lpstr>
      <vt:lpstr>Základní pravidla fotbalu </vt:lpstr>
      <vt:lpstr>Rozdělení dovedností ve fotbale 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Fotbal</dc:title>
  <dc:creator>Josef</dc:creator>
  <cp:lastModifiedBy>zálešáková</cp:lastModifiedBy>
  <cp:revision>6</cp:revision>
  <dcterms:created xsi:type="dcterms:W3CDTF">2012-11-16T14:16:43Z</dcterms:created>
  <dcterms:modified xsi:type="dcterms:W3CDTF">2013-01-11T09:36:08Z</dcterms:modified>
</cp:coreProperties>
</file>