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notesMasterIdLst>
    <p:notesMasterId r:id="rId1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C410B-F4CE-4BD5-8C9D-E1A07DEA01EC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F9CCF-0F0B-4B7E-BC0F-B9C3E84E1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97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4AC2-9C0A-4938-8694-CB0A25AD373A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345840-C923-4EF4-A1F5-CC94CD47DC4A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7772400" cy="1470025"/>
          </a:xfrm>
        </p:spPr>
        <p:txBody>
          <a:bodyPr/>
          <a:lstStyle/>
          <a:p>
            <a:r>
              <a:rPr lang="cs-CZ" sz="4000" dirty="0" smtClean="0"/>
              <a:t>Lední hokej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2132856"/>
            <a:ext cx="6400800" cy="1752600"/>
          </a:xfrm>
        </p:spPr>
        <p:txBody>
          <a:bodyPr/>
          <a:lstStyle/>
          <a:p>
            <a:r>
              <a:rPr lang="cs-CZ" sz="1400" dirty="0" smtClean="0">
                <a:solidFill>
                  <a:schemeClr val="tx1"/>
                </a:solidFill>
              </a:rPr>
              <a:t>Doc. PaedDr. Jan </a:t>
            </a:r>
            <a:r>
              <a:rPr lang="cs-CZ" sz="1400" dirty="0" err="1" smtClean="0">
                <a:solidFill>
                  <a:schemeClr val="tx1"/>
                </a:solidFill>
              </a:rPr>
              <a:t>Štumbauer</a:t>
            </a:r>
            <a:r>
              <a:rPr lang="cs-CZ" sz="1400" dirty="0" smtClean="0">
                <a:solidFill>
                  <a:schemeClr val="tx1"/>
                </a:solidFill>
              </a:rPr>
              <a:t>, CSc.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033672"/>
            <a:ext cx="8072494" cy="457203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>Historie a vývoj ledního hokeje</a:t>
            </a:r>
          </a:p>
          <a:p>
            <a:pPr algn="l"/>
            <a:endParaRPr lang="cs-CZ" sz="1800" dirty="0" smtClean="0"/>
          </a:p>
          <a:p>
            <a:pPr algn="just"/>
            <a:r>
              <a:rPr lang="cs-CZ" sz="1200" dirty="0" smtClean="0"/>
              <a:t>	Existuje řada pohledů a názorů na to, kde hra skutečně vznikla či kdo ji vymyslel. Kořeny ledního hokeje sahají hluboko do minulosti. V národním muzeu v Aténách je vyobrazen obraz chlapců hrajících se zahnutými holemi a míčkem. Jednalo se o hru, kterou staří Řekové pojmenovali </a:t>
            </a:r>
            <a:r>
              <a:rPr lang="cs-CZ" sz="1200" dirty="0" err="1" smtClean="0"/>
              <a:t>Keratizein</a:t>
            </a:r>
            <a:r>
              <a:rPr lang="cs-CZ" sz="1200" dirty="0" smtClean="0"/>
              <a:t>. Vše je znázorněno na reliéfu starého přibližně z roku 480 př. </a:t>
            </a:r>
            <a:r>
              <a:rPr lang="cs-CZ" sz="1200" dirty="0" err="1" smtClean="0"/>
              <a:t>Kr</a:t>
            </a:r>
            <a:r>
              <a:rPr lang="cs-CZ" sz="1200" dirty="0" smtClean="0"/>
              <a:t>. V té době šlo o hokej pozemní, tedy bez bruslí a pravděpodobně i bez rychlejších pohybů a tvrdých střetů. Šlo pouze o zábavu a ne o porovnávání sil mezi soupeři. Obrazy vlámských malířů z 16. století už zachycují muže s hokejkou na ledě. Rychlost klouzání po ledě už tedy hrála určitou úlohu při jejich hrách. Podobná svědectví existují i z dalších míst Evropy, Ruska, Německa, Skotska i Anglie. První zmínky o hře v Evropě podobné hokeji, pochází právě z roku 1600. Tato hra se nazývala „</a:t>
            </a:r>
            <a:r>
              <a:rPr lang="cs-CZ" sz="1200" dirty="0" err="1" smtClean="0"/>
              <a:t>hurley</a:t>
            </a:r>
            <a:r>
              <a:rPr lang="cs-CZ" sz="1200" dirty="0" smtClean="0"/>
              <a:t>“ a hrála se převážně v Irsku, Skotsku a Velké Británii. Hra připomínala dnešní golf s hokejem dohromady. Okolo roku 1770 se tato hra rozšířila díky irským přistěhovalcům do místa s názvem Nové Skotsko v Kanadě. Následně se pak roku 1860 rozšířila z oblasti Nového Skotska do Bostonu a to jsou také první zmínky o hře na americké půdě. Ve výčtu zemí, kde se hrál hokej či hra jemu podobná, musíme tedy vyzdvihnout Kanadu. Lidé z Halifaxu získali prvenství, protože podle historiků se právě zde začal hokej hrát. Kanadský Halifax je proto dnes považován za kolébku hokeje. K vlastnímu hokeji jak ho známe dnes, došlo v severní Americe v průběhu mnoha let (historie.hokej.</a:t>
            </a:r>
            <a:r>
              <a:rPr lang="cs-CZ" sz="1200" dirty="0" err="1" smtClean="0"/>
              <a:t>cz</a:t>
            </a:r>
            <a:r>
              <a:rPr lang="cs-CZ" sz="1200" dirty="0" smtClean="0"/>
              <a:t>).</a:t>
            </a:r>
          </a:p>
          <a:p>
            <a:pPr algn="l"/>
            <a:endParaRPr lang="cs-CZ" sz="1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 dirty="0"/>
          </a:p>
        </p:txBody>
      </p:sp>
      <p:pic>
        <p:nvPicPr>
          <p:cNvPr id="1026" name="Picture 2" descr="http://www.bringthenhltohamilton.com/images/W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2833" y="4149080"/>
            <a:ext cx="3555995" cy="221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cs-CZ" dirty="0" smtClean="0"/>
              <a:t>Základní charakteristika a pravidla ledního hokeje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14488"/>
            <a:ext cx="8520115" cy="5006975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      Lední hokej je jeden z nejrychlejších kolektivních sportů hraný na ledové ploše. Je charakteristický množstvím neobvyklých činností. Mezi tyto činnosti patří bruslení, ovládání kotouče pomocí hokejové hole nebo velice častý fyzický kontakt se soupeřem.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71472" y="2928934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/>
              <a:t>Cílem hry je, aby bruslící hráči vstřelili kotouč vedený hokejovou holí do branky soupeře.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/>
              <a:t>Vítězem utkání je družstvo, které dosáhlo většího počtu vstřelených branek </a:t>
            </a:r>
            <a:r>
              <a:rPr lang="cs-CZ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Dva </a:t>
            </a:r>
            <a:r>
              <a:rPr lang="cs-CZ" sz="1600" dirty="0"/>
              <a:t>týmy - každý má na ledě 6 hráčů, z nichž jeden je brankář</a:t>
            </a:r>
            <a:r>
              <a:rPr lang="cs-CZ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Celý </a:t>
            </a:r>
            <a:r>
              <a:rPr lang="cs-CZ" sz="1600" dirty="0"/>
              <a:t>tým se může skládat až z 22 hráčů a ty se mohou na ledové ploše víceméně libovolně </a:t>
            </a:r>
            <a:r>
              <a:rPr lang="cs-CZ" sz="1600" dirty="0" smtClean="0"/>
              <a:t>střídat.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Zápas trvá60 </a:t>
            </a:r>
            <a:r>
              <a:rPr lang="cs-CZ" sz="1600" dirty="0"/>
              <a:t>minut, skládá se ze tří třetin po 20 </a:t>
            </a:r>
            <a:r>
              <a:rPr lang="cs-CZ" sz="1600" dirty="0" smtClean="0"/>
              <a:t>minutách.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Celou hru řídí hlavní </a:t>
            </a:r>
            <a:r>
              <a:rPr lang="cs-CZ" sz="1600" dirty="0" smtClean="0"/>
              <a:t>rozhodčí.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Český hokej se řídí pravidly IIHF (Mezinárodní hokejové federace).</a:t>
            </a:r>
          </a:p>
          <a:p>
            <a:pPr>
              <a:buFont typeface="Arial" pitchFamily="34" charset="0"/>
              <a:buChar char="•"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1571612"/>
            <a:ext cx="8229600" cy="1143000"/>
          </a:xfrm>
        </p:spPr>
        <p:txBody>
          <a:bodyPr/>
          <a:lstStyle/>
          <a:p>
            <a:r>
              <a:rPr lang="cs-CZ" dirty="0" smtClean="0"/>
              <a:t>Ledová plocha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pic>
        <p:nvPicPr>
          <p:cNvPr id="2051" name="il_fi" descr="http://www.vysspa.cz/images/stories/sportovni_pravidla/hraci_plocha_pozemni_hoke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785794"/>
            <a:ext cx="471487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/>
          <a:lstStyle/>
          <a:p>
            <a:r>
              <a:rPr lang="cs-CZ" dirty="0" smtClean="0"/>
              <a:t>ÚTOČNÉ HERNÍ ČINNOSTI JEDNOTLIVCE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2000240"/>
            <a:ext cx="8234363" cy="5006975"/>
          </a:xfrm>
        </p:spPr>
        <p:txBody>
          <a:bodyPr/>
          <a:lstStyle/>
          <a:p>
            <a:r>
              <a:rPr lang="cs-CZ" sz="2000" dirty="0" smtClean="0"/>
              <a:t>Přihrávání</a:t>
            </a:r>
          </a:p>
          <a:p>
            <a:r>
              <a:rPr lang="cs-CZ" sz="2000" dirty="0" smtClean="0"/>
              <a:t>Střelbu</a:t>
            </a:r>
          </a:p>
          <a:p>
            <a:pPr lvl="1"/>
            <a:r>
              <a:rPr lang="cs-CZ" sz="2000" dirty="0" smtClean="0"/>
              <a:t>Švihem</a:t>
            </a:r>
          </a:p>
          <a:p>
            <a:pPr lvl="1"/>
            <a:r>
              <a:rPr lang="cs-CZ" sz="2000" dirty="0" smtClean="0"/>
              <a:t>příklepem</a:t>
            </a:r>
          </a:p>
          <a:p>
            <a:r>
              <a:rPr lang="cs-CZ" sz="2000" dirty="0" smtClean="0"/>
              <a:t>Uvolňování hráče s kotoučem </a:t>
            </a:r>
          </a:p>
          <a:p>
            <a:pPr lvl="1"/>
            <a:r>
              <a:rPr lang="cs-CZ" sz="2000" dirty="0" smtClean="0"/>
              <a:t>Vedení kotouče</a:t>
            </a:r>
          </a:p>
          <a:p>
            <a:pPr lvl="5"/>
            <a:r>
              <a:rPr lang="cs-CZ" sz="2000" dirty="0" smtClean="0"/>
              <a:t>vedení krátkým a dlouhým driblinkem</a:t>
            </a:r>
          </a:p>
          <a:p>
            <a:pPr lvl="5"/>
            <a:r>
              <a:rPr lang="cs-CZ" sz="2000" dirty="0" smtClean="0"/>
              <a:t>vedení tažením a tlačením kotouče</a:t>
            </a:r>
          </a:p>
          <a:p>
            <a:pPr lvl="5"/>
            <a:endParaRPr lang="cs-CZ" sz="1600" dirty="0" smtClean="0"/>
          </a:p>
          <a:p>
            <a:pPr lvl="5">
              <a:buNone/>
            </a:pP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cs-CZ" dirty="0" smtClean="0"/>
              <a:t>OBRANNÉ HERNÍ ČINNOSTI JEDNOTLIVCE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637" y="2214554"/>
            <a:ext cx="8234363" cy="5006975"/>
          </a:xfrm>
        </p:spPr>
        <p:txBody>
          <a:bodyPr/>
          <a:lstStyle/>
          <a:p>
            <a:r>
              <a:rPr lang="cs-CZ" sz="2000" dirty="0" smtClean="0"/>
              <a:t>Odebírání kotouče </a:t>
            </a:r>
          </a:p>
          <a:p>
            <a:pPr lvl="1"/>
            <a:r>
              <a:rPr lang="cs-CZ" sz="2000" dirty="0" smtClean="0"/>
              <a:t>vypíchnutí kotouče</a:t>
            </a:r>
          </a:p>
          <a:p>
            <a:pPr lvl="1"/>
            <a:r>
              <a:rPr lang="cs-CZ" sz="2000" dirty="0" smtClean="0"/>
              <a:t>nadzvednutím hole</a:t>
            </a:r>
          </a:p>
          <a:p>
            <a:pPr lvl="1"/>
            <a:r>
              <a:rPr lang="cs-CZ" sz="2000" dirty="0" smtClean="0"/>
              <a:t>úderem do hole (nebo kotouče)</a:t>
            </a:r>
          </a:p>
          <a:p>
            <a:r>
              <a:rPr lang="cs-CZ" sz="2000" dirty="0" smtClean="0"/>
              <a:t>Osobní souboj </a:t>
            </a:r>
          </a:p>
          <a:p>
            <a:pPr lvl="1"/>
            <a:r>
              <a:rPr lang="cs-CZ" sz="2000" dirty="0" smtClean="0"/>
              <a:t>Souboj probíhá ve třech fázích:</a:t>
            </a:r>
          </a:p>
          <a:p>
            <a:pPr lvl="2"/>
            <a:r>
              <a:rPr lang="cs-CZ" sz="1800" dirty="0" smtClean="0"/>
              <a:t>přiblížení se k hráči</a:t>
            </a:r>
          </a:p>
          <a:p>
            <a:pPr lvl="2"/>
            <a:r>
              <a:rPr lang="cs-CZ" sz="1800" dirty="0" smtClean="0"/>
              <a:t>navázání kontaktu</a:t>
            </a:r>
          </a:p>
          <a:p>
            <a:pPr lvl="2"/>
            <a:r>
              <a:rPr lang="cs-CZ" sz="1800" dirty="0" smtClean="0"/>
              <a:t>získání kotouče</a:t>
            </a:r>
          </a:p>
          <a:p>
            <a:r>
              <a:rPr lang="cs-CZ" sz="2000" dirty="0" smtClean="0"/>
              <a:t>Blokování střel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cs-CZ" dirty="0" smtClean="0"/>
              <a:t>HERNÍ KOMBINACE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1" y="1643050"/>
            <a:ext cx="8312178" cy="4489463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Útočné herní kombinace, založené na principu</a:t>
            </a:r>
          </a:p>
          <a:p>
            <a:pPr lvl="1"/>
            <a:r>
              <a:rPr lang="cs-CZ" sz="2000" dirty="0" err="1" smtClean="0"/>
              <a:t>přihrej</a:t>
            </a:r>
            <a:r>
              <a:rPr lang="cs-CZ" sz="2000" dirty="0" smtClean="0"/>
              <a:t> a jeď</a:t>
            </a:r>
          </a:p>
          <a:p>
            <a:pPr lvl="1"/>
            <a:r>
              <a:rPr lang="cs-CZ" sz="2000" dirty="0" smtClean="0"/>
              <a:t>křížení</a:t>
            </a:r>
          </a:p>
          <a:p>
            <a:pPr lvl="1"/>
            <a:r>
              <a:rPr lang="cs-CZ" sz="2000" dirty="0" smtClean="0"/>
              <a:t>zpětné přihrávky</a:t>
            </a:r>
          </a:p>
          <a:p>
            <a:pPr lvl="1"/>
            <a:r>
              <a:rPr lang="cs-CZ" sz="2000" dirty="0" smtClean="0"/>
              <a:t>Clonění</a:t>
            </a:r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Obranné herní kombinace, založené na principu</a:t>
            </a:r>
          </a:p>
          <a:p>
            <a:pPr lvl="1"/>
            <a:r>
              <a:rPr lang="cs-CZ" sz="2000" dirty="0" smtClean="0"/>
              <a:t>přebírání</a:t>
            </a:r>
          </a:p>
          <a:p>
            <a:pPr lvl="1"/>
            <a:r>
              <a:rPr lang="cs-CZ" sz="2000" dirty="0" smtClean="0"/>
              <a:t>zajišťování</a:t>
            </a:r>
          </a:p>
          <a:p>
            <a:pPr lvl="1"/>
            <a:r>
              <a:rPr lang="cs-CZ" sz="2000" dirty="0" smtClean="0"/>
              <a:t>zdvojování</a:t>
            </a:r>
          </a:p>
          <a:p>
            <a:pPr lvl="1"/>
            <a:r>
              <a:rPr lang="cs-CZ" sz="2000" dirty="0" smtClean="0"/>
              <a:t>odstupování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1643050"/>
            <a:ext cx="8234363" cy="178435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Děkuji za pozornost.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82</TotalTime>
  <Words>218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Motiv4</vt:lpstr>
      <vt:lpstr>1_Směsi</vt:lpstr>
      <vt:lpstr>2_Směsi</vt:lpstr>
      <vt:lpstr>1_MU_PPTprezentace_sablona_CZ</vt:lpstr>
      <vt:lpstr>3_Směsi</vt:lpstr>
      <vt:lpstr>Lední hokej</vt:lpstr>
      <vt:lpstr>Prezentace aplikace PowerPoint</vt:lpstr>
      <vt:lpstr>Základní charakteristika a pravidla ledního hokeje </vt:lpstr>
      <vt:lpstr>Ledová plocha</vt:lpstr>
      <vt:lpstr>ÚTOČNÉ HERNÍ ČINNOSTI JEDNOTLIVCE </vt:lpstr>
      <vt:lpstr>OBRANNÉ HERNÍ ČINNOSTI JEDNOTLIVCE </vt:lpstr>
      <vt:lpstr>HERNÍ KOMBINACE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Lední hokej</dc:title>
  <dc:creator>Josef</dc:creator>
  <cp:lastModifiedBy>zálešáková</cp:lastModifiedBy>
  <cp:revision>10</cp:revision>
  <dcterms:created xsi:type="dcterms:W3CDTF">2012-11-18T09:03:52Z</dcterms:created>
  <dcterms:modified xsi:type="dcterms:W3CDTF">2013-01-11T09:44:24Z</dcterms:modified>
</cp:coreProperties>
</file>