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8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9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09" r:id="rId5"/>
    <p:sldMasterId id="2147483722" r:id="rId6"/>
    <p:sldMasterId id="2147483735" r:id="rId7"/>
    <p:sldMasterId id="2147483747" r:id="rId8"/>
    <p:sldMasterId id="2147483759" r:id="rId9"/>
    <p:sldMasterId id="2147483771" r:id="rId10"/>
  </p:sldMasterIdLst>
  <p:notesMasterIdLst>
    <p:notesMasterId r:id="rId20"/>
  </p:notesMasterIdLst>
  <p:sldIdLst>
    <p:sldId id="256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E5BA7D-491E-490C-ACD4-B7CDFB582625}" type="datetimeFigureOut">
              <a:rPr lang="cs-CZ" smtClean="0"/>
              <a:t>11.1.2013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52B3FA-D323-4FC1-8DAE-E734076815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0994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DCA3A6F-36F1-41F4-84A8-1FE28230B0ED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2676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2676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349E36F-7BE4-427E-BA65-975AFCDF6675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6A503B-E0A8-48BF-9B21-D2FE009D621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9D384-D81B-48B8-890B-DD9F4FC96DB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7813F0-E729-4FC8-9691-3931B258D95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841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97744C-6217-4350-AA6F-9198A35D0D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930C8E-8F74-45D4-ACA6-09903848195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57EB4C-AED0-4566-9D06-7073CC3B80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42B235-8235-4C5A-BC1C-7E589668C6E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B6BBBB-70F0-4FBF-A7F9-3724D2BEA12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B44FC0-5EF6-4C95-AF0F-262AFBC1642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C17AE7-5FDD-47B0-97DC-412E68216CC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16922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16922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0632AA-C8C6-4633-9F35-D5F739BD85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1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26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2517775" y="2565400"/>
            <a:ext cx="5688013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DCAA72-A449-4655-8B53-66F42BE43D2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A5A374-77E6-42B4-8D4E-1D41572C78F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7688" y="1125538"/>
            <a:ext cx="2057400" cy="500697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725" y="1125538"/>
            <a:ext cx="6024563" cy="50069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EC96CC-06DA-471B-9B38-36EE75F18EF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FE254AC-3485-439C-B795-475F093D98A7}" type="datetime1">
              <a:rPr lang="cs-CZ" smtClean="0"/>
              <a:t>11.1.2013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2544CB-80C7-42AC-87EF-BD05D86971B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9CEC9-C689-464C-BA85-4B82EDBA7F5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3BFD9-A89F-4BA8-9EAE-D9AE38FEA55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1125538"/>
            <a:ext cx="4040188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1125538"/>
            <a:ext cx="40417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D55BB-A00F-4484-8539-78E4A12A91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DA1386-54F2-4B17-8BC8-CBE591E94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7787A-6404-4D85-B369-DA29B1DF07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F2C77-7109-4004-B833-9B8A5CF14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48A7F3-E527-4287-8E00-1D1285B8032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D05784-CC88-4659-A34C-505C11B88A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E1F15-D9F2-4914-B583-F3A04F85350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E35678-7B65-45C0-B5C2-B1ACEF21C2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C8B5A-B526-44B1-84F0-D5B27750FC8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590EDC-A0C6-472F-844C-0CF85D9EAD2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A0647E-12D1-4FED-BC99-4DA75AB54D5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950" y="1125538"/>
            <a:ext cx="3140075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3425" y="1125538"/>
            <a:ext cx="3141663" cy="5006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66F8FA-52BD-44F5-9C34-9C4E01654A8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C3746-0690-4D2A-9A4B-168C009A5A0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39DEA2-C93A-4BDF-9860-92CB6939AB3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06530B-0D28-43D2-941E-3FEEFCF560A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BFDF1A-910E-4DBF-A8AD-FB63A853520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A96619-FF99-4A20-85E7-D715BAB5594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595FEE-892D-4D50-A791-84AD6E99B26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2124075" cy="585787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1413" cy="585787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6237F2-B747-4B1F-AC3E-68026B1D26C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2344738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cs-CZ">
              <a:latin typeface="Arial" charset="0"/>
              <a:ea typeface="ＭＳ Ｐゴシック" charset="0"/>
            </a:endParaRPr>
          </a:p>
        </p:txBody>
      </p:sp>
      <p:pic>
        <p:nvPicPr>
          <p:cNvPr id="4" name="Picture 3" descr="titl C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OPVK_MU_vlevo_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517775" y="5064125"/>
            <a:ext cx="4318000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22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17775" y="2728913"/>
            <a:ext cx="5688013" cy="2157412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1D3F1C61-8EE3-4C30-8D4A-CACC643C09D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F462F0-F3A8-41A1-8BF1-23106E15B0F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A1FAF4-031A-44C6-8BAC-FCC9D429B1E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725" y="2017713"/>
            <a:ext cx="4040188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3313" y="2017713"/>
            <a:ext cx="4041775" cy="178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2BA10-B309-460F-93AF-67F06D35A7F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C9C0F-D0FB-4425-822D-7440F9CD72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48B8DE-15DF-4546-8898-B8BE01ECFBD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17E6EE-A0AF-44CE-8777-31E6B978BD4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7045B-50A0-4D44-A124-77C5035B02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e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2.emf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image" Target="../media/image4.emf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image" Target="../media/image1.emf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image" Target="../media/image1.emf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Relationship Id="rId14" Type="http://schemas.openxmlformats.org/officeDocument/2006/relationships/image" Target="../media/image2.emf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2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image" Target="../media/image2.emf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21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6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7171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32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32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6C81097-B050-4ADB-A55F-95FACBC4A45D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7175" name="Picture 8" descr="OPVK_MU_stred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2789238"/>
            <a:ext cx="7697787" cy="188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1" name="Rectangle 19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1027" name="Picture 25" descr="zahlavi CZ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3075" name="Picture 12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855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1125538"/>
            <a:ext cx="8234363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85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085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E193AD70-0748-40B0-8C42-05BAA9377DD0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4099" name="Picture 10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05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20950" y="1125538"/>
            <a:ext cx="6434138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059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11060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7A3A80DA-C06B-4E12-AA74-7353CA5C226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4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5F5F5"/>
            </a:gs>
            <a:gs pos="100000">
              <a:srgbClr val="E4E4E4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ChangeArrowheads="1"/>
          </p:cNvSpPr>
          <p:nvPr/>
        </p:nvSpPr>
        <p:spPr bwMode="auto">
          <a:xfrm>
            <a:off x="0" y="0"/>
            <a:ext cx="9144000" cy="809625"/>
          </a:xfrm>
          <a:prstGeom prst="rect">
            <a:avLst/>
          </a:prstGeom>
          <a:gradFill rotWithShape="1">
            <a:gsLst>
              <a:gs pos="0">
                <a:srgbClr val="00287D"/>
              </a:gs>
              <a:gs pos="100000">
                <a:srgbClr val="00287D">
                  <a:gamma/>
                  <a:shade val="7568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ahoma" charset="0"/>
              <a:ea typeface="ＭＳ Ｐゴシック" charset="0"/>
            </a:endParaRPr>
          </a:p>
        </p:txBody>
      </p:sp>
      <p:pic>
        <p:nvPicPr>
          <p:cNvPr id="5123" name="Picture 3" descr="zahlavi CZ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118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20725" y="1125538"/>
            <a:ext cx="78279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118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20725" y="2017713"/>
            <a:ext cx="8234363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11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7775" y="6248400"/>
            <a:ext cx="4032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sp>
        <p:nvSpPr>
          <p:cNvPr id="2211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Trebuchet MS" pitchFamily="34" charset="0"/>
              </a:defRPr>
            </a:lvl1pPr>
          </a:lstStyle>
          <a:p>
            <a:fld id="{DED8C153-02B7-4825-AE81-4972CB1D6CBA}" type="slidenum">
              <a:rPr lang="cs-CZ"/>
              <a:pPr/>
              <a:t>‹#›</a:t>
            </a:fld>
            <a:endParaRPr lang="cs-CZ"/>
          </a:p>
        </p:txBody>
      </p:sp>
      <p:pic>
        <p:nvPicPr>
          <p:cNvPr id="5128" name="Picture 8" descr="OPVK_MU_vlevo_2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19138" y="4313238"/>
            <a:ext cx="6118225" cy="145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MS PGothic" pitchFamily="34" charset="-128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MS PGothic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rebuchet M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69696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charset="0"/>
        <a:buBlip>
          <a:blip r:embed="rId15"/>
        </a:buBlip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786" y="1071546"/>
            <a:ext cx="7772400" cy="1470025"/>
          </a:xfrm>
        </p:spPr>
        <p:txBody>
          <a:bodyPr/>
          <a:lstStyle/>
          <a:p>
            <a:r>
              <a:rPr lang="cs-CZ" sz="3200" dirty="0" smtClean="0"/>
              <a:t>Gymnastika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63688" y="2204864"/>
            <a:ext cx="6400800" cy="1752600"/>
          </a:xfrm>
        </p:spPr>
        <p:txBody>
          <a:bodyPr/>
          <a:lstStyle/>
          <a:p>
            <a:r>
              <a:rPr lang="cs-CZ" sz="1400" dirty="0">
                <a:solidFill>
                  <a:schemeClr val="tx1"/>
                </a:solidFill>
              </a:rPr>
              <a:t>d</a:t>
            </a:r>
            <a:r>
              <a:rPr lang="cs-CZ" sz="1400" dirty="0" smtClean="0">
                <a:solidFill>
                  <a:schemeClr val="tx1"/>
                </a:solidFill>
              </a:rPr>
              <a:t>oc. PaedDr. Jan </a:t>
            </a:r>
            <a:r>
              <a:rPr lang="cs-CZ" sz="1400" dirty="0" err="1" smtClean="0">
                <a:solidFill>
                  <a:schemeClr val="tx1"/>
                </a:solidFill>
              </a:rPr>
              <a:t>Štumbauer</a:t>
            </a:r>
            <a:r>
              <a:rPr lang="cs-CZ" sz="1400" dirty="0" smtClean="0">
                <a:solidFill>
                  <a:schemeClr val="tx1"/>
                </a:solidFill>
              </a:rPr>
              <a:t>, CSc.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00108"/>
            <a:ext cx="7772400" cy="1041397"/>
          </a:xfrm>
        </p:spPr>
        <p:txBody>
          <a:bodyPr/>
          <a:lstStyle/>
          <a:p>
            <a:r>
              <a:rPr lang="cs-CZ" dirty="0" smtClean="0"/>
              <a:t>Historie gymnastiky</a:t>
            </a:r>
            <a:r>
              <a:rPr lang="cs-CZ" u="sng" dirty="0" smtClean="0"/>
              <a:t/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785926"/>
            <a:ext cx="640080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S pojmem gymnastika se setkáváme již ve starém Řecku. Tento název vznikl spojením slov </a:t>
            </a:r>
            <a:r>
              <a:rPr lang="cs-CZ" sz="1800" dirty="0" err="1" smtClean="0">
                <a:solidFill>
                  <a:schemeClr val="tx1"/>
                </a:solidFill>
              </a:rPr>
              <a:t>gymnos</a:t>
            </a:r>
            <a:r>
              <a:rPr lang="cs-CZ" sz="1800" dirty="0" smtClean="0">
                <a:solidFill>
                  <a:schemeClr val="tx1"/>
                </a:solidFill>
              </a:rPr>
              <a:t> – nahý a </a:t>
            </a:r>
            <a:r>
              <a:rPr lang="cs-CZ" sz="1800" dirty="0" err="1" smtClean="0">
                <a:solidFill>
                  <a:schemeClr val="tx1"/>
                </a:solidFill>
              </a:rPr>
              <a:t>gymnaszein</a:t>
            </a:r>
            <a:r>
              <a:rPr lang="cs-CZ" sz="1800" dirty="0" smtClean="0">
                <a:solidFill>
                  <a:schemeClr val="tx1"/>
                </a:solidFill>
              </a:rPr>
              <a:t> – </a:t>
            </a:r>
            <a:r>
              <a:rPr lang="cs-CZ" sz="1800" dirty="0" err="1" smtClean="0">
                <a:solidFill>
                  <a:schemeClr val="tx1"/>
                </a:solidFill>
              </a:rPr>
              <a:t>cvičiti</a:t>
            </a:r>
            <a:r>
              <a:rPr lang="cs-CZ" sz="1800" dirty="0" smtClean="0">
                <a:solidFill>
                  <a:schemeClr val="tx1"/>
                </a:solidFill>
              </a:rPr>
              <a:t>. Nespojujme však tento výraz s pouhým cvičením s obnaženým tělem. Gymnastika měla v období starého Řecka daleko hlubší význam. Jednalo se o celkovou kultivaci těla. Rozvíjela harmonii mezi fyzickou zdatností a duševní vyrovnaností. Objevuje se zde ideál „kalokagathie – soulad tělesné a duševní krásy“ (</a:t>
            </a:r>
            <a:r>
              <a:rPr lang="cs-CZ" sz="1800" dirty="0" err="1" smtClean="0">
                <a:solidFill>
                  <a:schemeClr val="tx1"/>
                </a:solidFill>
              </a:rPr>
              <a:t>Grexa</a:t>
            </a:r>
            <a:r>
              <a:rPr lang="cs-CZ" sz="1800" dirty="0" smtClean="0">
                <a:solidFill>
                  <a:schemeClr val="tx1"/>
                </a:solidFill>
              </a:rPr>
              <a:t>, 2007). </a:t>
            </a:r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  <p:pic>
        <p:nvPicPr>
          <p:cNvPr id="63490" name="Picture 2" descr="http://www.gymmedia.com/anaheim03/appa/unevenbars/pics/frauen_186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1" y="3857628"/>
            <a:ext cx="3788379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09587" y="980728"/>
            <a:ext cx="7715304" cy="321471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Na přelomu 18. a 19. století německý filantropista Christian </a:t>
            </a:r>
            <a:r>
              <a:rPr lang="cs-CZ" sz="1800" dirty="0" err="1" smtClean="0">
                <a:solidFill>
                  <a:schemeClr val="tx1"/>
                </a:solidFill>
              </a:rPr>
              <a:t>GutsMuths</a:t>
            </a:r>
            <a:r>
              <a:rPr lang="cs-CZ" sz="1800" dirty="0" smtClean="0">
                <a:solidFill>
                  <a:schemeClr val="tx1"/>
                </a:solidFill>
              </a:rPr>
              <a:t> položil základy světové gymnastiky. Jeho soubor cvičení zahrnoval i nácvik na nářadích. Z jeho pojetí tělesných cvičení později vznikl </a:t>
            </a:r>
            <a:r>
              <a:rPr lang="cs-CZ" sz="1800" dirty="0" err="1" smtClean="0">
                <a:solidFill>
                  <a:schemeClr val="tx1"/>
                </a:solidFill>
              </a:rPr>
              <a:t>turnerský</a:t>
            </a:r>
            <a:r>
              <a:rPr lang="cs-CZ" sz="1800" dirty="0" smtClean="0">
                <a:solidFill>
                  <a:schemeClr val="tx1"/>
                </a:solidFill>
              </a:rPr>
              <a:t> systém. Švýcar J. H. </a:t>
            </a:r>
            <a:r>
              <a:rPr lang="cs-CZ" sz="1800" dirty="0" err="1" smtClean="0">
                <a:solidFill>
                  <a:schemeClr val="tx1"/>
                </a:solidFill>
              </a:rPr>
              <a:t>Pestalozzi</a:t>
            </a:r>
            <a:r>
              <a:rPr lang="cs-CZ" sz="1800" dirty="0" smtClean="0">
                <a:solidFill>
                  <a:schemeClr val="tx1"/>
                </a:solidFill>
              </a:rPr>
              <a:t> se zabýval rozvojem prostných cvičení. Z </a:t>
            </a:r>
            <a:r>
              <a:rPr lang="cs-CZ" sz="1800" dirty="0" err="1" smtClean="0">
                <a:solidFill>
                  <a:schemeClr val="tx1"/>
                </a:solidFill>
              </a:rPr>
              <a:t>turnerského</a:t>
            </a:r>
            <a:r>
              <a:rPr lang="cs-CZ" sz="1800" dirty="0" smtClean="0">
                <a:solidFill>
                  <a:schemeClr val="tx1"/>
                </a:solidFill>
              </a:rPr>
              <a:t> systému vycházel i Miroslav </a:t>
            </a:r>
            <a:r>
              <a:rPr lang="cs-CZ" sz="1800" dirty="0" err="1" smtClean="0">
                <a:solidFill>
                  <a:schemeClr val="tx1"/>
                </a:solidFill>
              </a:rPr>
              <a:t>Tyrš</a:t>
            </a:r>
            <a:r>
              <a:rPr lang="cs-CZ" sz="1800" dirty="0" smtClean="0">
                <a:solidFill>
                  <a:schemeClr val="tx1"/>
                </a:solidFill>
              </a:rPr>
              <a:t> – zakladatel sokolského spolku, který obsahoval cviky z nářaďové gymnastiky, </a:t>
            </a:r>
            <a:r>
              <a:rPr lang="cs-CZ" sz="1800" dirty="0" err="1" smtClean="0">
                <a:solidFill>
                  <a:schemeClr val="tx1"/>
                </a:solidFill>
              </a:rPr>
              <a:t>úpolových</a:t>
            </a:r>
            <a:r>
              <a:rPr lang="cs-CZ" sz="1800" dirty="0" smtClean="0">
                <a:solidFill>
                  <a:schemeClr val="tx1"/>
                </a:solidFill>
              </a:rPr>
              <a:t> sportů a dalších cvičeních, kde byl kladen důraz hlavně na estetický projev. Zakladatelka Tělocvičného spolku paní a dívek pražských </a:t>
            </a:r>
            <a:r>
              <a:rPr lang="cs-CZ" sz="1800" dirty="0" err="1" smtClean="0">
                <a:solidFill>
                  <a:schemeClr val="tx1"/>
                </a:solidFill>
              </a:rPr>
              <a:t>Klemeňa</a:t>
            </a:r>
            <a:r>
              <a:rPr lang="cs-CZ" sz="1800" dirty="0" smtClean="0">
                <a:solidFill>
                  <a:schemeClr val="tx1"/>
                </a:solidFill>
              </a:rPr>
              <a:t> Hanušová rozpracovala celkový systém na tělovýchovné </a:t>
            </a: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vzdělávání dívek a žen (</a:t>
            </a:r>
            <a:r>
              <a:rPr lang="cs-CZ" sz="1800" dirty="0" err="1" smtClean="0">
                <a:solidFill>
                  <a:schemeClr val="tx1"/>
                </a:solidFill>
              </a:rPr>
              <a:t>Krištofič</a:t>
            </a:r>
            <a:r>
              <a:rPr lang="cs-CZ" sz="1800" dirty="0" smtClean="0">
                <a:solidFill>
                  <a:schemeClr val="tx1"/>
                </a:solidFill>
              </a:rPr>
              <a:t> a kol., 2003).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1314" name="Picture 2" descr="http://britishlibrary.typepad.co.uk/.a/6a00d8341c464853ef0177441aafe0970d-200w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88224" y="3530529"/>
            <a:ext cx="1905000" cy="3038476"/>
          </a:xfrm>
          <a:prstGeom prst="rect">
            <a:avLst/>
          </a:prstGeom>
          <a:noFill/>
        </p:spPr>
      </p:pic>
      <p:pic>
        <p:nvPicPr>
          <p:cNvPr id="141316" name="Picture 4" descr="http://www.bbc.co.uk/history/british/modern/images/olympics_1948_trainin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861048"/>
            <a:ext cx="3047998" cy="2377438"/>
          </a:xfrm>
          <a:prstGeom prst="rect">
            <a:avLst/>
          </a:prstGeom>
          <a:noFill/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7772400" cy="957268"/>
          </a:xfrm>
        </p:spPr>
        <p:txBody>
          <a:bodyPr/>
          <a:lstStyle/>
          <a:p>
            <a:r>
              <a:rPr lang="cs-CZ" dirty="0" smtClean="0"/>
              <a:t>Charakteristika moderní gymnastiky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1772816"/>
            <a:ext cx="640080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Moderní gymnastiku můžeme zařadit do sportů esteticko-koordinačních, nebo technicko-estetických. Cíl gymnastek spočívá v bezchybně předvedené sestavě. Cvičení v této sestavě je převážně acyklického charakteru. Aby se mohla obtížnost prvků zvyšovat, musí dojít k vysoké automatizaci základních pohybových dovedností. </a:t>
            </a:r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2338" name="Picture 2" descr="DSC_8087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4760" y="3212976"/>
            <a:ext cx="3686168" cy="322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8596" y="1071546"/>
            <a:ext cx="7772400" cy="885830"/>
          </a:xfrm>
        </p:spPr>
        <p:txBody>
          <a:bodyPr/>
          <a:lstStyle/>
          <a:p>
            <a:r>
              <a:rPr lang="cs-CZ" dirty="0" smtClean="0"/>
              <a:t>Charakteristika sportovní gymnastiky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6786610" cy="1752600"/>
          </a:xfrm>
        </p:spPr>
        <p:txBody>
          <a:bodyPr/>
          <a:lstStyle/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Sportovní gymnastika je sport, při němž jednotliví závodníci předvádějí silové nebo švihové gymnastické prvky na jednotlivých na nářadích. Ve sportovní gymnastice soutěží muži i ženy a jejich disciplíny se odlišují. Sportovní gymnastika je součástí olympijského programu.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pic>
        <p:nvPicPr>
          <p:cNvPr id="143362" name="il_fi" descr="fotky-sportovni-gymnastik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7984" y="2924944"/>
            <a:ext cx="320040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0034" y="1142984"/>
            <a:ext cx="7772400" cy="957268"/>
          </a:xfrm>
        </p:spPr>
        <p:txBody>
          <a:bodyPr/>
          <a:lstStyle/>
          <a:p>
            <a:r>
              <a:rPr lang="cs-CZ" dirty="0" smtClean="0"/>
              <a:t>Rozdělení gymnastických disciplín</a:t>
            </a:r>
            <a:r>
              <a:rPr lang="cs-CZ" u="sng" dirty="0" smtClean="0"/>
              <a:t/>
            </a:r>
            <a:br>
              <a:rPr lang="cs-CZ" u="sng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57224" y="2214554"/>
            <a:ext cx="6400800" cy="1752600"/>
          </a:xfrm>
        </p:spPr>
        <p:txBody>
          <a:bodyPr/>
          <a:lstStyle/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Roku 1881 je založena </a:t>
            </a:r>
            <a:r>
              <a:rPr lang="cs-CZ" sz="1600" dirty="0" err="1" smtClean="0">
                <a:solidFill>
                  <a:schemeClr val="tx1"/>
                </a:solidFill>
              </a:rPr>
              <a:t>Nicolasem</a:t>
            </a:r>
            <a:r>
              <a:rPr lang="cs-CZ" sz="1600" dirty="0" smtClean="0">
                <a:solidFill>
                  <a:schemeClr val="tx1"/>
                </a:solidFill>
              </a:rPr>
              <a:t> J. </a:t>
            </a:r>
            <a:r>
              <a:rPr lang="cs-CZ" sz="1600" dirty="0" err="1" smtClean="0">
                <a:solidFill>
                  <a:schemeClr val="tx1"/>
                </a:solidFill>
              </a:rPr>
              <a:t>Cuperem</a:t>
            </a:r>
            <a:r>
              <a:rPr lang="cs-CZ" sz="1600" dirty="0" smtClean="0">
                <a:solidFill>
                  <a:schemeClr val="tx1"/>
                </a:solidFill>
              </a:rPr>
              <a:t> federace FEG (</a:t>
            </a:r>
            <a:r>
              <a:rPr lang="cs-CZ" sz="1600" dirty="0" err="1" smtClean="0">
                <a:solidFill>
                  <a:schemeClr val="tx1"/>
                </a:solidFill>
              </a:rPr>
              <a:t>Fédération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Européenne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). </a:t>
            </a:r>
            <a:r>
              <a:rPr lang="cs-CZ" sz="1600" dirty="0" err="1" smtClean="0">
                <a:solidFill>
                  <a:schemeClr val="tx1"/>
                </a:solidFill>
              </a:rPr>
              <a:t>Nicolas</a:t>
            </a:r>
            <a:r>
              <a:rPr lang="cs-CZ" sz="1600" dirty="0" smtClean="0">
                <a:solidFill>
                  <a:schemeClr val="tx1"/>
                </a:solidFill>
              </a:rPr>
              <a:t> J. </a:t>
            </a:r>
            <a:r>
              <a:rPr lang="cs-CZ" sz="1600" dirty="0" err="1" smtClean="0">
                <a:solidFill>
                  <a:schemeClr val="tx1"/>
                </a:solidFill>
              </a:rPr>
              <a:t>Cuper</a:t>
            </a:r>
            <a:r>
              <a:rPr lang="cs-CZ" sz="1600" dirty="0" smtClean="0">
                <a:solidFill>
                  <a:schemeClr val="tx1"/>
                </a:solidFill>
              </a:rPr>
              <a:t> se stává ředitelem FIG (</a:t>
            </a:r>
            <a:r>
              <a:rPr lang="cs-CZ" sz="1600" dirty="0" err="1" smtClean="0">
                <a:solidFill>
                  <a:schemeClr val="tx1"/>
                </a:solidFill>
              </a:rPr>
              <a:t>Fédération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Internationále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 na 43 let. Jako oficiální federace zodpovědná za gymnastiku po celém světě, se olympijských her organizace FEG účastní až v roce 1908 v Londýně. 7.4. 1921 se FEG stává organizací FIG a sčítá 16 členů. K roku 2009 schraňuje federace 129 členských federací .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Mezinárodní gymnastická federace FIG  a UEG (Union </a:t>
            </a:r>
            <a:r>
              <a:rPr lang="cs-CZ" sz="1600" dirty="0" err="1" smtClean="0">
                <a:solidFill>
                  <a:schemeClr val="tx1"/>
                </a:solidFill>
              </a:rPr>
              <a:t>Europénne</a:t>
            </a:r>
            <a:r>
              <a:rPr lang="cs-CZ" sz="1600" dirty="0" smtClean="0">
                <a:solidFill>
                  <a:schemeClr val="tx1"/>
                </a:solidFill>
              </a:rPr>
              <a:t> de </a:t>
            </a:r>
            <a:r>
              <a:rPr lang="cs-CZ" sz="1600" dirty="0" err="1" smtClean="0">
                <a:solidFill>
                  <a:schemeClr val="tx1"/>
                </a:solidFill>
              </a:rPr>
              <a:t>Gymnastique</a:t>
            </a:r>
            <a:r>
              <a:rPr lang="cs-CZ" sz="1600" dirty="0" smtClean="0">
                <a:solidFill>
                  <a:schemeClr val="tx1"/>
                </a:solidFill>
              </a:rPr>
              <a:t>) dohlíží na olympijská a neolympijská gymnastická odvětví.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1142984"/>
            <a:ext cx="6400800" cy="5000660"/>
          </a:xfrm>
        </p:spPr>
        <p:txBody>
          <a:bodyPr/>
          <a:lstStyle/>
          <a:p>
            <a:pPr algn="l"/>
            <a:r>
              <a:rPr lang="cs-CZ" sz="1800" u="sng" dirty="0" smtClean="0">
                <a:solidFill>
                  <a:schemeClr val="tx1"/>
                </a:solidFill>
              </a:rPr>
              <a:t>Mezi olympijské disciplíny patří: </a:t>
            </a:r>
            <a:endParaRPr lang="cs-CZ" sz="1800" dirty="0" smtClean="0">
              <a:solidFill>
                <a:schemeClr val="tx1"/>
              </a:solidFill>
            </a:endParaRPr>
          </a:p>
          <a:p>
            <a:pPr algn="l"/>
            <a:r>
              <a:rPr lang="cs-CZ" sz="18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1. Sportovní gymnastika mužů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artistique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masculine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Muži soutěží v šestiboji, mezi něž patří bradla, prostná, kruhy, kůň na šíř, přeskok a hrazda.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2. Sportovní gymnastika žen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artistique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féminine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Ženy soutěží ve čtyřboji, který zahrnuje prostná, přeskok, kladina a bradla.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3. Moderní gymnastika (</a:t>
            </a:r>
            <a:r>
              <a:rPr lang="cs-CZ" sz="1800" dirty="0" err="1" smtClean="0">
                <a:solidFill>
                  <a:schemeClr val="tx1"/>
                </a:solidFill>
              </a:rPr>
              <a:t>Gymnastique</a:t>
            </a:r>
            <a:r>
              <a:rPr lang="cs-CZ" sz="1800" dirty="0" smtClean="0">
                <a:solidFill>
                  <a:schemeClr val="tx1"/>
                </a:solidFill>
              </a:rPr>
              <a:t> </a:t>
            </a:r>
            <a:r>
              <a:rPr lang="cs-CZ" sz="1800" dirty="0" err="1" smtClean="0">
                <a:solidFill>
                  <a:schemeClr val="tx1"/>
                </a:solidFill>
              </a:rPr>
              <a:t>rytmique</a:t>
            </a:r>
            <a:r>
              <a:rPr lang="cs-CZ" sz="1800" dirty="0" smtClean="0">
                <a:solidFill>
                  <a:schemeClr val="tx1"/>
                </a:solidFill>
              </a:rPr>
              <a:t>)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Dle mezinárodních pravidel se soutěží v pódiových skladbách, které zahrnují dvojboj a druhou soutěžní disciplínou je závod jednotlivkyň ve čtyřboji. </a:t>
            </a:r>
          </a:p>
          <a:p>
            <a:pPr lvl="0" algn="l"/>
            <a:r>
              <a:rPr lang="cs-CZ" sz="1800" dirty="0" smtClean="0">
                <a:solidFill>
                  <a:schemeClr val="tx1"/>
                </a:solidFill>
              </a:rPr>
              <a:t>4. Skoky na trampolíně</a:t>
            </a:r>
          </a:p>
          <a:p>
            <a:pPr lvl="1" algn="l"/>
            <a:r>
              <a:rPr lang="cs-CZ" sz="1800" dirty="0" smtClean="0">
                <a:solidFill>
                  <a:schemeClr val="tx1"/>
                </a:solidFill>
              </a:rPr>
              <a:t>Soutěžními disciplínami jsou synchronizované dvojce a jednotlivci. </a:t>
            </a:r>
          </a:p>
          <a:p>
            <a:pPr algn="l"/>
            <a:endParaRPr lang="cs-CZ" sz="18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14348" y="1071546"/>
            <a:ext cx="6400800" cy="5214974"/>
          </a:xfrm>
        </p:spPr>
        <p:txBody>
          <a:bodyPr/>
          <a:lstStyle/>
          <a:p>
            <a:pPr algn="l"/>
            <a:r>
              <a:rPr lang="cs-CZ" sz="1600" u="sng" dirty="0" smtClean="0">
                <a:solidFill>
                  <a:schemeClr val="tx1"/>
                </a:solidFill>
              </a:rPr>
              <a:t>Mezi neolympijské disciplíny patří: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1. Sportovní akrobacie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Soutěžní disciplíny jsou smíšené páry, ženské skupiny o 	třech členkách a mužské skupiny o čtyřech členech 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2. Akrobatický rokenrol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Závodí se ve smíšených párech.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3. Sportovní aerobik a fitness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Tyto sporty skýtají mnoho disciplín, mezi základní dělení 	patří soutěž jednotlivců, párů a družstev.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4. </a:t>
            </a:r>
            <a:r>
              <a:rPr lang="cs-CZ" sz="1600" dirty="0" err="1" smtClean="0">
                <a:solidFill>
                  <a:schemeClr val="tx1"/>
                </a:solidFill>
              </a:rPr>
              <a:t>Euroteam</a:t>
            </a:r>
            <a:endParaRPr lang="cs-CZ" sz="1600" dirty="0" smtClean="0">
              <a:solidFill>
                <a:schemeClr val="tx1"/>
              </a:solidFill>
            </a:endParaRP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Tato forma gymnastiky zahrnuje soutěže týmů žen, mužů a 	smíšených družstev. 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 </a:t>
            </a:r>
          </a:p>
          <a:p>
            <a:pPr lvl="0" algn="l"/>
            <a:r>
              <a:rPr lang="cs-CZ" sz="1600" dirty="0" smtClean="0">
                <a:solidFill>
                  <a:schemeClr val="tx1"/>
                </a:solidFill>
              </a:rPr>
              <a:t>5. Estetická skupinová gymnastika (</a:t>
            </a:r>
            <a:r>
              <a:rPr lang="cs-CZ" sz="1600" dirty="0" err="1" smtClean="0">
                <a:solidFill>
                  <a:schemeClr val="tx1"/>
                </a:solidFill>
              </a:rPr>
              <a:t>Aesthetic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Group</a:t>
            </a:r>
            <a:r>
              <a:rPr lang="cs-CZ" sz="1600" dirty="0" smtClean="0">
                <a:solidFill>
                  <a:schemeClr val="tx1"/>
                </a:solidFill>
              </a:rPr>
              <a:t> </a:t>
            </a:r>
            <a:r>
              <a:rPr lang="cs-CZ" sz="1600" dirty="0" err="1" smtClean="0">
                <a:solidFill>
                  <a:schemeClr val="tx1"/>
                </a:solidFill>
              </a:rPr>
              <a:t>Gymnastics</a:t>
            </a:r>
            <a:r>
              <a:rPr lang="cs-CZ" sz="1600" dirty="0" smtClean="0">
                <a:solidFill>
                  <a:schemeClr val="tx1"/>
                </a:solidFill>
              </a:rPr>
              <a:t>)</a:t>
            </a:r>
          </a:p>
          <a:p>
            <a:pPr algn="l"/>
            <a:r>
              <a:rPr lang="cs-CZ" sz="1600" dirty="0" smtClean="0">
                <a:solidFill>
                  <a:schemeClr val="tx1"/>
                </a:solidFill>
              </a:rPr>
              <a:t>	Soutěží se v ženských družstvech, v počtu šest až deset 	závodnic.</a:t>
            </a:r>
          </a:p>
          <a:p>
            <a:pPr algn="l"/>
            <a:endParaRPr lang="cs-CZ" sz="1600" dirty="0">
              <a:solidFill>
                <a:schemeClr val="tx1"/>
              </a:solidFill>
            </a:endParaRP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57224" y="1714488"/>
            <a:ext cx="7772400" cy="1470025"/>
          </a:xfrm>
        </p:spPr>
        <p:txBody>
          <a:bodyPr/>
          <a:lstStyle/>
          <a:p>
            <a:r>
              <a:rPr lang="cs-CZ" sz="3200" dirty="0" smtClean="0"/>
              <a:t>Děkuji za pozornost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Projekt: Cizí jazyky v kinantropologii, reg. č.: CZ.1.07/2.2.00/15.0199</a:t>
            </a:r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4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6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3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3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3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otiv1">
  <a:themeElements>
    <a:clrScheme name="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Směsi">
  <a:themeElements>
    <a:clrScheme name="1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5_Směsi">
  <a:themeElements>
    <a:clrScheme name="2_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Směsi">
      <a:majorFont>
        <a:latin typeface="Tahoma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2_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2_MU_PPTprezentace_sablona_CZ">
  <a:themeElements>
    <a:clrScheme name="1_MU_PPTprezentace_sablona_CZ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MU_PPTprezentace_sablona_CZ">
      <a:majorFont>
        <a:latin typeface="Trebuchet MS"/>
        <a:ea typeface="ＭＳ Ｐゴシック"/>
        <a:cs typeface=""/>
      </a:majorFont>
      <a:minorFont>
        <a:latin typeface="Trebuchet MS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ahoma" charset="0"/>
            <a:ea typeface="ＭＳ Ｐゴシック" charset="0"/>
          </a:defRPr>
        </a:defPPr>
      </a:lstStyle>
    </a:lnDef>
  </a:objectDefaults>
  <a:extraClrSchemeLst>
    <a:extraClrScheme>
      <a:clrScheme name="1_MU_PPTprezentace_sablona_CZ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MU_PPTprezentace_sablona_CZ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U_PPTprezentace_sablona_CZ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Motiv4</Template>
  <TotalTime>23</TotalTime>
  <Words>283</Words>
  <Application>Microsoft Office PowerPoint</Application>
  <PresentationFormat>Předvádění na obrazovce (4:3)</PresentationFormat>
  <Paragraphs>47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10</vt:i4>
      </vt:variant>
      <vt:variant>
        <vt:lpstr>Nadpisy snímků</vt:lpstr>
      </vt:variant>
      <vt:variant>
        <vt:i4>9</vt:i4>
      </vt:variant>
    </vt:vector>
  </HeadingPairs>
  <TitlesOfParts>
    <vt:vector size="19" baseType="lpstr">
      <vt:lpstr>Motiv4</vt:lpstr>
      <vt:lpstr>1_Směsi</vt:lpstr>
      <vt:lpstr>2_Směsi</vt:lpstr>
      <vt:lpstr>1_MU_PPTprezentace_sablona_CZ</vt:lpstr>
      <vt:lpstr>3_Směsi</vt:lpstr>
      <vt:lpstr>Motiv1</vt:lpstr>
      <vt:lpstr>4_Směsi</vt:lpstr>
      <vt:lpstr>5_Směsi</vt:lpstr>
      <vt:lpstr>2_MU_PPTprezentace_sablona_CZ</vt:lpstr>
      <vt:lpstr>6_Směsi</vt:lpstr>
      <vt:lpstr>Gymnastika</vt:lpstr>
      <vt:lpstr>Historie gymnastiky </vt:lpstr>
      <vt:lpstr>Prezentace aplikace PowerPoint</vt:lpstr>
      <vt:lpstr>Charakteristika moderní gymnastiky </vt:lpstr>
      <vt:lpstr>Charakteristika sportovní gymnastiky </vt:lpstr>
      <vt:lpstr>Rozdělení gymnastických disciplín 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Gymnastika</dc:title>
  <dc:creator>Josef</dc:creator>
  <cp:lastModifiedBy>zálešáková</cp:lastModifiedBy>
  <cp:revision>10</cp:revision>
  <dcterms:created xsi:type="dcterms:W3CDTF">2012-11-19T18:20:27Z</dcterms:created>
  <dcterms:modified xsi:type="dcterms:W3CDTF">2013-01-11T09:40:03Z</dcterms:modified>
</cp:coreProperties>
</file>