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70" r:id="rId11"/>
    <p:sldId id="280" r:id="rId12"/>
    <p:sldId id="259" r:id="rId13"/>
    <p:sldId id="281" r:id="rId14"/>
    <p:sldId id="274" r:id="rId15"/>
    <p:sldId id="272" r:id="rId16"/>
    <p:sldId id="260" r:id="rId17"/>
    <p:sldId id="262" r:id="rId18"/>
    <p:sldId id="273" r:id="rId19"/>
    <p:sldId id="261" r:id="rId20"/>
    <p:sldId id="275" r:id="rId21"/>
    <p:sldId id="276" r:id="rId22"/>
    <p:sldId id="277" r:id="rId23"/>
    <p:sldId id="278" r:id="rId24"/>
    <p:sldId id="279" r:id="rId25"/>
    <p:sldId id="263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115" d="100"/>
          <a:sy n="115" d="100"/>
        </p:scale>
        <p:origin x="-894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326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021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277813"/>
            <a:ext cx="1951038" cy="5980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513" y="277813"/>
            <a:ext cx="5703887" cy="5980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77813"/>
            <a:ext cx="7807325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576" y="692696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6600" b="1" i="1" dirty="0" smtClean="0">
                <a:solidFill>
                  <a:srgbClr val="990033"/>
                </a:solidFill>
                <a:latin typeface="Arial" charset="0"/>
              </a:rPr>
              <a:t>Endemická struma </a:t>
            </a:r>
            <a:endParaRPr lang="cs-CZ" sz="66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584" y="4941168"/>
            <a:ext cx="64008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err="1">
                <a:solidFill>
                  <a:srgbClr val="990033"/>
                </a:solidFill>
              </a:rPr>
              <a:t>Hejmalová</a:t>
            </a:r>
            <a:r>
              <a:rPr lang="cs-CZ" sz="2800" dirty="0">
                <a:solidFill>
                  <a:srgbClr val="990033"/>
                </a:solidFill>
              </a:rPr>
              <a:t> Michaela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dirty="0">
              <a:solidFill>
                <a:srgbClr val="99003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363282"/>
            <a:ext cx="3726880" cy="3942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Jód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772816"/>
            <a:ext cx="7635875" cy="4485109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 </a:t>
            </a:r>
            <a:r>
              <a:rPr lang="cs-CZ" dirty="0" err="1" smtClean="0">
                <a:solidFill>
                  <a:srgbClr val="990033"/>
                </a:solidFill>
              </a:rPr>
              <a:t>řec</a:t>
            </a:r>
            <a:r>
              <a:rPr lang="cs-CZ" dirty="0" smtClean="0">
                <a:solidFill>
                  <a:srgbClr val="990033"/>
                </a:solidFill>
              </a:rPr>
              <a:t>. „</a:t>
            </a:r>
            <a:r>
              <a:rPr lang="cs-CZ" i="1" dirty="0" err="1" smtClean="0">
                <a:solidFill>
                  <a:srgbClr val="990033"/>
                </a:solidFill>
              </a:rPr>
              <a:t>iódés</a:t>
            </a:r>
            <a:r>
              <a:rPr lang="cs-CZ" i="1" dirty="0" smtClean="0">
                <a:solidFill>
                  <a:srgbClr val="990033"/>
                </a:solidFill>
              </a:rPr>
              <a:t>“ </a:t>
            </a:r>
            <a:r>
              <a:rPr lang="cs-CZ" dirty="0" smtClean="0">
                <a:solidFill>
                  <a:srgbClr val="990033"/>
                </a:solidFill>
              </a:rPr>
              <a:t>fialový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halogen (I)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1811 - </a:t>
            </a:r>
            <a:r>
              <a:rPr lang="cs-CZ" dirty="0" err="1" smtClean="0">
                <a:solidFill>
                  <a:srgbClr val="990033"/>
                </a:solidFill>
              </a:rPr>
              <a:t>Barnard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Courtoise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stopový prvek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tvorba hormonů štítné žlázy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DDD jódu</a:t>
            </a:r>
            <a:endParaRPr lang="cs-CZ" sz="5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46125" y="1628800"/>
          <a:ext cx="7635876" cy="432047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17938"/>
                <a:gridCol w="3817938"/>
              </a:tblGrid>
              <a:tr h="617211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kojenci 0 -  3 měsíce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40 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kojenci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4 – 11 měsíců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1 – 3 roky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4 – 6 let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120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dospívající a dospělí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180 – 200µg 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těhotné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230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kojící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260 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552" y="548680"/>
            <a:ext cx="82296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Zdroj jódu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28800"/>
            <a:ext cx="8229600" cy="44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 smtClean="0">
                <a:solidFill>
                  <a:srgbClr val="990033"/>
                </a:solidFill>
                <a:latin typeface="Arial" charset="0"/>
              </a:rPr>
              <a:t>kuchyňská </a:t>
            </a:r>
            <a:r>
              <a:rPr lang="cs-CZ" sz="2900" dirty="0">
                <a:solidFill>
                  <a:srgbClr val="990033"/>
                </a:solidFill>
                <a:latin typeface="Arial" charset="0"/>
              </a:rPr>
              <a:t>sůl 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mořské ryby a mořští živočichové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méně vejce a mléko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Obsah jódu v potravinách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46125" y="1556792"/>
          <a:ext cx="763587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771"/>
                <a:gridCol w="2664296"/>
                <a:gridCol w="2081809"/>
              </a:tblGrid>
              <a:tr h="496055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potravina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obsah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jódu</a:t>
                      </a:r>
                    </a:p>
                    <a:p>
                      <a:pPr algn="ctr"/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(µg/100 g)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DDD (%)</a:t>
                      </a:r>
                    </a:p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µg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losos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Hanácká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kyselka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mléko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plnotučné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5 - 19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 – 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eidamská cihla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chléb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31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vejce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brambory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0,4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0,2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Strumigeny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628800"/>
            <a:ext cx="7635875" cy="462912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antinutriční</a:t>
            </a:r>
            <a:r>
              <a:rPr lang="cs-CZ" dirty="0" smtClean="0">
                <a:solidFill>
                  <a:srgbClr val="990033"/>
                </a:solidFill>
              </a:rPr>
              <a:t> látky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I. řádu (dusičnany)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II. řádu (košťálová zelenina)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III. řádu (sulfonamidy)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IV. řádu (analoga </a:t>
            </a:r>
            <a:r>
              <a:rPr lang="cs-CZ" dirty="0" err="1" smtClean="0">
                <a:solidFill>
                  <a:srgbClr val="990033"/>
                </a:solidFill>
              </a:rPr>
              <a:t>tyroninu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z nedostatku jódu (IDD)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2276872"/>
            <a:ext cx="7635875" cy="3981053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struma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kreténismus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mírnější poruchy mentálních funkcí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snížení plodnosti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perinatální  úmrtnost, mrtvorozenost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75656" y="908720"/>
            <a:ext cx="6199187" cy="5037138"/>
            <a:chOff x="975" y="754"/>
            <a:chExt cx="3905" cy="317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95536" y="188913"/>
            <a:ext cx="8423027" cy="6334125"/>
            <a:chOff x="337" y="119"/>
            <a:chExt cx="5218" cy="39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883096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Nadbytek jódu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dávky 10x vyšší než DDD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tolerovatelná horní hranice 600 µg/den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příznaky podobné deficitu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aktivace autoimunitního procesu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536" y="0"/>
            <a:ext cx="8229600" cy="4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i="1" dirty="0">
                <a:solidFill>
                  <a:schemeClr val="accent3"/>
                </a:solidFill>
                <a:latin typeface="Arial" charset="0"/>
              </a:rPr>
              <a:t>Nadbytek…</a:t>
            </a:r>
          </a:p>
        </p:txBody>
      </p:sp>
      <p:pic>
        <p:nvPicPr>
          <p:cNvPr id="3" name="Obrázek 2" descr="GBase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35696" y="548680"/>
            <a:ext cx="3024336" cy="2353993"/>
          </a:xfrm>
          <a:prstGeom prst="rect">
            <a:avLst/>
          </a:prstGeom>
        </p:spPr>
      </p:pic>
      <p:pic>
        <p:nvPicPr>
          <p:cNvPr id="4" name="Obrázek 3" descr="hypertyreosa_priznaky_projevy_sympto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0688"/>
            <a:ext cx="1656183" cy="2180292"/>
          </a:xfrm>
          <a:prstGeom prst="rect">
            <a:avLst/>
          </a:prstGeom>
        </p:spPr>
      </p:pic>
      <p:pic>
        <p:nvPicPr>
          <p:cNvPr id="5" name="Obrázek 4" descr="632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068960"/>
            <a:ext cx="5588000" cy="314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11560" y="548680"/>
            <a:ext cx="8229600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Štítná žláza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691680" y="1628800"/>
            <a:ext cx="5760640" cy="4700339"/>
            <a:chOff x="1134" y="907"/>
            <a:chExt cx="3174" cy="32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Hodnocení zásobení populace jódem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48880"/>
            <a:ext cx="7635875" cy="374441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do 90. let minulého století prevalence strumy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exkrece jódu močí (</a:t>
            </a: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r>
              <a:rPr lang="cs-CZ" dirty="0" smtClean="0">
                <a:solidFill>
                  <a:srgbClr val="990033"/>
                </a:solidFill>
              </a:rPr>
              <a:t>)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hranice normy 100 µg jódu v 1 litru moči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plazmatické hladiny TSH a </a:t>
            </a:r>
            <a:r>
              <a:rPr lang="cs-CZ" dirty="0" err="1" smtClean="0">
                <a:solidFill>
                  <a:srgbClr val="990033"/>
                </a:solidFill>
              </a:rPr>
              <a:t>thyroideálních</a:t>
            </a:r>
            <a:r>
              <a:rPr lang="cs-CZ" dirty="0" smtClean="0">
                <a:solidFill>
                  <a:srgbClr val="990033"/>
                </a:solidFill>
              </a:rPr>
              <a:t> hormonů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Stupeň jódového deficitu (ID) dle </a:t>
            </a:r>
            <a:r>
              <a:rPr lang="cs-CZ" sz="5000" dirty="0" err="1" smtClean="0">
                <a:solidFill>
                  <a:srgbClr val="990033"/>
                </a:solidFill>
              </a:rPr>
              <a:t>jodurie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7635876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5187604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stupeň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závažnosti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990033"/>
                          </a:solidFill>
                        </a:rPr>
                        <a:t>jodurie</a:t>
                      </a:r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 v µg jódu v litru moči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novorozenci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70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3929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lehký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50 - 99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střední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20 - 49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těžký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3" y="692695"/>
            <a:ext cx="7807325" cy="612229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Jódová politika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7635875" cy="4536504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1893 – 3,67 kreténů na 10 000 obyvatel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1950 –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soli (KI)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90. léta – KIO</a:t>
            </a:r>
            <a:r>
              <a:rPr lang="cs-CZ" baseline="-25000" dirty="0" smtClean="0">
                <a:solidFill>
                  <a:srgbClr val="990033"/>
                </a:solidFill>
              </a:rPr>
              <a:t>3 </a:t>
            </a:r>
            <a:r>
              <a:rPr lang="cs-CZ" dirty="0" smtClean="0">
                <a:solidFill>
                  <a:srgbClr val="990033"/>
                </a:solidFill>
              </a:rPr>
              <a:t> (asi 25 mg/kg soli)</a:t>
            </a:r>
            <a:endParaRPr lang="cs-CZ" baseline="-25000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celosvětově 50 miliónů  některým stupněm poškození mozku v důsledku deficitu jódu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100 000 dětí se ročně narodí s </a:t>
            </a:r>
            <a:r>
              <a:rPr lang="cs-CZ" dirty="0" err="1" smtClean="0">
                <a:solidFill>
                  <a:srgbClr val="990033"/>
                </a:solidFill>
              </a:rPr>
              <a:t>kreténismem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Endemická 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635875" cy="4319587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specifická deficience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= 10 % populace dané oblasti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nedostatek jódu, 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792088"/>
          </a:xfrm>
        </p:spPr>
        <p:txBody>
          <a:bodyPr/>
          <a:lstStyle/>
          <a:p>
            <a:r>
              <a:rPr lang="cs-CZ" sz="5000" dirty="0" smtClean="0"/>
              <a:t>Prevence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635875" cy="518457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konzumace potravin pocházející z moře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zlepšení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jedlé soli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dalších potravin jódem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zajištění dostatečného přívodu jódu těhotným a kojícím ženám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výrobků kojenecké výživy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zařazení jódu do potravního řetězce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07325" cy="342875"/>
          </a:xfrm>
        </p:spPr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Děkuji za pozornost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Zástupný symbol pro obsah 3" descr="833bdd7b59_40084373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896544" cy="5687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Hormony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7635875" cy="482453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thyroxin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4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trijódthyronin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3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kalcitonin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thyrotropin</a:t>
            </a:r>
            <a:r>
              <a:rPr lang="cs-CZ" dirty="0" smtClean="0">
                <a:solidFill>
                  <a:srgbClr val="990033"/>
                </a:solidFill>
              </a:rPr>
              <a:t> (TSH)</a:t>
            </a:r>
            <a:endParaRPr lang="cs-CZ" dirty="0">
              <a:solidFill>
                <a:srgbClr val="990033"/>
              </a:solidFill>
            </a:endParaRPr>
          </a:p>
        </p:txBody>
      </p:sp>
      <p:pic>
        <p:nvPicPr>
          <p:cNvPr id="4" name="Obrázek 3" descr="T3_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47" y="4293096"/>
            <a:ext cx="5463877" cy="168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16px-Thyroid_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490169"/>
            <a:ext cx="4968552" cy="576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Funkce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metabolické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termoregulační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růstový význam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vývojové účinky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štítné žlázy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morfologické –</a:t>
            </a:r>
            <a:r>
              <a:rPr lang="cs-CZ" dirty="0" smtClean="0">
                <a:solidFill>
                  <a:srgbClr val="990033"/>
                </a:solidFill>
              </a:rPr>
              <a:t> struma, uzel, cysta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funkční –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r>
              <a:rPr lang="cs-CZ" dirty="0" smtClean="0">
                <a:solidFill>
                  <a:srgbClr val="990033"/>
                </a:solidFill>
              </a:rPr>
              <a:t>, hypertyreóza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záněty –</a:t>
            </a:r>
            <a:r>
              <a:rPr lang="cs-CZ" dirty="0" smtClean="0">
                <a:solidFill>
                  <a:srgbClr val="990033"/>
                </a:solidFill>
              </a:rPr>
              <a:t> akutní, subakutní, chronické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nádory –</a:t>
            </a:r>
            <a:r>
              <a:rPr lang="cs-CZ" dirty="0" smtClean="0">
                <a:solidFill>
                  <a:srgbClr val="990033"/>
                </a:solidFill>
              </a:rPr>
              <a:t> benigní, toxický adenom, maligní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jakékoliv zvětšení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i více jak 35 g (20 – 25 g)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difúzní (stejnoměrná), </a:t>
            </a:r>
            <a:r>
              <a:rPr lang="cs-CZ" dirty="0" err="1" smtClean="0">
                <a:solidFill>
                  <a:srgbClr val="990033"/>
                </a:solidFill>
              </a:rPr>
              <a:t>nodózní</a:t>
            </a:r>
            <a:r>
              <a:rPr lang="cs-CZ" dirty="0" smtClean="0">
                <a:solidFill>
                  <a:srgbClr val="990033"/>
                </a:solidFill>
              </a:rPr>
              <a:t> (uzlovitá)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hypofunkční</a:t>
            </a:r>
            <a:r>
              <a:rPr lang="cs-CZ" dirty="0" smtClean="0">
                <a:solidFill>
                  <a:srgbClr val="990033"/>
                </a:solidFill>
              </a:rPr>
              <a:t>, hyperfunkční, </a:t>
            </a:r>
            <a:r>
              <a:rPr lang="cs-CZ" dirty="0" err="1" smtClean="0">
                <a:solidFill>
                  <a:srgbClr val="990033"/>
                </a:solidFill>
              </a:rPr>
              <a:t>eufunkční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tlak v krku, polykací a dechové obtíže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err="1" smtClean="0">
                <a:solidFill>
                  <a:srgbClr val="990033"/>
                </a:solidFill>
              </a:rPr>
              <a:t>Hypothyreóza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hypofunkce</a:t>
            </a:r>
            <a:r>
              <a:rPr lang="cs-CZ" dirty="0" smtClean="0">
                <a:solidFill>
                  <a:srgbClr val="990033"/>
                </a:solidFill>
              </a:rPr>
              <a:t>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deficit jódu ve stravě (</a:t>
            </a:r>
            <a:r>
              <a:rPr lang="cs-CZ" b="1" dirty="0" smtClean="0">
                <a:solidFill>
                  <a:srgbClr val="990033"/>
                </a:solidFill>
              </a:rPr>
              <a:t>endemická struma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autoimunitní </a:t>
            </a:r>
            <a:r>
              <a:rPr lang="cs-CZ" dirty="0" err="1" smtClean="0">
                <a:solidFill>
                  <a:srgbClr val="990033"/>
                </a:solidFill>
              </a:rPr>
              <a:t>thyreoitida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kongenitální, těhotenská, získaná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95536" y="476672"/>
            <a:ext cx="8280920" cy="5903144"/>
            <a:chOff x="476" y="618"/>
            <a:chExt cx="4762" cy="340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474</Words>
  <Application>Microsoft Office PowerPoint</Application>
  <PresentationFormat>Předvádění na obrazovce (4:3)</PresentationFormat>
  <Paragraphs>189</Paragraphs>
  <Slides>25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Prezentace aplikace PowerPoint</vt:lpstr>
      <vt:lpstr>Hormony</vt:lpstr>
      <vt:lpstr>Prezentace aplikace PowerPoint</vt:lpstr>
      <vt:lpstr>Funkce </vt:lpstr>
      <vt:lpstr>Poruchy štítné žlázy</vt:lpstr>
      <vt:lpstr>Struma</vt:lpstr>
      <vt:lpstr>Hypothyreóza</vt:lpstr>
      <vt:lpstr>Prezentace aplikace PowerPoint</vt:lpstr>
      <vt:lpstr>Jód</vt:lpstr>
      <vt:lpstr>DDD jódu</vt:lpstr>
      <vt:lpstr>Prezentace aplikace PowerPoint</vt:lpstr>
      <vt:lpstr>Obsah jódu v potravinách</vt:lpstr>
      <vt:lpstr>Strumigeny</vt:lpstr>
      <vt:lpstr>Poruchy z nedostatku jódu (IDD)</vt:lpstr>
      <vt:lpstr>Prezentace aplikace PowerPoint</vt:lpstr>
      <vt:lpstr>Prezentace aplikace PowerPoint</vt:lpstr>
      <vt:lpstr>Nadbytek jódu</vt:lpstr>
      <vt:lpstr>Prezentace aplikace PowerPoint</vt:lpstr>
      <vt:lpstr>Hodnocení zásobení populace jódem</vt:lpstr>
      <vt:lpstr>Stupeň jódového deficitu (ID) dle jodurie</vt:lpstr>
      <vt:lpstr>Jódová politika </vt:lpstr>
      <vt:lpstr>Endemická struma</vt:lpstr>
      <vt:lpstr>Prevence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Jód ve výživě</dc:title>
  <dc:creator>Misicka</dc:creator>
  <cp:lastModifiedBy>Iva Hrnčiříková</cp:lastModifiedBy>
  <cp:revision>17</cp:revision>
  <cp:lastPrinted>1601-01-01T00:00:00Z</cp:lastPrinted>
  <dcterms:created xsi:type="dcterms:W3CDTF">2011-05-05T06:07:34Z</dcterms:created>
  <dcterms:modified xsi:type="dcterms:W3CDTF">2013-11-29T19:46:32Z</dcterms:modified>
</cp:coreProperties>
</file>