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1"/>
  </p:notesMasterIdLst>
  <p:sldIdLst>
    <p:sldId id="256" r:id="rId2"/>
    <p:sldId id="319" r:id="rId3"/>
    <p:sldId id="259" r:id="rId4"/>
    <p:sldId id="260" r:id="rId5"/>
    <p:sldId id="313" r:id="rId6"/>
    <p:sldId id="314" r:id="rId7"/>
    <p:sldId id="315" r:id="rId8"/>
    <p:sldId id="316" r:id="rId9"/>
    <p:sldId id="323" r:id="rId10"/>
    <p:sldId id="322" r:id="rId11"/>
    <p:sldId id="317" r:id="rId12"/>
    <p:sldId id="321" r:id="rId13"/>
    <p:sldId id="318" r:id="rId14"/>
    <p:sldId id="312" r:id="rId15"/>
    <p:sldId id="261" r:id="rId16"/>
    <p:sldId id="262" r:id="rId17"/>
    <p:sldId id="264" r:id="rId18"/>
    <p:sldId id="266" r:id="rId19"/>
    <p:sldId id="267" r:id="rId20"/>
    <p:sldId id="273" r:id="rId21"/>
    <p:sldId id="274" r:id="rId22"/>
    <p:sldId id="275" r:id="rId23"/>
    <p:sldId id="276" r:id="rId24"/>
    <p:sldId id="269" r:id="rId25"/>
    <p:sldId id="278" r:id="rId26"/>
    <p:sldId id="279" r:id="rId27"/>
    <p:sldId id="280" r:id="rId28"/>
    <p:sldId id="325" r:id="rId29"/>
    <p:sldId id="277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01E4DF-A134-47DC-BF98-AC0EDC10DBE6}" type="datetimeFigureOut">
              <a:rPr lang="cs-CZ"/>
              <a:pPr>
                <a:defRPr/>
              </a:pPr>
              <a:t>11.9.2013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A5B1912-EB41-4981-9F8B-84F8DB0B9B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16DA30-5DD0-48F2-BA28-8727A41401BE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BA4837-9CB8-42F5-A705-876C57687E45}" type="slidenum">
              <a:rPr lang="cs-CZ" smtClean="0"/>
              <a:pPr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EA07DE-0DFF-4411-AD6F-08F5B8F0FBC3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7F288A-2E55-4FA4-A898-36A1D8A6EB00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510A0F-A05D-4B29-AFC6-3B38B534A7E8}" type="slidenum">
              <a:rPr lang="cs-CZ" smtClean="0"/>
              <a:pPr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AC906A-E4E9-4E8A-B5FE-13AAA33278DF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83CE12-2AF0-4967-A965-019F1F7D3D63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FC8014-3093-490E-927C-D2AC1D57D903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58C393-FD77-4FC6-AEE9-D5886BF49B91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9B1CB1-F9BB-4E7B-B37C-CAC1AA290BAD}" type="slidenum">
              <a:rPr lang="cs-CZ" smtClean="0"/>
              <a:pPr/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FBD868-52BF-4A9D-A43E-5AC73C659F72}" type="slidenum">
              <a:rPr lang="cs-CZ" smtClean="0"/>
              <a:pPr/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D925C2-39EA-41C0-AB43-51D038AAD0A6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F64639-46EC-4406-A008-6E55FFFBFD01}" type="slidenum">
              <a:rPr lang="cs-CZ" smtClean="0"/>
              <a:pPr/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C1D186-0A3E-4FA0-8B1E-576B5055BE4B}" type="slidenum">
              <a:rPr lang="cs-CZ" smtClean="0"/>
              <a:pPr/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8876C9-534E-4F60-8A4E-0CD755699F2E}" type="slidenum">
              <a:rPr lang="cs-CZ" smtClean="0"/>
              <a:pPr/>
              <a:t>22</a:t>
            </a:fld>
            <a:endParaRPr 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DF4CF4-B778-474C-A149-7FC888B2B7A0}" type="slidenum">
              <a:rPr lang="cs-CZ" smtClean="0"/>
              <a:pPr/>
              <a:t>23</a:t>
            </a:fld>
            <a:endParaRPr 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D757F22-9E26-4728-BCE2-39207A6A1548}" type="slidenum">
              <a:rPr lang="cs-CZ" smtClean="0"/>
              <a:pPr/>
              <a:t>24</a:t>
            </a:fld>
            <a:endParaRPr 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1FE8F7-300E-43AD-9274-9EE31034932E}" type="slidenum">
              <a:rPr lang="cs-CZ" smtClean="0"/>
              <a:pPr/>
              <a:t>25</a:t>
            </a:fld>
            <a:endParaRPr lang="cs-CZ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0C6A72-B131-48F8-BB7C-4F00146A651F}" type="slidenum">
              <a:rPr lang="cs-CZ" smtClean="0"/>
              <a:pPr/>
              <a:t>26</a:t>
            </a:fld>
            <a:endParaRPr lang="cs-CZ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D803E4-98BA-4735-BC63-6097C7545FAA}" type="slidenum">
              <a:rPr lang="cs-CZ" smtClean="0"/>
              <a:pPr/>
              <a:t>27</a:t>
            </a:fld>
            <a:endParaRPr lang="cs-CZ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CFB3F6-CC0B-4BA2-9863-9C095FD4C10B}" type="slidenum">
              <a:rPr lang="cs-CZ" smtClean="0"/>
              <a:pPr/>
              <a:t>28</a:t>
            </a:fld>
            <a:endParaRPr lang="cs-CZ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C95053-CFC3-43AB-AEEA-9018606C464B}" type="slidenum">
              <a:rPr lang="cs-CZ" smtClean="0"/>
              <a:pPr/>
              <a:t>29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861690-C91C-4C57-9F9E-B707F754E3DE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DA1E70-F314-4778-8E41-717C8FC20344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F7DC81-C2CC-4758-97B9-0209DA09E832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07A59B-95D6-46AC-8F00-90C26CA57DC2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BBAC74-36E6-4E6E-B6E8-4DA029798F2C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C11526-8C67-4DB1-8FDA-109D6BF455B9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663345-09A8-496E-B695-DAED04CAD3DC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58406-EB2C-447A-90A4-10971DB8E7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3D78D-733F-4CB8-9EF3-2A4EFD8DDD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73F03-AF74-443B-A604-A9C20E3240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BB95B-AE9C-44CB-929B-D6D3F09813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D666D-974A-48FB-B2CC-6D1A81417F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789D0-C325-49DB-B75C-A5255D6A22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BD264-C3B3-45BB-9ECF-EA8F1E0F3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66047-00AB-48D2-97ED-72D849B7AF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B0FCF-2C1E-4C7B-8678-255DDB3359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21B59-E29E-4CC0-BD7C-C83FF6F0B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3A6A2-CA52-49DF-8DF6-37144451A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80A603A-69A7-4596-A00C-DC96C36CB9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javascript:onclick=window.close()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javascript:onclick=window.close()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et69.estranky.cz/fotoalbum/wallpapers/streetball/original/19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balife.com/video.php" TargetMode="External"/><Relationship Id="rId13" Type="http://schemas.openxmlformats.org/officeDocument/2006/relationships/hyperlink" Target="http://www.basketadamov.wz.cz/" TargetMode="External"/><Relationship Id="rId3" Type="http://schemas.openxmlformats.org/officeDocument/2006/relationships/hyperlink" Target="http://www.streetballmt.wz.cz/" TargetMode="External"/><Relationship Id="rId7" Type="http://schemas.openxmlformats.org/officeDocument/2006/relationships/hyperlink" Target="http://www.czech-streetball.cz/" TargetMode="External"/><Relationship Id="rId12" Type="http://schemas.openxmlformats.org/officeDocument/2006/relationships/hyperlink" Target="http://street3nec.wz.cz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reetball.cz/" TargetMode="External"/><Relationship Id="rId11" Type="http://schemas.openxmlformats.org/officeDocument/2006/relationships/hyperlink" Target="http://www.pdbasketball.host.sk/" TargetMode="External"/><Relationship Id="rId5" Type="http://schemas.openxmlformats.org/officeDocument/2006/relationships/hyperlink" Target="http://www.nba.com/" TargetMode="External"/><Relationship Id="rId10" Type="http://schemas.openxmlformats.org/officeDocument/2006/relationships/hyperlink" Target="http://basket.idnes.cz/" TargetMode="External"/><Relationship Id="rId4" Type="http://schemas.openxmlformats.org/officeDocument/2006/relationships/hyperlink" Target="http://www.and1.com/" TargetMode="External"/><Relationship Id="rId9" Type="http://schemas.openxmlformats.org/officeDocument/2006/relationships/hyperlink" Target="http://www.ballers.host.sk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et69.estranky.cz/fotoalbum/wallpapers/streetball/original/2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street69.estranky.cz/fotoalbum/wallpapers/streetball/original/4" TargetMode="External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73Bwb94x6Ws&amp;feature=autoplay&amp;list=UUaENZ7mfrtX3vt6qkWCN2fw&amp;lf=plcp&amp;playnext=1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E:\&#353;kola\aktualni_formy\BASKETB.MPE" TargetMode="Externa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x3planet.com/Rankings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6" descr="DSC007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0"/>
            <a:ext cx="3995737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7200" b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Streetball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572000" y="5392738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cs-CZ"/>
              <a:t>Mgr. Tomáš Pětivlas, Ph.D. </a:t>
            </a:r>
          </a:p>
          <a:p>
            <a:pPr algn="r">
              <a:defRPr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FSpS MU</a:t>
            </a:r>
          </a:p>
          <a:p>
            <a:pPr algn="r">
              <a:defRPr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KSH</a:t>
            </a:r>
          </a:p>
          <a:p>
            <a:pPr algn="r">
              <a:defRPr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petivlas@fsps.muni.cz</a:t>
            </a:r>
          </a:p>
        </p:txBody>
      </p:sp>
      <p:pic>
        <p:nvPicPr>
          <p:cNvPr id="3077" name="Picture 6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60350"/>
            <a:ext cx="23876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1" descr="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3141663"/>
            <a:ext cx="2916238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8" descr="stree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3825" y="3213100"/>
            <a:ext cx="2751138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2" descr="streetba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84438" y="3573463"/>
            <a:ext cx="36004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u="sng" smtClean="0">
                <a:solidFill>
                  <a:schemeClr val="tx1"/>
                </a:solidFill>
              </a:rPr>
              <a:t>World Tour</a:t>
            </a:r>
            <a:r>
              <a:rPr lang="cs-CZ" sz="3200" smtClean="0">
                <a:solidFill>
                  <a:schemeClr val="tx1"/>
                </a:solidFill>
              </a:rPr>
              <a:t/>
            </a:r>
            <a:br>
              <a:rPr lang="cs-CZ" sz="3200" smtClean="0">
                <a:solidFill>
                  <a:schemeClr val="tx1"/>
                </a:solidFill>
              </a:rPr>
            </a:br>
            <a:endParaRPr lang="cs-CZ" sz="3200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Turnaje Masters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26. - 27. května 2012, Brazílie, Sao Paulo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14. - 15. července 2012, Čína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18. - 19. srpna 2012, USA, New York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1. - 2. září 2012, Turecko, Istanbul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7. - 8. září 2012, Španělsko, Madrid</a:t>
            </a:r>
          </a:p>
          <a:p>
            <a:pPr eaLnBrk="1" hangingPunct="1"/>
            <a:r>
              <a:rPr lang="cs-CZ" smtClean="0"/>
              <a:t>Finále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22. - 23. září 2012, USA, Miami 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Na finálovém turnaji si zahraje 16 týmů, které se kvalifikovaly z turnajů Masters.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/>
              <a:t>Představení konceptu soutěží 3x3 -  FIBA</a:t>
            </a:r>
            <a:br>
              <a:rPr lang="cs-CZ" sz="3200" b="1" smtClean="0"/>
            </a:br>
            <a:r>
              <a:rPr lang="cs-CZ" sz="3200" b="1" smtClean="0"/>
              <a:t>2. systém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soutěže družstev reprezentující jednotlivé Federace.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Pro tato družstva již bude třeba klasická registrace hráčů na národní úrovni a pro vrcholné akce i u FIBA.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V mužské kategorii bude moci na šampionátu startovat 32 týmů, v ženské pak 24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Pro každou z pěti zón FIBA budou určeny kvóty účastníků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Na světový šampionát se budou moci kvalifikovat reprezentace ze země, která bude během sezony pořádat minimálně tři turnaje a národní finále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Aby mohl hráč reprezentovat svoji zem, bude muset během léta odehrát minimálně jeden turnaj na národní úrovni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>
                <a:solidFill>
                  <a:schemeClr val="tx1"/>
                </a:solidFill>
              </a:rPr>
              <a:t>termíny top akcí ve 3x3</a:t>
            </a:r>
            <a:r>
              <a:rPr lang="cs-CZ" sz="3200" smtClean="0">
                <a:solidFill>
                  <a:schemeClr val="tx1"/>
                </a:solidFill>
              </a:rPr>
              <a:t/>
            </a:r>
            <a:br>
              <a:rPr lang="cs-CZ" sz="3200" smtClean="0">
                <a:solidFill>
                  <a:schemeClr val="tx1"/>
                </a:solidFill>
              </a:rPr>
            </a:br>
            <a:endParaRPr lang="cs-CZ" sz="3200" smtClean="0"/>
          </a:p>
        </p:txBody>
      </p:sp>
      <p:sp>
        <p:nvSpPr>
          <p:cNvPr id="14339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MS 3x3 pro muži i pro ženy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23. - 26. srpna 2012, Řecko Atény 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MS v seniorské kategorii se bude následně konat každé dva roky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Umístění ČR: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Muži 9. místo, ženy 5. místo, mix 4. místo</a:t>
            </a:r>
          </a:p>
          <a:p>
            <a:pPr eaLnBrk="1" hangingPunct="1"/>
            <a:r>
              <a:rPr lang="cs-CZ" smtClean="0"/>
              <a:t>Juniorské MS 3x3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27. - 30. září 2012, Španělsko, Sevilla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Juniorské MS bude FIBA pořádat každý rok.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 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/>
              <a:t>Představení konceptu soutěží 3x3 -  FIBA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3200" b="1" smtClean="0"/>
              <a:t>olympijské hry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3200" b="1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 3 na 3 je příležitostí nejen pro navýšení počtu basketbalistů, ale také pro menší federace, které se jinak jen velmi těžko prosazují v klasickém basketbalu 5 na 5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Rýsuje se slibná šance, že by disciplína 3 na 3 mohla být ukázkovým sportem již na OH v Riu 2016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 Předstupněm pro účast na olympijských hrách jsou olympijské hry mládeže, na kterých už se basketbal 3 na 3 objevil.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Zástupci FIBA jednají také o možnosti zapojení do programu univerziády.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PRAVIDLA STREETBALLU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Tým je tvořen  třemi hráči  + jeden  náhradník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Délka hry 2 x 5 minut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Jednominutová přestávka v poločase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Bodování : jedna za dvoubodový koš  a dva  za tříbodový koš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Doba útoku: 12 sekund 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Omezení  počtu bodů: 21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Osobní chyba  - limit na hráče: 4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Trest při osobní chybě při střelbě: 1 volný hod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Počet rozhodčích: 1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Počet pomocných rozhodčích: 2 (čas, skóre)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Time-out 30 sekund časového limitu </a:t>
            </a:r>
            <a:br>
              <a:rPr lang="cs-CZ" sz="2400" smtClean="0"/>
            </a:br>
            <a:r>
              <a:rPr lang="cs-CZ" sz="2400" smtClean="0"/>
              <a:t/>
            </a:r>
            <a:br>
              <a:rPr lang="cs-CZ" sz="2400" smtClean="0"/>
            </a:b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/>
            <a:r>
              <a:rPr lang="cs-CZ" b="1" smtClean="0"/>
              <a:t>PRAVIDLA STREETBALLU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 tvoří basketbalová pravidla FIBA (2010), jejich modifikace je např. následující: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Před vlastní hrou se obě družstva současně rozehrají. Na hřiště mohou vstoupit pouze družstva uvedená v hracím plánu.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PRAVIDLA STREETBALLU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cs-CZ" sz="2400" smtClean="0"/>
              <a:t>Neplatí "MAKE IT-TAKE IT" tj., že míč náleží bodujícímu družstvu. Po každém vhození koše mění míč vlastníka. 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/>
            <a:r>
              <a:rPr lang="cs-CZ" sz="2400" smtClean="0"/>
              <a:t>Před zahájením hry se rozhodne hodem mince komu připadne míč jako první. 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/>
            <a:r>
              <a:rPr lang="cs-CZ" sz="2400" smtClean="0"/>
              <a:t>Utkání zahajuje obránce podáním míče jednomu z útočníků za „čáru tříbodového hodu“. Stejným způsobem se zahajuje hra po úspěšném koši.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PRAVIDLA STREETBALLU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Namísto obvyklého skákaného míče, získává míč ve sporných případech družstvo bránící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 každé změně vlastníka míče musí družstvo míč dopravit za čáru tříbodového koše -  jinak koš, který následuje nebude uznán a míč bude poskytnut soupeři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Při změně v držení míče spojeném s přerušením hry tzn. např.po autu nebo faulu se nevhazuje zpoza nejbližší pomezní čáry, ale hra začíná podáním míče bránícím týmem týmu útočícímu.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PRAVIDLA STREETBALLU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 Hrubosti mají za následek vyloučení ze soutěže obou družstev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Úmyslné osobní chyby se podle rozhodnutí  rozhodčího  pokutují volným hodem s následným předáním míče faulovanému družstvu.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	</a:t>
            </a:r>
          </a:p>
          <a:p>
            <a:pPr eaLnBrk="1" hangingPunct="1"/>
            <a:r>
              <a:rPr lang="cs-CZ" sz="2400" smtClean="0"/>
              <a:t>Každý úspěšný volný hod platí za jeden bod.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	</a:t>
            </a:r>
          </a:p>
          <a:p>
            <a:pPr eaLnBrk="1" hangingPunct="1"/>
            <a:r>
              <a:rPr lang="cs-CZ" sz="2400" smtClean="0"/>
              <a:t>Při dvou úmyslných osobních chybách během jedné hry musí hráč na zbývající dobu opustí hřiště.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PRAVIDLA STREETBALLU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Náhradní hráč může být střídán libovolně často, avšak pouze při vhození koše, nebo je-li míč v klidu.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Charakteristika streetballu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Jedná se o novou sportovní činnost, která vznikla na principech basketbalu. Název můžeme volně přeložit jako pouliční basketbal</a:t>
            </a:r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/>
            <a:r>
              <a:rPr lang="cs-CZ" sz="2400" smtClean="0"/>
              <a:t>Hlavní odlišnosti od basketbalu: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- tři na tři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- venkovní sport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- nevyskytuje se přechod z jedné na druhou polovinu hřiště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- družstvo přechází do obrany (útoku) za relativně velmi krátký časový úsek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 -  povrch hřišť.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62000" indent="-762000" eaLnBrk="1" hangingPunct="1"/>
            <a:r>
              <a:rPr lang="cs-CZ" b="1" smtClean="0"/>
              <a:t>STREETBALLOVÝ KURT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hřiště je tvořeno jedním košem, s rozměry zpravidla 14x15 metrů.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</a:t>
            </a:r>
          </a:p>
          <a:p>
            <a:pPr eaLnBrk="1" hangingPunct="1"/>
            <a:r>
              <a:rPr lang="cs-CZ" smtClean="0"/>
              <a:t>na hřišti bývá značeno vymezené území, čára trestného hodu a trojková čára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k nejznámějším streetballovým povrchům patří asfalt, beton, umělá hmota, ale povrchem může být i písek nebo škvára.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STREETBALLOVÝ KURT</a:t>
            </a:r>
          </a:p>
        </p:txBody>
      </p:sp>
      <p:pic>
        <p:nvPicPr>
          <p:cNvPr id="23555" name="Picture 4" descr="Venice Beach Court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628775"/>
            <a:ext cx="6192837" cy="464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1476375" y="6308725"/>
            <a:ext cx="5399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/>
              <a:t>Typický obrázek streetballového hřiště v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STREETBALLOVÝ KURT</a:t>
            </a:r>
          </a:p>
        </p:txBody>
      </p:sp>
      <p:pic>
        <p:nvPicPr>
          <p:cNvPr id="24579" name="Picture 5" descr="Venice Beach Court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813" y="1557338"/>
            <a:ext cx="59055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1476375" y="6237288"/>
            <a:ext cx="601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/>
              <a:t>Typický obrázek streetballové sestavy hřišt v USA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STREETBALLOVÝ KURT</a:t>
            </a:r>
          </a:p>
        </p:txBody>
      </p:sp>
      <p:pic>
        <p:nvPicPr>
          <p:cNvPr id="25603" name="Picture 4" descr="Hammer.jpg">
            <a:hlinkClick r:id="rId3"/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411413" y="1557338"/>
            <a:ext cx="3717925" cy="4957762"/>
          </a:xfrm>
        </p:spPr>
      </p:pic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827088" y="6491288"/>
            <a:ext cx="6735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/>
              <a:t>Typický obrázek streetballového hřiště v České republice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800" b="1" smtClean="0"/>
              <a:t>VYCHYTÁVKY ZE STREETBALLU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MAKE IT - TAKE IT </a:t>
            </a:r>
          </a:p>
          <a:p>
            <a:pPr eaLnBrk="1" hangingPunct="1"/>
            <a:r>
              <a:rPr lang="cs-CZ" sz="2400" smtClean="0"/>
              <a:t>V basketbalu platí, že po vstřeleném koši rozehrává míč soupeř. Tak tomu bývá i na streetballových hřištích. Někdy se ale propaguje pojetí "make it - take it": kdo vstřelí koš, pokračuje v útoku. Nedá se říct, že by jedno řešení bylo lepší než druhé. Každé má něco do sebe. Obyčejně proti sobě nastupují dvě tříčlenná družstva, přičemž každé má v zásobě jednoho náhradníka. Po světě se ale hrají turnaje i dvoučlenných družstev. Hrací dobu také určuje pořadatel nebo se na ní soupeři domluví.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LITERATURA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M. VELENSKÝ </a:t>
            </a:r>
            <a:r>
              <a:rPr lang="cs-CZ" i="1" smtClean="0"/>
              <a:t>Streetball</a:t>
            </a:r>
            <a:r>
              <a:rPr lang="cs-CZ" smtClean="0"/>
              <a:t>. Praha: Olympia, 1999. 64 s.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V knize se seznámíte s historií a vývojem sportu, pravidly, rozhodováním a organizací soutěží.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V další části technickými a taktickými prvky, herními činnostmi jednotlivce a kombinacemi.</a:t>
            </a:r>
            <a:br>
              <a:rPr lang="cs-CZ" smtClean="0"/>
            </a:br>
            <a:r>
              <a:rPr lang="cs-CZ" smtClean="0"/>
              <a:t/>
            </a:r>
            <a:br>
              <a:rPr lang="cs-CZ" smtClean="0"/>
            </a:br>
            <a:endParaRPr lang="cs-CZ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ODKAZY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smtClean="0"/>
              <a:t>Best streetball links: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smtClean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3"/>
              </a:rPr>
              <a:t>www.streetballmt.wz.cz</a:t>
            </a:r>
            <a:r>
              <a:rPr lang="cs-CZ" sz="2000" smtClean="0"/>
              <a:t> - street sites from Moravská Třebová </a:t>
            </a:r>
            <a:endParaRPr lang="cs-CZ" sz="2000" smtClean="0">
              <a:hlinkClick r:id="rId4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4"/>
              </a:rPr>
              <a:t>www.and1.com</a:t>
            </a:r>
            <a:r>
              <a:rPr lang="cs-CZ" sz="2000" smtClean="0"/>
              <a:t> - wonderfull mix-tapes</a:t>
            </a:r>
            <a:endParaRPr lang="cs-CZ" sz="2000" smtClean="0">
              <a:hlinkClick r:id="rId5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5"/>
              </a:rPr>
              <a:t>www.nba.com</a:t>
            </a:r>
            <a:r>
              <a:rPr lang="cs-CZ" sz="2000" smtClean="0"/>
              <a:t> - best players, best ligue</a:t>
            </a:r>
            <a:endParaRPr lang="cs-CZ" sz="2000" smtClean="0">
              <a:hlinkClick r:id="rId6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6"/>
              </a:rPr>
              <a:t>www.streetball.cz</a:t>
            </a:r>
            <a:r>
              <a:rPr lang="cs-CZ" sz="2000" smtClean="0"/>
              <a:t> - official sites of czech streetball</a:t>
            </a:r>
            <a:endParaRPr lang="cs-CZ" sz="2000" smtClean="0">
              <a:hlinkClick r:id="rId7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7"/>
              </a:rPr>
              <a:t>www.czech-streetball.cz</a:t>
            </a:r>
            <a:r>
              <a:rPr lang="cs-CZ" sz="2000" smtClean="0"/>
              <a:t> - good 4 all czech streetball fans</a:t>
            </a:r>
            <a:endParaRPr lang="cs-CZ" sz="2000" smtClean="0">
              <a:hlinkClick r:id="rId8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8"/>
              </a:rPr>
              <a:t>www.nbalife.com/video.php</a:t>
            </a:r>
            <a:r>
              <a:rPr lang="cs-CZ" sz="2000" smtClean="0"/>
              <a:t> - very good videos</a:t>
            </a:r>
            <a:endParaRPr lang="cs-CZ" sz="2000" smtClean="0">
              <a:hlinkClick r:id="rId9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9"/>
              </a:rPr>
              <a:t>www.ballers.host.sk </a:t>
            </a:r>
            <a:r>
              <a:rPr lang="cs-CZ" sz="2000" smtClean="0"/>
              <a:t>- great sites about basketball</a:t>
            </a:r>
            <a:endParaRPr lang="cs-CZ" sz="2000" smtClean="0">
              <a:hlinkClick r:id="rId1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10"/>
              </a:rPr>
              <a:t>basket.idnes.cz</a:t>
            </a:r>
            <a:r>
              <a:rPr lang="cs-CZ" sz="2000" smtClean="0"/>
              <a:t> - czech basketball site</a:t>
            </a:r>
            <a:endParaRPr lang="cs-CZ" sz="2000" smtClean="0">
              <a:hlinkClick r:id="rId11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11"/>
              </a:rPr>
              <a:t>www.pdbasketball.host.sk</a:t>
            </a:r>
            <a:r>
              <a:rPr lang="cs-CZ" sz="2000" smtClean="0"/>
              <a:t> - great sk sites about basket </a:t>
            </a:r>
            <a:endParaRPr lang="cs-CZ" sz="2000" smtClean="0">
              <a:hlinkClick r:id="rId12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12"/>
              </a:rPr>
              <a:t>www.street3nec.wz.cz</a:t>
            </a:r>
            <a:r>
              <a:rPr lang="cs-CZ" sz="2000" smtClean="0"/>
              <a:t> - street sites from Třinec </a:t>
            </a:r>
            <a:endParaRPr lang="cs-CZ" sz="2000" smtClean="0">
              <a:hlinkClick r:id="rId13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smtClean="0">
                <a:hlinkClick r:id="rId13"/>
              </a:rPr>
              <a:t>www.basketadamov.wz.cz </a:t>
            </a:r>
            <a:r>
              <a:rPr lang="cs-CZ" sz="2000" smtClean="0"/>
              <a:t>- official sites about team from Adamov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REKLAMNÍ MATERIÁL</a:t>
            </a:r>
            <a:r>
              <a:rPr lang="cs-CZ" smtClean="0"/>
              <a:t> </a:t>
            </a:r>
          </a:p>
        </p:txBody>
      </p:sp>
      <p:pic>
        <p:nvPicPr>
          <p:cNvPr id="29699" name="Picture 4" descr="streetball_mania2_1024x768.jpg">
            <a:hlinkClick r:id="rId3"/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39750" y="1700213"/>
            <a:ext cx="4248150" cy="3186112"/>
          </a:xfrm>
        </p:spPr>
      </p:pic>
      <p:pic>
        <p:nvPicPr>
          <p:cNvPr id="29700" name="Picture 5" descr="streetbal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638" y="3429000"/>
            <a:ext cx="43815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Videa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u="sng" smtClean="0">
                <a:hlinkClick r:id="rId3"/>
              </a:rPr>
              <a:t>http://www.youtube.com/watch?v=73Bwb94x6Ws&amp;feature=autoplay&amp;list=UUaENZ7mfrtX3vt6qkWCN2fw&amp;lf=plcp&amp;playnext=1</a:t>
            </a:r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91" name="BASKETB.MPE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00"/>
                </a:solidFill>
              </a:rPr>
              <a:t>Děkuji za pozornost!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4572000" y="5392738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Mgr. Tomáš Pětivlas, Ph.D. </a:t>
            </a:r>
          </a:p>
          <a:p>
            <a:pPr algn="r">
              <a:defRPr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FSpS MU</a:t>
            </a:r>
          </a:p>
          <a:p>
            <a:pPr algn="r">
              <a:defRPr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KSH</a:t>
            </a:r>
          </a:p>
          <a:p>
            <a:pPr algn="r">
              <a:defRPr/>
            </a:pPr>
            <a:r>
              <a:rPr 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petivlas@fsps.muni.cz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5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75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59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7591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HISTORIE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Vývoj streetbalu nelze oddělovat od vzniku basketbalu jako sportovní hry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Vznik streetbalu je doprovázen vznikem venkovních hřišť v USA, kde výstavba hřišť vedla k dobrovolné spontální činnosti obyvatelstva, upravením basketbalových pravidel a hlediska rozhodování utkání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 polovině osmdesátých let dvacátého století dochází ke komercionalizaci tohoto sportu, kdy nenáročnost z hlediska organizace vede velké sportovní firmy k organizování vlastních streetbalových turnajů a potažmo tak k levné reklamě své sportovní značky.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HISTORIE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Vznikají tak turnaje a okruhy firem NIKE, CONVERS, REEBOK, ADIDAS (tato firma má název streetbal zaregistrován)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Po vzoru USA se pak rozšířil streetball do Evropy, ale zde nikdy nedosáhl masovosti a popularity jakou má tento sport v USA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V Evropě se turnaje organizují od roku 1992, kdy firma Reebok uskutečnila pět velkých turnajů na území Německa.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135938" cy="1557338"/>
          </a:xfrm>
        </p:spPr>
        <p:txBody>
          <a:bodyPr/>
          <a:lstStyle/>
          <a:p>
            <a:pPr eaLnBrk="1" hangingPunct="1"/>
            <a:r>
              <a:rPr lang="cs-CZ" sz="2800" b="1" smtClean="0"/>
              <a:t/>
            </a:r>
            <a:br>
              <a:rPr lang="cs-CZ" sz="2800" b="1" smtClean="0"/>
            </a:br>
            <a:r>
              <a:rPr lang="cs-CZ" sz="2800" b="1" smtClean="0"/>
              <a:t/>
            </a:r>
            <a:br>
              <a:rPr lang="cs-CZ" sz="2800" b="1" smtClean="0"/>
            </a:br>
            <a:r>
              <a:rPr lang="cs-CZ" sz="2800" b="1" smtClean="0"/>
              <a:t>SOUČASNOST</a:t>
            </a:r>
            <a:br>
              <a:rPr lang="cs-CZ" sz="2800" b="1" smtClean="0"/>
            </a:br>
            <a:r>
              <a:rPr lang="cs-CZ" sz="2800" b="1" smtClean="0"/>
              <a:t>Představení konceptu soutěží 3x3  FIBA</a:t>
            </a:r>
            <a:br>
              <a:rPr lang="cs-CZ" sz="2800" b="1" smtClean="0"/>
            </a:br>
            <a:endParaRPr lang="cs-CZ" sz="28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hráči a hráčky do 18 let, na začátku září 2011 první mistrovství světa - také reprezentace České republiky (dívky 7. místo, chlapci 14. místo ze 32 účastníků)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výhradně venkovní sport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 vybavení - kurt bude tvořen speciálními plastovými deskami, na jejichž vývoji FIBA intenzivně spolupracuje, a které by měly zajistit kvalitní povrch i při deštivém počasí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Akce v rámci 3 na 3 by měly mít jednak reprezentační charakter, ale také by měla být možnost sestavit mezinárodní tým pro světové turnaje – dva principy turnajů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Představení konceptu soutěží 3x3 -  FIBA </a:t>
            </a:r>
            <a:br>
              <a:rPr lang="cs-CZ" sz="2800" b="1" smtClean="0"/>
            </a:br>
            <a:r>
              <a:rPr lang="cs-CZ" sz="2800" b="1" smtClean="0"/>
              <a:t>1. systém</a:t>
            </a:r>
            <a:br>
              <a:rPr lang="cs-CZ" sz="2800" b="1" smtClean="0"/>
            </a:br>
            <a:endParaRPr lang="cs-CZ" sz="2800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síť mezinárodních turnajů World Tour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navazují na klasickou aktivitu streetballových turnajů, organizovaných v Evropě Streetballovou asociací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určená pro hráče nad 18 let, by měla zasáhnout všechny kontinenty. Na každém by se měl totiž odehrát jeden turnaj ze světové série. 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Základem jsou turnaje na národních úrovních, ze kterých se budou kvalifikovat družstva do turnajů organizovaných FIBA ve vybraných městech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 FIBA požaduje na národní úrovni minimální počet tří turnajů, které by určily účastníky národního finále.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/>
              <a:t>Představení konceptu soutěží 3x3 -  FIBA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Turnaje World Tour budou pořádány pro 16 týmů a budou ohodnoceny příslušnou prize-money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Kromě turnaje pro šestnáctku top týmů bude současně probíhat také turnaj pro mladší kategorie, jehož by se mohlo zúčastnit vždy 200 – 300 hráčů.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Vše bude doplněno hudbou, zábavou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 mobilní tribuny pro diváky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pPr eaLnBrk="1" hangingPunct="1"/>
            <a:r>
              <a:rPr lang="cs-CZ" sz="3200" b="1" smtClean="0"/>
              <a:t>Představení konceptu soutěží 3x3 -  FIBA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18488" cy="594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Každý turnaj na národní i mezinárodní úrovni bude ohodnocen příslušným bodovým koeficientem, který se stane základem pro vytváření žebříčku hráčů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Hráč bude moci absolvovat více turnajů a pokaždé třeba s jiným týmem, proto se budou body za umístění v turnaji připisovat každému hráči individuálně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 Ranking byl spuštěn na stránkách FIBA 3x3 v březnu 2012. </a:t>
            </a:r>
            <a:r>
              <a:rPr lang="cs-CZ" smtClean="0">
                <a:hlinkClick r:id="rId3"/>
              </a:rPr>
              <a:t>http://www.3x3planet.com/Rankings/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Představení konceptu soutěží 3x3 -  FIBA</a:t>
            </a:r>
            <a:endParaRPr 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Jeho vítěz (či případně další tým – podle národní kvóty) bude mít právo účastnit se World Tour. </a:t>
            </a:r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Družstva účastnící se těchto turnajů se nemusí skládat striktně z občanů jednoho státu.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nky">
  <a:themeElements>
    <a:clrScheme name="Linky 5">
      <a:dk1>
        <a:srgbClr val="CC6600"/>
      </a:dk1>
      <a:lt1>
        <a:srgbClr val="FFFFFF"/>
      </a:lt1>
      <a:dk2>
        <a:srgbClr val="4A553B"/>
      </a:dk2>
      <a:lt2>
        <a:srgbClr val="FFBF1F"/>
      </a:lt2>
      <a:accent1>
        <a:srgbClr val="FFCC00"/>
      </a:accent1>
      <a:accent2>
        <a:srgbClr val="CC9900"/>
      </a:accent2>
      <a:accent3>
        <a:srgbClr val="B1B4AF"/>
      </a:accent3>
      <a:accent4>
        <a:srgbClr val="DADADA"/>
      </a:accent4>
      <a:accent5>
        <a:srgbClr val="FFE2AA"/>
      </a:accent5>
      <a:accent6>
        <a:srgbClr val="B98A00"/>
      </a:accent6>
      <a:hlink>
        <a:srgbClr val="669900"/>
      </a:hlink>
      <a:folHlink>
        <a:srgbClr val="A3A274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330</TotalTime>
  <Words>994</Words>
  <Application>Microsoft Office PowerPoint</Application>
  <PresentationFormat>Předvádění na obrazovce (4:3)</PresentationFormat>
  <Paragraphs>204</Paragraphs>
  <Slides>29</Slides>
  <Notes>29</Notes>
  <HiddenSlides>0</HiddenSlides>
  <MMClips>1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Verdana</vt:lpstr>
      <vt:lpstr>Arial</vt:lpstr>
      <vt:lpstr>Garamond</vt:lpstr>
      <vt:lpstr>Wingdings</vt:lpstr>
      <vt:lpstr>Calibri</vt:lpstr>
      <vt:lpstr>Times New Roman</vt:lpstr>
      <vt:lpstr>Linky</vt:lpstr>
      <vt:lpstr>Streetball</vt:lpstr>
      <vt:lpstr>Charakteristika streetballu</vt:lpstr>
      <vt:lpstr>HISTORIE</vt:lpstr>
      <vt:lpstr>HISTORIE</vt:lpstr>
      <vt:lpstr>  SOUČASNOST Představení konceptu soutěží 3x3  FIBA </vt:lpstr>
      <vt:lpstr>Představení konceptu soutěží 3x3 -  FIBA  1. systém </vt:lpstr>
      <vt:lpstr>Představení konceptu soutěží 3x3 -  FIBA</vt:lpstr>
      <vt:lpstr>Představení konceptu soutěží 3x3 -  FIBA</vt:lpstr>
      <vt:lpstr>Představení konceptu soutěží 3x3 -  FIBA</vt:lpstr>
      <vt:lpstr>World Tour </vt:lpstr>
      <vt:lpstr>Představení konceptu soutěží 3x3 -  FIBA 2. systém</vt:lpstr>
      <vt:lpstr>termíny top akcí ve 3x3 </vt:lpstr>
      <vt:lpstr>Představení konceptu soutěží 3x3 -  FIBA</vt:lpstr>
      <vt:lpstr>PRAVIDLA STREETBALLU</vt:lpstr>
      <vt:lpstr>PRAVIDLA STREETBALLU</vt:lpstr>
      <vt:lpstr>PRAVIDLA STREETBALLU</vt:lpstr>
      <vt:lpstr>PRAVIDLA STREETBALLU</vt:lpstr>
      <vt:lpstr>PRAVIDLA STREETBALLU</vt:lpstr>
      <vt:lpstr>PRAVIDLA STREETBALLU</vt:lpstr>
      <vt:lpstr>STREETBALLOVÝ KURT</vt:lpstr>
      <vt:lpstr>STREETBALLOVÝ KURT</vt:lpstr>
      <vt:lpstr>STREETBALLOVÝ KURT</vt:lpstr>
      <vt:lpstr>STREETBALLOVÝ KURT</vt:lpstr>
      <vt:lpstr>VYCHYTÁVKY ZE STREETBALLU</vt:lpstr>
      <vt:lpstr>LITERATURA</vt:lpstr>
      <vt:lpstr>ODKAZY</vt:lpstr>
      <vt:lpstr>REKLAMNÍ MATERIÁL </vt:lpstr>
      <vt:lpstr>Videa</vt:lpstr>
      <vt:lpstr>Děkuji za pozornost!</vt:lpstr>
    </vt:vector>
  </TitlesOfParts>
  <Company>FSpS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Streetball</dc:title>
  <dc:creator>Žůrek</dc:creator>
  <cp:lastModifiedBy>Valued Acer Customer</cp:lastModifiedBy>
  <cp:revision>21</cp:revision>
  <dcterms:created xsi:type="dcterms:W3CDTF">2007-02-22T18:56:15Z</dcterms:created>
  <dcterms:modified xsi:type="dcterms:W3CDTF">2013-09-11T16:34:51Z</dcterms:modified>
</cp:coreProperties>
</file>