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8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4" r:id="rId15"/>
    <p:sldId id="275" r:id="rId16"/>
    <p:sldId id="268" r:id="rId17"/>
    <p:sldId id="269" r:id="rId18"/>
    <p:sldId id="278" r:id="rId19"/>
    <p:sldId id="277" r:id="rId20"/>
    <p:sldId id="279" r:id="rId21"/>
    <p:sldId id="270" r:id="rId22"/>
    <p:sldId id="280" r:id="rId23"/>
    <p:sldId id="271" r:id="rId24"/>
    <p:sldId id="272" r:id="rId25"/>
    <p:sldId id="281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3399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81" autoAdjust="0"/>
  </p:normalViewPr>
  <p:slideViewPr>
    <p:cSldViewPr>
      <p:cViewPr varScale="1">
        <p:scale>
          <a:sx n="48" d="100"/>
          <a:sy n="48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78F447-72C2-487F-9FB3-C8334D4DECA3}" type="datetimeFigureOut">
              <a:rPr lang="cs-CZ"/>
              <a:pPr>
                <a:defRPr/>
              </a:pPr>
              <a:t>11.9.2013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21D457-F3DF-4E56-B91B-C417CE7FEA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5154B7-D714-4B4F-B97F-E3B4D29ECF23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EF370D-8C4B-4604-83CE-0AF5766C929F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4AEFA9-3251-4E87-8D67-16657EAD2781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6550E4-5633-439C-8D3F-4BE8FA038AE8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F38E5A-E9E1-4D13-95EA-21F12F305DAC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757244-6755-41D3-8824-77577BAA8790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F21B92-DB37-40E5-A08A-9E7B4531F9D9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AAF7F3-4321-4A78-A235-78ADB6D81B61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BE634A-14E1-4CA8-90A8-94C2B40CCFE9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DF2EF6-D867-46C6-8B56-96BC23C32EEE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120585-579A-4B3E-9604-2BC0F38FA758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C7DCC0-B6FA-49F3-88EC-E18868D28547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F5E477-5642-4B9F-873E-192166C1B01E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B20E3C-231D-4405-93AE-E149CC713E8B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D7A40C-53ED-49E9-807B-0D2F909258E5}" type="slidenum">
              <a:rPr lang="cs-CZ" smtClean="0"/>
              <a:pPr/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596319-0E0B-4254-A588-66469E1A9320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3877E5-5C6E-42F6-AE44-D1B39BB3B67F}" type="slidenum">
              <a:rPr lang="cs-CZ" smtClean="0"/>
              <a:pPr/>
              <a:t>24</a:t>
            </a:fld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F0EC7E-5824-4E4C-9656-1E7E2C68CEC6}" type="slidenum">
              <a:rPr lang="cs-CZ" smtClean="0"/>
              <a:pPr/>
              <a:t>25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56838F-1EF8-451A-91EE-6326650508DE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81A5A0-1CF3-47DB-A814-101A49ED706A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63687A-1B92-4920-BBEC-57A5186ED3DC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A2DD05-95E0-4E33-8388-D3437EC1BE4F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F5B12-2384-48B6-B9B1-ECA75D63B0B9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646342-65D8-46CE-8579-1F11F72EA215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D1042F-1FBF-4A68-91E2-52B5B1DEF01B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967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967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50512-4EC5-447E-9F09-716201BF12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F6A7C-CC6B-4022-82DA-A87433B519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F7728-3492-4886-B4C2-894C5FFF3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2D54C-BD43-4C68-A315-B24D4C07A8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8CA68-38D5-4BD8-893C-4DFB01B4AA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1E233-F04F-468D-95C1-78221439F0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8C563-FF69-4743-9DBE-15D7625A16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2712-4BBF-4F43-A1AA-CA73068D9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DE6C-5783-4F95-9A8C-3DAADA295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0B920-04AA-4068-BD71-534ECC8D9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C1B2B-CE50-4FC8-B772-C3D89B2736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9CFD4-47D4-4CAB-8F5F-C078CB94E4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F22E6-975B-41B9-A9DC-38E294C53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68611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2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3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5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6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7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8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19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20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22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68624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25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26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27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28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29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0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1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2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3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4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5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6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7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8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39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0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1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2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3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4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5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6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7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648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864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865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865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5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5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3C74D81-AE1C-410A-B990-3E2EFA50A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9" grpId="0"/>
      <p:bldP spid="6865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65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6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21336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Kondiční příprava v tréninku basketbalistů</a:t>
            </a:r>
            <a:r>
              <a:rPr lang="cs-CZ" sz="4000" dirty="0" smtClean="0"/>
              <a:t>.</a:t>
            </a:r>
            <a:br>
              <a:rPr lang="cs-CZ" sz="4000" dirty="0" smtClean="0"/>
            </a:br>
            <a:endParaRPr lang="cs-CZ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2663825"/>
          </a:xfrm>
        </p:spPr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  <p:pic>
        <p:nvPicPr>
          <p:cNvPr id="3076" name="Picture 4" descr="j04324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200400"/>
            <a:ext cx="182245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984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smtClean="0"/>
              <a:t>koordinační schopnosti</a:t>
            </a:r>
            <a:r>
              <a:rPr lang="cs-CZ" sz="2800" smtClean="0"/>
              <a:t> – především orientace v prostoru a rovnovážné schopnosti </a:t>
            </a:r>
          </a:p>
        </p:txBody>
      </p:sp>
      <p:pic>
        <p:nvPicPr>
          <p:cNvPr id="12292" name="Picture 4" descr="j0426204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1981200"/>
            <a:ext cx="3175000" cy="29718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222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smtClean="0"/>
              <a:t>Při koncipování kondičního tréninku bychom také měli striktně vyžadovat individuální přístup trenéra ke sportovcům. Důvodů proč volit individuální přístup je však více. Může jím být: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 rozdílnost úkolů jednotlivých herních postů (rozehrávač, křídelní hráč, podkošový hráč)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odlišné genetické dispozice jednotlivých hráčů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rozdílný biologický věk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rozdílné fungování adaptačních mechanismů (hledisko délky regenerace po konkrétním typu tréninku).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smtClean="0"/>
              <a:t>Plánování kondiční přípravy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14400"/>
            <a:ext cx="5105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Nezbytnou součástí basketbalového tréninku  je systematické plánování  sportovní přípravy. V basketbalu zpravidla plánujeme kondiční přípravu na jednotlivé období, mezocykly či mikrocykly v rámci RTC. </a:t>
            </a:r>
          </a:p>
        </p:txBody>
      </p:sp>
      <p:pic>
        <p:nvPicPr>
          <p:cNvPr id="14340" name="Picture 7" descr="j019538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68975" y="2947988"/>
            <a:ext cx="1795463" cy="1833562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Koncepce přípravy BASKETBALOVÉHO DRUŽSTVA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i="1" u="sng" smtClean="0"/>
              <a:t>přípravné období</a:t>
            </a:r>
            <a:r>
              <a:rPr lang="cs-CZ" sz="2800" smtClean="0"/>
              <a:t>  </a:t>
            </a:r>
            <a:r>
              <a:rPr lang="cs-CZ" sz="2800" b="1" smtClean="0"/>
              <a:t>I.</a:t>
            </a:r>
            <a:r>
              <a:rPr lang="cs-CZ" sz="2800" smtClean="0"/>
              <a:t> (21. 5. – 30. 6.)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smtClean="0"/>
              <a:t>5 TJ týdně zaměřených na všeobecnou kondiční přípravu s dobou trvání 6 týdnů, důraz na: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 silovou a obecnou vytrvalost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zařazení kruhových tréninků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posilovny (silová vytrvalost)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fartlekovou metodu (45-90 minut s kombinací odrazových cvičení a běhů do kopce)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jiné kolektivní sporty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984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V přípravném období I. </a:t>
            </a:r>
          </a:p>
          <a:p>
            <a:pPr eaLnBrk="1" hangingPunct="1">
              <a:defRPr/>
            </a:pPr>
            <a:r>
              <a:rPr lang="cs-CZ" dirty="0" smtClean="0"/>
              <a:t> model pětidenních cyklů </a:t>
            </a:r>
          </a:p>
          <a:p>
            <a:pPr eaLnBrk="1" hangingPunct="1">
              <a:defRPr/>
            </a:pPr>
            <a:r>
              <a:rPr lang="cs-CZ" dirty="0" smtClean="0"/>
              <a:t>dva dny volna s rehabilitací po odpoledních jednotkách v úterý a v pátek (tab.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smtClean="0">
                <a:solidFill>
                  <a:srgbClr val="009900"/>
                </a:solidFill>
              </a:rPr>
              <a:t>Tab. 1: Orientační plán přípravného období  I. – ve sloupci je uvedena hodnota absolvovaná průměrně v jednom mikrocyklu</a:t>
            </a:r>
          </a:p>
        </p:txBody>
      </p:sp>
      <p:graphicFrame>
        <p:nvGraphicFramePr>
          <p:cNvPr id="28906" name="Group 23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0727"/>
        </p:xfrm>
        <a:graphic>
          <a:graphicData uri="http://schemas.openxmlformats.org/drawingml/2006/table">
            <a:tbl>
              <a:tblPr/>
              <a:tblGrid>
                <a:gridCol w="3922713"/>
                <a:gridCol w="1435100"/>
                <a:gridCol w="1436687"/>
                <a:gridCol w="717550"/>
                <a:gridCol w="71755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mikrocyklus přípravy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a 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a 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Obecná vytrvalost (km)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Tempová a rychlostní vytrvalost (km)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Explozivní síla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(počet odrazů)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Síla vytrvalostní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(tuny)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kruhový trénink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kruhový trénink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Akcelerační, startovní a max. rychlost (km)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0325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i="1" u="sng" smtClean="0"/>
              <a:t>přípravné období</a:t>
            </a:r>
            <a:r>
              <a:rPr lang="cs-CZ" sz="3200" smtClean="0"/>
              <a:t>  </a:t>
            </a:r>
            <a:r>
              <a:rPr lang="cs-CZ" sz="3200" b="1" smtClean="0"/>
              <a:t>II.</a:t>
            </a:r>
            <a:r>
              <a:rPr lang="cs-CZ" sz="3200" smtClean="0"/>
              <a:t> (1. 7. – 31. 7.)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individuální tréninkový plán – hráči plní dle denního rozpisu a zapisují splněné dle pokynů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zaměřen na: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 maximální a opakované úsilí (posilovna),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err="1" smtClean="0"/>
              <a:t>fartleková</a:t>
            </a:r>
            <a:r>
              <a:rPr lang="cs-CZ" sz="2400" dirty="0" smtClean="0"/>
              <a:t> metoda (45-90 minut s kombinací odrazových cvičení a běhů do kopce)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intervalová metoda (střednědobá a krátkodobá vytrvalost  s úseky od 50 – 1500m),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intermitentní metoda (střídání intenzit a intervalů odpočinku a délek úseků)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resistenční metoda (běh do kopce do 7s trvání s intervalem odpočinku  1:15)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Při individuálním tréninkovém plánu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model třídenních cyklů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den volna (případně rehabilitace).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u="sng" smtClean="0"/>
              <a:t>přípravné období</a:t>
            </a:r>
            <a:r>
              <a:rPr lang="cs-CZ" sz="2800" smtClean="0"/>
              <a:t>  </a:t>
            </a:r>
            <a:r>
              <a:rPr lang="cs-CZ" sz="2800" b="1" smtClean="0"/>
              <a:t>III.</a:t>
            </a:r>
            <a:r>
              <a:rPr lang="cs-CZ" sz="2800" smtClean="0"/>
              <a:t> (1. 8. – 1. 10.)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5257800" cy="5064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12 TJ za týden:</a:t>
            </a:r>
          </a:p>
          <a:p>
            <a:pPr eaLnBrk="1" hangingPunct="1">
              <a:defRPr/>
            </a:pPr>
            <a:r>
              <a:rPr lang="cs-CZ" sz="2400" smtClean="0"/>
              <a:t> 5x atletická příprava</a:t>
            </a:r>
          </a:p>
          <a:p>
            <a:pPr eaLnBrk="1" hangingPunct="1">
              <a:defRPr/>
            </a:pPr>
            <a:r>
              <a:rPr lang="cs-CZ" sz="2400" smtClean="0"/>
              <a:t>3x posilovna</a:t>
            </a:r>
          </a:p>
          <a:p>
            <a:pPr eaLnBrk="1" hangingPunct="1">
              <a:defRPr/>
            </a:pPr>
            <a:r>
              <a:rPr lang="cs-CZ" sz="2400" smtClean="0"/>
              <a:t>2x hala</a:t>
            </a:r>
          </a:p>
          <a:p>
            <a:pPr eaLnBrk="1" hangingPunct="1">
              <a:defRPr/>
            </a:pPr>
            <a:r>
              <a:rPr lang="cs-CZ" sz="2400" smtClean="0"/>
              <a:t>2x rehabilitace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V průběhu období se snižuje počet jednotek zaměřených na rozvoj rychlosti a vytrvalosti na 3TJ  a na rozvoj síly ze 3 TJ na 2 TJ.</a:t>
            </a:r>
          </a:p>
        </p:txBody>
      </p:sp>
      <p:pic>
        <p:nvPicPr>
          <p:cNvPr id="19460" name="Picture 4" descr="j0430739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943600" y="1676400"/>
            <a:ext cx="2819400" cy="32766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222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Přípravné období III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společný  tréninkový plán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model:</a:t>
            </a:r>
          </a:p>
          <a:p>
            <a:pPr eaLnBrk="1" hangingPunct="1">
              <a:defRPr/>
            </a:pPr>
            <a:r>
              <a:rPr lang="cs-CZ" sz="2800" dirty="0" smtClean="0"/>
              <a:t> pětidenních (měsíc srpen) </a:t>
            </a:r>
          </a:p>
          <a:p>
            <a:pPr eaLnBrk="1" hangingPunct="1">
              <a:defRPr/>
            </a:pPr>
            <a:r>
              <a:rPr lang="cs-CZ" sz="2800" dirty="0" smtClean="0"/>
              <a:t>šestidenních cyklů (měsíc září)</a:t>
            </a:r>
          </a:p>
          <a:p>
            <a:pPr eaLnBrk="1" hangingPunct="1">
              <a:defRPr/>
            </a:pPr>
            <a:r>
              <a:rPr lang="cs-CZ" sz="2800" dirty="0" smtClean="0"/>
              <a:t> 2 dny a později 1 den volna.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Z hlediska kondiční přípravy by bylo vhodné do tohoto období zařadit větší množství TJ se smíšeným obsahem (tj. kondiční i herní složka v rámci jedné TJ)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527050"/>
          </a:xfrm>
        </p:spPr>
        <p:txBody>
          <a:bodyPr/>
          <a:lstStyle/>
          <a:p>
            <a:pPr eaLnBrk="1" hangingPunct="1">
              <a:defRPr/>
            </a:pPr>
            <a:r>
              <a:rPr lang="cs-CZ" sz="1400" smtClean="0">
                <a:solidFill>
                  <a:srgbClr val="009900"/>
                </a:solidFill>
              </a:rPr>
              <a:t>Tab. 2: Orientační plán přípravného období  III. Měsíc srpen– ve sloupci je uvedena hodnota absolvovaná průměrně v jednom mikrocyklu</a:t>
            </a:r>
          </a:p>
        </p:txBody>
      </p:sp>
      <p:graphicFrame>
        <p:nvGraphicFramePr>
          <p:cNvPr id="32967" name="Group 199"/>
          <p:cNvGraphicFramePr>
            <a:graphicFrameLocks noGrp="1"/>
          </p:cNvGraphicFramePr>
          <p:nvPr>
            <p:ph type="tbl" idx="1"/>
          </p:nvPr>
        </p:nvGraphicFramePr>
        <p:xfrm>
          <a:off x="457200" y="914400"/>
          <a:ext cx="8229600" cy="5216527"/>
        </p:xfrm>
        <a:graphic>
          <a:graphicData uri="http://schemas.openxmlformats.org/drawingml/2006/table">
            <a:tbl>
              <a:tblPr/>
              <a:tblGrid>
                <a:gridCol w="5588000"/>
                <a:gridCol w="660400"/>
                <a:gridCol w="660400"/>
                <a:gridCol w="660400"/>
                <a:gridCol w="6604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mikrocyklus přípravy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Obecná vytrvalost (km)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Tempová a rychlostní vytrvalost (km)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Explozivní síla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(počet odrazů)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Max a submax síla (tuny)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Startovní, akcelerační a max. rychlost (km)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Neustále stoupající mezinárodní výkonnost družstev basketbalu v Evropě musí vést trenéry k zamyšlení, jak koncipovat přípravu mužstva hrajícího evropské poháry tak, aby bylo konkurenceschopné či dokonce v dané soutěži nejlepší. </a:t>
            </a:r>
          </a:p>
        </p:txBody>
      </p:sp>
      <p:pic>
        <p:nvPicPr>
          <p:cNvPr id="4099" name="Picture 5" descr="j02860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81000"/>
            <a:ext cx="919163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j02860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33400"/>
            <a:ext cx="919163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j02860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5486400"/>
            <a:ext cx="919163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cs-CZ" sz="1600" i="1" u="sng" smtClean="0">
                <a:solidFill>
                  <a:srgbClr val="009900"/>
                </a:solidFill>
                <a:latin typeface="Arial Black" pitchFamily="34" charset="0"/>
              </a:rPr>
              <a:t>rozložení tréninkového zatížení v mikrocyklu  v přípravném období III. V měsíci září:</a:t>
            </a:r>
            <a:r>
              <a:rPr lang="cs-CZ" sz="1600" b="1" smtClean="0">
                <a:solidFill>
                  <a:srgbClr val="009900"/>
                </a:solidFill>
                <a:latin typeface="Arial Black" pitchFamily="34" charset="0"/>
              </a:rPr>
              <a:t/>
            </a:r>
            <a:br>
              <a:rPr lang="cs-CZ" sz="1600" b="1" smtClean="0">
                <a:solidFill>
                  <a:srgbClr val="009900"/>
                </a:solidFill>
                <a:latin typeface="Arial Black" pitchFamily="34" charset="0"/>
              </a:rPr>
            </a:br>
            <a:endParaRPr lang="cs-CZ" sz="1600" b="1" smtClean="0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sobota</a:t>
            </a:r>
            <a:r>
              <a:rPr lang="cs-CZ" sz="1800" smtClean="0">
                <a:solidFill>
                  <a:srgbClr val="003399"/>
                </a:solidFill>
              </a:rPr>
              <a:t>	</a:t>
            </a:r>
            <a:r>
              <a:rPr lang="cs-CZ" sz="1000" smtClean="0">
                <a:solidFill>
                  <a:srgbClr val="003399"/>
                </a:solidFill>
              </a:rPr>
              <a:t>	</a:t>
            </a:r>
            <a:r>
              <a:rPr lang="cs-CZ" sz="1800" smtClean="0"/>
              <a:t>přátelské utkání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neděle</a:t>
            </a:r>
            <a:r>
              <a:rPr lang="cs-CZ" sz="1800" smtClean="0"/>
              <a:t> 	volno, případně individuálně fartlek, plavání,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pondělí</a:t>
            </a:r>
            <a:r>
              <a:rPr lang="cs-CZ" sz="1800" smtClean="0">
                <a:solidFill>
                  <a:srgbClr val="003399"/>
                </a:solidFill>
              </a:rPr>
              <a:t> </a:t>
            </a:r>
            <a:r>
              <a:rPr lang="cs-CZ" sz="1800" smtClean="0"/>
              <a:t>	dopoledne - kondiční trénink (kombinace hala – 		posilovna)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smtClean="0"/>
              <a:t>			odpoledne - basketbalový trénink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smtClean="0"/>
              <a:t>			večer – rehabilitace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úterý</a:t>
            </a:r>
            <a:r>
              <a:rPr lang="cs-CZ" sz="1800" b="1" smtClean="0"/>
              <a:t>	</a:t>
            </a:r>
            <a:r>
              <a:rPr lang="cs-CZ" sz="1800" smtClean="0"/>
              <a:t>dopoledne -</a:t>
            </a:r>
            <a:r>
              <a:rPr lang="cs-CZ" sz="1800" b="1" smtClean="0"/>
              <a:t>  </a:t>
            </a:r>
            <a:r>
              <a:rPr lang="cs-CZ" sz="1800" smtClean="0"/>
              <a:t>individuální a střelecký trénink, 			odpoledne - basketbalový týmový trénink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smtClean="0"/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středa</a:t>
            </a:r>
            <a:r>
              <a:rPr lang="cs-CZ" sz="1800" smtClean="0">
                <a:solidFill>
                  <a:srgbClr val="003399"/>
                </a:solidFill>
              </a:rPr>
              <a:t> </a:t>
            </a:r>
            <a:r>
              <a:rPr lang="cs-CZ" sz="1800" smtClean="0"/>
              <a:t>	dopoledne – střelecký trénink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smtClean="0"/>
              <a:t>			odpoledne přátelské utkání nebo týmový trénink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čtvrtek </a:t>
            </a:r>
            <a:r>
              <a:rPr lang="cs-CZ" sz="1800" b="1" smtClean="0"/>
              <a:t>	</a:t>
            </a:r>
            <a:r>
              <a:rPr lang="cs-CZ" sz="1800" smtClean="0"/>
              <a:t>dopoledne - kondiční trénink (kombinace hala – 		posilovna)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smtClean="0"/>
              <a:t>			odpoledne - basketbalový trénink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smtClean="0"/>
              <a:t>			večer – rehabilitace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>
                <a:solidFill>
                  <a:srgbClr val="003399"/>
                </a:solidFill>
              </a:rPr>
              <a:t>pátek</a:t>
            </a:r>
            <a:r>
              <a:rPr lang="cs-CZ" sz="1800" smtClean="0">
                <a:solidFill>
                  <a:srgbClr val="003399"/>
                </a:solidFill>
              </a:rPr>
              <a:t> </a:t>
            </a:r>
            <a:r>
              <a:rPr lang="cs-CZ" sz="1800" smtClean="0"/>
              <a:t>	odpoledne -  basketbalový týmový trénink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u="sng" smtClean="0"/>
              <a:t>hlavní období</a:t>
            </a:r>
            <a:r>
              <a:rPr lang="cs-CZ" smtClean="0"/>
              <a:t>  (3. 10. – 30. 4.)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Při počtu dvě utkání týdně (režim středa – sobota) je volným dnem neděle a hráči mají devět tréninkových jednotek týdně.</a:t>
            </a:r>
          </a:p>
          <a:p>
            <a:pPr eaLnBrk="1" hangingPunct="1">
              <a:defRPr/>
            </a:pPr>
            <a:r>
              <a:rPr lang="cs-CZ" smtClean="0"/>
              <a:t>4 x týmový trénink hala, 2x  smíšený kondiční a herní trénink, 2x posilovna, 1x individuální a 1x dobrovolný střelecký trénink a 2x rehabilitace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984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smtClean="0"/>
              <a:t>Se zaměřením na: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udržení úrovně potřebných pohybových schopností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v tomto období se nejvíce střetává rovina teoretická s praktickými aplikacemi kondičního tréninku. Vzhledem k vytíženosti hráčů v utkáních (2x týdně a nutné regeneraci po utkání) zbývá minimum prostoru pro racionálně a systematicky řízenou stimulaci pohybových schopností. Přesto považujeme za velmi důležité, aby trenéři v hlavním období respektovali adaptační zákonitosti (hledisko regresu úrovně pohybových schopností při absenci stimulačních podnětů) a věnovali kondiční přípravě minimálně část tréninkové jednotky každý den.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i="1" u="sng" smtClean="0"/>
              <a:t>přechodné období</a:t>
            </a:r>
            <a:r>
              <a:rPr lang="cs-CZ" sz="4000" smtClean="0"/>
              <a:t> (1. 5. –  20.5.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smtClean="0"/>
              <a:t>Regenerační procedury - po 3 týdnech volna zvolit nespecifické sportovní činnosti  (jiné kolektivní i individuální sporty dle zájmu).</a:t>
            </a:r>
          </a:p>
        </p:txBody>
      </p:sp>
      <p:pic>
        <p:nvPicPr>
          <p:cNvPr id="25604" name="Picture 5" descr="j0430450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67263" y="1600200"/>
            <a:ext cx="3800475" cy="4530725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003399"/>
                </a:solidFill>
              </a:rPr>
              <a:t>počet odehraných utkání v sezóně: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solidFill>
                  <a:srgbClr val="003399"/>
                </a:solidFill>
              </a:rPr>
              <a:t>přípravné období</a:t>
            </a:r>
            <a:r>
              <a:rPr lang="cs-CZ" sz="2400" dirty="0" smtClean="0"/>
              <a:t> -   celkem 10 - 20 utkání   (utkání systémem doma – venku a turnaje)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solidFill>
                  <a:srgbClr val="003399"/>
                </a:solidFill>
              </a:rPr>
              <a:t>hlavní období</a:t>
            </a:r>
            <a:r>
              <a:rPr lang="cs-CZ" sz="2400" dirty="0" smtClean="0"/>
              <a:t>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>
                <a:solidFill>
                  <a:srgbClr val="009900"/>
                </a:solidFill>
              </a:rPr>
              <a:t>liga</a:t>
            </a:r>
            <a:r>
              <a:rPr lang="cs-CZ" sz="2400" u="sng" dirty="0" smtClean="0"/>
              <a:t>:</a:t>
            </a:r>
            <a:r>
              <a:rPr lang="cs-CZ" sz="2400" dirty="0" smtClean="0"/>
              <a:t> min. 44 utkání v základní části 4x s každým soupeřem 2x doma, venku, pak play </a:t>
            </a:r>
            <a:r>
              <a:rPr lang="cs-CZ" sz="2400" dirty="0" err="1" smtClean="0"/>
              <a:t>off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>
                <a:solidFill>
                  <a:srgbClr val="009900"/>
                </a:solidFill>
              </a:rPr>
              <a:t>evropský pohár</a:t>
            </a:r>
            <a:r>
              <a:rPr lang="cs-CZ" sz="2400" u="sng" dirty="0" smtClean="0"/>
              <a:t> –</a:t>
            </a:r>
            <a:r>
              <a:rPr lang="cs-CZ" sz="2400" dirty="0" smtClean="0"/>
              <a:t> celkem 8 utkání   (6 utkání v základní skupině a 2 utkání o umístění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>
                <a:solidFill>
                  <a:srgbClr val="009900"/>
                </a:solidFill>
              </a:rPr>
              <a:t>Český pohár</a:t>
            </a:r>
            <a:r>
              <a:rPr lang="cs-CZ" sz="2400" dirty="0" smtClean="0"/>
              <a:t> – 1-5 utkání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solidFill>
                  <a:schemeClr val="accent1"/>
                </a:solidFill>
              </a:rPr>
              <a:t>celkem  min. 53 utkání v celé sezóně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" name="Rectangle 1024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00025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graphicFrame>
        <p:nvGraphicFramePr>
          <p:cNvPr id="51659" name="Group 1483"/>
          <p:cNvGraphicFramePr>
            <a:graphicFrameLocks noGrp="1"/>
          </p:cNvGraphicFramePr>
          <p:nvPr>
            <p:ph type="tbl" idx="1"/>
          </p:nvPr>
        </p:nvGraphicFramePr>
        <p:xfrm>
          <a:off x="457200" y="609600"/>
          <a:ext cx="8229600" cy="5556250"/>
        </p:xfrm>
        <a:graphic>
          <a:graphicData uri="http://schemas.openxmlformats.org/drawingml/2006/table">
            <a:tbl>
              <a:tblPr/>
              <a:tblGrid>
                <a:gridCol w="1103313"/>
                <a:gridCol w="1544637"/>
                <a:gridCol w="350838"/>
                <a:gridCol w="352425"/>
                <a:gridCol w="704850"/>
                <a:gridCol w="182562"/>
                <a:gridCol w="522288"/>
                <a:gridCol w="801687"/>
                <a:gridCol w="1460500"/>
                <a:gridCol w="352425"/>
                <a:gridCol w="854075"/>
              </a:tblGrid>
              <a:tr h="295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Cykly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0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Metody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kruhová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silově-vytrvalostní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kontinuální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fartleková intervalová resistenční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maximální a opakované úsilí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fartleková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intervalová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intermitentní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resistenční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opakovací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max. úsilí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kontrastní rychlostní  plyometrická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intervalová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intermitentní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opakovací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asistenční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rychlostní,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plyometrická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kontrastní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opakovací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intermitentní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intervalová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Měsíc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červen, červenec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srpen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září - říjen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říjen - duben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květen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Otázka racionálně řízené kondiční přípravy mužstva se v dnešní době stává aktuální. Důvodem je zlepšující se ekonomická situace oddílů, které disponují prostředky na angažování kondičních trenérů. </a:t>
            </a:r>
          </a:p>
        </p:txBody>
      </p:sp>
      <p:pic>
        <p:nvPicPr>
          <p:cNvPr id="5123" name="Picture 4" descr="j0222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572000"/>
            <a:ext cx="1781175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984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762000"/>
            <a:ext cx="4038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Využití jednotlivých pohybových schopností v basketbalu (jejich rozvoj je primárním cílem kondičního tréninku) vyplývá ze zapojení hráčů do hry dle vymezených pozic a definovaných úkolů. </a:t>
            </a:r>
          </a:p>
        </p:txBody>
      </p:sp>
      <p:pic>
        <p:nvPicPr>
          <p:cNvPr id="6148" name="Picture 11" descr="j0431320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517775"/>
            <a:ext cx="4038600" cy="2693988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Pozice v basketbalu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1 rozehrávač</a:t>
            </a:r>
          </a:p>
          <a:p>
            <a:pPr>
              <a:defRPr/>
            </a:pPr>
            <a:r>
              <a:rPr lang="cs-CZ" dirty="0" smtClean="0"/>
              <a:t>2 malé křídlo</a:t>
            </a:r>
          </a:p>
          <a:p>
            <a:pPr>
              <a:defRPr/>
            </a:pPr>
            <a:r>
              <a:rPr lang="cs-CZ" dirty="0" smtClean="0"/>
              <a:t>3 velké křídlo</a:t>
            </a:r>
          </a:p>
          <a:p>
            <a:pPr>
              <a:defRPr/>
            </a:pPr>
            <a:r>
              <a:rPr lang="cs-CZ" dirty="0" smtClean="0"/>
              <a:t>4 </a:t>
            </a:r>
            <a:r>
              <a:rPr lang="cs-CZ" dirty="0" err="1" smtClean="0"/>
              <a:t>podkošovýhráč</a:t>
            </a:r>
            <a:r>
              <a:rPr lang="cs-CZ" dirty="0" smtClean="0"/>
              <a:t>, tzv. </a:t>
            </a:r>
            <a:r>
              <a:rPr lang="cs-CZ" dirty="0" err="1" smtClean="0"/>
              <a:t>postman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5 klasický pivotman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Současný trend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Univerzálnost hráčů na pozici 2-4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Základem fyzické připravenosti pro vlastní herní činnosti je vysoká úroveň: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222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6705600" cy="552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smtClean="0"/>
              <a:t>rychlosti – reakční, startovní, akcelerační, odrazové a jednorázových pohybů (hody) </a:t>
            </a:r>
            <a:endParaRPr lang="cs-CZ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Rychlost reakční, startovní, akcelerační a odrazovou hráči využijí mnohokrát během utkání. Dominantně využívané metody pro rozvoj potřebných rychlostních schopností by měly být: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metody resistenční (se zátěží, běh do kopce, běh proti větru)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metody opakovací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metody intermitentní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metody asistenční (v případě stagnace akcelerační a maximální rychlosti </a:t>
            </a:r>
          </a:p>
        </p:txBody>
      </p:sp>
      <p:pic>
        <p:nvPicPr>
          <p:cNvPr id="9220" name="Picture 4" descr="j0424214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91400" y="2438400"/>
            <a:ext cx="1536700" cy="212725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460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5943600" cy="5597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síly (explozivní, rychlé a statické)</a:t>
            </a:r>
            <a:endParaRPr lang="cs-CZ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Spektrum silových schopností využívají basketbalisté v utkání skoro kompletně. Přesto lze tvrdit, že nejdůležitější by měl být rozvoj síly explozivní a rychlé.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Velmi důležité budou pro samotný výkon následující metody: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metoda plyometrické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metoda kontrastní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metoda rychlostní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metoda kruhová a silově vytrvalostní – anaerobní charakter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metoda izometrická (z hlediska udržení určité pozice)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smtClean="0"/>
          </a:p>
        </p:txBody>
      </p:sp>
      <p:pic>
        <p:nvPicPr>
          <p:cNvPr id="10244" name="Picture 11" descr="j043078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24600" y="1752600"/>
            <a:ext cx="2433638" cy="338772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22250"/>
          </a:xfrm>
        </p:spPr>
        <p:txBody>
          <a:bodyPr/>
          <a:lstStyle/>
          <a:p>
            <a:pPr eaLnBrk="1" hangingPunct="1">
              <a:defRPr/>
            </a:pPr>
            <a:endParaRPr lang="cs-CZ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40386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vytrvalosti (především anaerobní a aerobně anaerobní)</a:t>
            </a:r>
            <a:r>
              <a:rPr lang="cs-CZ" sz="2400" smtClean="0"/>
              <a:t> Na základě analýzy literárních pramenů lze konstatovat, že vytrvalost je podmíněna především čtveřicí navzájem nezávislých faktorů: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výší maximální spotřeby kyslíku (dále jen VO2 max),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 ekonomikou běhu,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 % VO2 max na anaerobním prahu (dále jen ANP).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anaerobní kapacitou</a:t>
            </a:r>
          </a:p>
        </p:txBody>
      </p:sp>
      <p:pic>
        <p:nvPicPr>
          <p:cNvPr id="11268" name="Picture 4" descr="j042439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519363"/>
            <a:ext cx="4038600" cy="2690812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od">
  <a:themeElements>
    <a:clrScheme name="Závod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Závod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ávod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vod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146</TotalTime>
  <Words>825</Words>
  <Application>Microsoft Office PowerPoint</Application>
  <PresentationFormat>Předvádění na obrazovce (4:3)</PresentationFormat>
  <Paragraphs>244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Verdana</vt:lpstr>
      <vt:lpstr>Arial</vt:lpstr>
      <vt:lpstr>Wingdings</vt:lpstr>
      <vt:lpstr>Calibri</vt:lpstr>
      <vt:lpstr>Times New Roman</vt:lpstr>
      <vt:lpstr>Arial Black</vt:lpstr>
      <vt:lpstr>Závod</vt:lpstr>
      <vt:lpstr>Kondiční příprava v tréninku basketbalistů. </vt:lpstr>
      <vt:lpstr>Snímek 2</vt:lpstr>
      <vt:lpstr>Snímek 3</vt:lpstr>
      <vt:lpstr>Snímek 4</vt:lpstr>
      <vt:lpstr>Pozice v basketbalu</vt:lpstr>
      <vt:lpstr>Snímek 6</vt:lpstr>
      <vt:lpstr>Snímek 7</vt:lpstr>
      <vt:lpstr>Snímek 8</vt:lpstr>
      <vt:lpstr>Snímek 9</vt:lpstr>
      <vt:lpstr>Snímek 10</vt:lpstr>
      <vt:lpstr>Snímek 11</vt:lpstr>
      <vt:lpstr>Plánování kondiční přípravy</vt:lpstr>
      <vt:lpstr>Koncepce přípravy BASKETBALOVÉHO DRUŽSTVA</vt:lpstr>
      <vt:lpstr>Snímek 14</vt:lpstr>
      <vt:lpstr>Tab. 1: Orientační plán přípravného období  I. – ve sloupci je uvedena hodnota absolvovaná průměrně v jednom mikrocyklu</vt:lpstr>
      <vt:lpstr>přípravné období  II. (1. 7. – 31. 7.)</vt:lpstr>
      <vt:lpstr>přípravné období  III. (1. 8. – 1. 10.)</vt:lpstr>
      <vt:lpstr>Snímek 18</vt:lpstr>
      <vt:lpstr>Tab. 2: Orientační plán přípravného období  III. Měsíc srpen– ve sloupci je uvedena hodnota absolvovaná průměrně v jednom mikrocyklu</vt:lpstr>
      <vt:lpstr>rozložení tréninkového zatížení v mikrocyklu  v přípravném období III. V měsíci září: </vt:lpstr>
      <vt:lpstr>hlavní období  (3. 10. – 30. 4.)</vt:lpstr>
      <vt:lpstr>Snímek 22</vt:lpstr>
      <vt:lpstr>přechodné období (1. 5. –  20.5. </vt:lpstr>
      <vt:lpstr>počet odehraných utkání v sezóně:</vt:lpstr>
      <vt:lpstr>Snímek 25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Teoretická východiska versus praktické aplikace kondiční přípravy v tréninku basketbalistů. </dc:title>
  <dc:creator>Martin</dc:creator>
  <cp:lastModifiedBy>Valued Acer Customer</cp:lastModifiedBy>
  <cp:revision>11</cp:revision>
  <dcterms:created xsi:type="dcterms:W3CDTF">2008-05-05T12:03:08Z</dcterms:created>
  <dcterms:modified xsi:type="dcterms:W3CDTF">2013-09-11T16:33:08Z</dcterms:modified>
</cp:coreProperties>
</file>