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73" r:id="rId16"/>
    <p:sldId id="260" r:id="rId17"/>
    <p:sldId id="261" r:id="rId18"/>
    <p:sldId id="262" r:id="rId19"/>
    <p:sldId id="263" r:id="rId20"/>
    <p:sldId id="265" r:id="rId21"/>
    <p:sldId id="266" r:id="rId22"/>
    <p:sldId id="264" r:id="rId23"/>
    <p:sldId id="26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9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60032" y="1916832"/>
            <a:ext cx="3960440" cy="864096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solidFill>
                  <a:srgbClr val="C00000"/>
                </a:solidFill>
              </a:rPr>
              <a:t>Malnutrice</a:t>
            </a:r>
            <a:endParaRPr lang="cs-CZ" sz="60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9934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Diagnostika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klinické (fyzikální )vyšetření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antropometrie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laboratorní (biochemické) vyšetření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51942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Léčba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zabránit život ohrožujícím situacím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stabilizace vodní a elektrolytové rovnováhy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úprava </a:t>
            </a:r>
            <a:r>
              <a:rPr lang="cs-CZ" dirty="0" err="1" smtClean="0">
                <a:solidFill>
                  <a:srgbClr val="C00000"/>
                </a:solidFill>
              </a:rPr>
              <a:t>hemodynamických</a:t>
            </a:r>
            <a:r>
              <a:rPr lang="cs-CZ" dirty="0" smtClean="0">
                <a:solidFill>
                  <a:srgbClr val="C00000"/>
                </a:solidFill>
              </a:rPr>
              <a:t> změn v cirkulaci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úprava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postupná realimentace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2395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Důsledky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primární – </a:t>
            </a:r>
            <a:r>
              <a:rPr lang="cs-CZ" dirty="0" smtClean="0">
                <a:solidFill>
                  <a:srgbClr val="C00000"/>
                </a:solidFill>
              </a:rPr>
              <a:t>zvýšené riziko infekcí, sklon k trombózám, proleženinám, svalová slabost, špatné hojení ran 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sekundární –</a:t>
            </a:r>
            <a:r>
              <a:rPr lang="cs-CZ" dirty="0" smtClean="0">
                <a:solidFill>
                  <a:srgbClr val="C00000"/>
                </a:solidFill>
              </a:rPr>
              <a:t> zvýšená morbidita a mortalita, prodloužení doby hospitalizace rekonvalescence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Prevence a prognóza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nutriční </a:t>
            </a:r>
            <a:r>
              <a:rPr lang="cs-CZ" dirty="0" err="1" smtClean="0">
                <a:solidFill>
                  <a:srgbClr val="C00000"/>
                </a:solidFill>
              </a:rPr>
              <a:t>screening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prognostické indexy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nutricn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2759546"/>
            <a:ext cx="5465061" cy="347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Definice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„špatná výživa“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dlouhodobý stav výživy, který neodpovídá potřebám lidského organismu a nepokrývá jeho požadavky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každá porucha výživy ve smyslu plus (nadváha, obezita) nebo minus (podvýživa), a to i při deficitu nebo nadbytku pouze jednoho </a:t>
            </a:r>
            <a:r>
              <a:rPr lang="cs-CZ" dirty="0" err="1" smtClean="0">
                <a:solidFill>
                  <a:srgbClr val="C00000"/>
                </a:solidFill>
              </a:rPr>
              <a:t>nutrientu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810344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Dělení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typu – </a:t>
            </a:r>
            <a:r>
              <a:rPr lang="cs-CZ" dirty="0" smtClean="0">
                <a:solidFill>
                  <a:srgbClr val="C00000"/>
                </a:solidFill>
              </a:rPr>
              <a:t>podvýživa, obezita, specifické deficience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příčiny – </a:t>
            </a:r>
            <a:r>
              <a:rPr lang="cs-CZ" dirty="0" smtClean="0">
                <a:solidFill>
                  <a:srgbClr val="C00000"/>
                </a:solidFill>
              </a:rPr>
              <a:t>primární (exogenní), sekundární  (endogenní)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stupně – </a:t>
            </a:r>
            <a:r>
              <a:rPr lang="cs-CZ" dirty="0" smtClean="0">
                <a:solidFill>
                  <a:srgbClr val="C00000"/>
                </a:solidFill>
              </a:rPr>
              <a:t>lehká, střední, těžká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trvání – </a:t>
            </a:r>
            <a:r>
              <a:rPr lang="cs-CZ" dirty="0" smtClean="0">
                <a:solidFill>
                  <a:srgbClr val="C00000"/>
                </a:solidFill>
              </a:rPr>
              <a:t>akutní, subakutní, chronické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výsledku -  </a:t>
            </a:r>
            <a:r>
              <a:rPr lang="cs-CZ" dirty="0" smtClean="0">
                <a:solidFill>
                  <a:srgbClr val="C00000"/>
                </a:solidFill>
              </a:rPr>
              <a:t>reverzibilní, ireverzibilní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Příčiny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b="1" dirty="0" smtClean="0">
                <a:solidFill>
                  <a:srgbClr val="C00000"/>
                </a:solidFill>
              </a:rPr>
              <a:t>primární (exogenní)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neadekvátní příjem stravy</a:t>
            </a:r>
          </a:p>
          <a:p>
            <a:pPr>
              <a:buClr>
                <a:srgbClr val="C00000"/>
              </a:buCl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b="1" dirty="0" smtClean="0">
                <a:solidFill>
                  <a:srgbClr val="C00000"/>
                </a:solidFill>
              </a:rPr>
              <a:t>sekundární (endogenní)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trávení (</a:t>
            </a:r>
            <a:r>
              <a:rPr lang="cs-CZ" dirty="0" err="1" smtClean="0">
                <a:solidFill>
                  <a:srgbClr val="C00000"/>
                </a:solidFill>
              </a:rPr>
              <a:t>maldigesce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vstřebávání (malabsorpce)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utilizace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zvýšené ztráty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zvýšená potřeba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Výskyt malnutrice ve světě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 světě trpí hladem 925 miliónů lidí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nedostatek potravy má každý 6. člověk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každých 7 vteřin zemře na světě jedno dítě v důsledku nedostatku potravin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4968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Malnutrice a onemocnění</a:t>
            </a:r>
            <a:endParaRPr lang="cs-CZ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3568" y="1278191"/>
          <a:ext cx="7848872" cy="510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3672408"/>
              </a:tblGrid>
              <a:tr h="637785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Typ onemocnění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%</a:t>
                      </a:r>
                      <a:r>
                        <a:rPr lang="cs-CZ" sz="2600" b="1" baseline="0" dirty="0" smtClean="0">
                          <a:solidFill>
                            <a:srgbClr val="C00000"/>
                          </a:solidFill>
                        </a:rPr>
                        <a:t> výskytu malnutrice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Nádorová </a:t>
                      </a:r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onemocnění</a:t>
                      </a:r>
                      <a:endParaRPr lang="cs-CZ" sz="2600" i="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5 – 80 %</a:t>
                      </a:r>
                      <a:endParaRPr lang="cs-CZ" sz="2600" b="0" i="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Idiopatické střevní záněty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90 %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Neurologická onemocnění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4 – 66 %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Kritické stavy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100 %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Renální selhání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10 – 72 %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Respirační selhání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5 – 60 %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Geriatričtí pacienti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85 %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4968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Podvýživa 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u="sng" dirty="0" smtClean="0">
                <a:solidFill>
                  <a:srgbClr val="C00000"/>
                </a:solidFill>
              </a:rPr>
              <a:t>protein – energetické malnutrice (PEM)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marasmus – </a:t>
            </a:r>
            <a:r>
              <a:rPr lang="cs-CZ" dirty="0" smtClean="0">
                <a:solidFill>
                  <a:srgbClr val="C00000"/>
                </a:solidFill>
              </a:rPr>
              <a:t>energetická malnutrice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kwashiorkor</a:t>
            </a:r>
            <a:r>
              <a:rPr lang="cs-CZ" b="1" dirty="0" smtClean="0">
                <a:solidFill>
                  <a:srgbClr val="C00000"/>
                </a:solidFill>
              </a:rPr>
              <a:t> – </a:t>
            </a:r>
            <a:r>
              <a:rPr lang="cs-CZ" dirty="0" smtClean="0">
                <a:solidFill>
                  <a:srgbClr val="C00000"/>
                </a:solidFill>
              </a:rPr>
              <a:t>proteinová malnutrice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marasmický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kwashiorkor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Marasmus</a:t>
            </a:r>
            <a:endParaRPr lang="cs-CZ" sz="4400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70_acute_malnutrition_koukou_camp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780420" cy="5040560"/>
          </a:xfrm>
        </p:spPr>
      </p:pic>
      <p:pic>
        <p:nvPicPr>
          <p:cNvPr id="5" name="Obrázek 4" descr="malnutrice¨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168351" cy="510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79934"/>
          </a:xfrm>
        </p:spPr>
        <p:txBody>
          <a:bodyPr/>
          <a:lstStyle/>
          <a:p>
            <a:pPr algn="ctr"/>
            <a:r>
              <a:rPr lang="cs-CZ" sz="4400" b="1" dirty="0" err="1" smtClean="0">
                <a:solidFill>
                  <a:srgbClr val="C00000"/>
                </a:solidFill>
              </a:rPr>
              <a:t>Kwashiorkor</a:t>
            </a:r>
            <a:endParaRPr lang="cs-CZ" sz="4400" b="1" dirty="0">
              <a:solidFill>
                <a:srgbClr val="C00000"/>
              </a:solidFill>
            </a:endParaRPr>
          </a:p>
        </p:txBody>
      </p:sp>
      <p:pic>
        <p:nvPicPr>
          <p:cNvPr id="10" name="Zástupný symbol pro obsah 9" descr="tumblr_lga0wxILXy1qa7k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490601" cy="4921746"/>
          </a:xfrm>
        </p:spPr>
      </p:pic>
      <p:pic>
        <p:nvPicPr>
          <p:cNvPr id="6" name="Obrázek 5" descr="wiki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588" y="1412776"/>
            <a:ext cx="408045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Rizikove faktory metabolickeho syndromu 2</Template>
  <TotalTime>326</TotalTime>
  <Words>270</Words>
  <Application>Microsoft Office PowerPoint</Application>
  <PresentationFormat>Předvádění na obrazovce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Malnutrice</vt:lpstr>
      <vt:lpstr>Definice malnutrice</vt:lpstr>
      <vt:lpstr>Dělení malnutrice</vt:lpstr>
      <vt:lpstr>Příčiny malnutrice</vt:lpstr>
      <vt:lpstr>Výskyt malnutrice ve světě</vt:lpstr>
      <vt:lpstr>Malnutrice a onemocnění</vt:lpstr>
      <vt:lpstr>Podvýživa </vt:lpstr>
      <vt:lpstr>Marasmus</vt:lpstr>
      <vt:lpstr>Kwashiorkor</vt:lpstr>
      <vt:lpstr>Diagnostika malnutrice</vt:lpstr>
      <vt:lpstr>Léčba</vt:lpstr>
      <vt:lpstr>Důsledky malnutrice</vt:lpstr>
      <vt:lpstr>Prevence a prognóza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Malnutrice</dc:title>
  <dc:creator>Misicka</dc:creator>
  <cp:lastModifiedBy>Iva Hrnčiříková</cp:lastModifiedBy>
  <cp:revision>8</cp:revision>
  <dcterms:created xsi:type="dcterms:W3CDTF">2011-09-25T10:54:02Z</dcterms:created>
  <dcterms:modified xsi:type="dcterms:W3CDTF">2013-11-29T19:52:50Z</dcterms:modified>
</cp:coreProperties>
</file>